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259" r:id="rId2"/>
    <p:sldId id="925" r:id="rId3"/>
    <p:sldId id="894" r:id="rId4"/>
    <p:sldId id="882" r:id="rId5"/>
    <p:sldId id="884" r:id="rId6"/>
    <p:sldId id="947" r:id="rId7"/>
    <p:sldId id="883" r:id="rId8"/>
    <p:sldId id="908" r:id="rId9"/>
    <p:sldId id="926" r:id="rId10"/>
    <p:sldId id="859" r:id="rId11"/>
    <p:sldId id="816" r:id="rId12"/>
    <p:sldId id="820" r:id="rId13"/>
    <p:sldId id="930" r:id="rId14"/>
    <p:sldId id="932" r:id="rId15"/>
    <p:sldId id="948" r:id="rId16"/>
    <p:sldId id="953" r:id="rId17"/>
    <p:sldId id="853" r:id="rId18"/>
    <p:sldId id="941" r:id="rId19"/>
    <p:sldId id="952" r:id="rId20"/>
    <p:sldId id="951" r:id="rId21"/>
    <p:sldId id="956" r:id="rId22"/>
    <p:sldId id="266" r:id="rId23"/>
    <p:sldId id="935" r:id="rId24"/>
    <p:sldId id="267" r:id="rId25"/>
    <p:sldId id="942" r:id="rId26"/>
    <p:sldId id="937" r:id="rId27"/>
    <p:sldId id="878" r:id="rId28"/>
    <p:sldId id="864" r:id="rId29"/>
    <p:sldId id="938" r:id="rId30"/>
    <p:sldId id="957" r:id="rId31"/>
    <p:sldId id="944" r:id="rId32"/>
    <p:sldId id="861" r:id="rId33"/>
    <p:sldId id="863" r:id="rId34"/>
    <p:sldId id="896" r:id="rId35"/>
    <p:sldId id="868" r:id="rId36"/>
    <p:sldId id="862" r:id="rId37"/>
    <p:sldId id="958" r:id="rId38"/>
    <p:sldId id="959" r:id="rId39"/>
    <p:sldId id="293" r:id="rId40"/>
    <p:sldId id="936" r:id="rId41"/>
    <p:sldId id="946" r:id="rId42"/>
    <p:sldId id="281" r:id="rId43"/>
    <p:sldId id="940" r:id="rId44"/>
    <p:sldId id="949" r:id="rId45"/>
    <p:sldId id="279" r:id="rId46"/>
    <p:sldId id="280" r:id="rId47"/>
    <p:sldId id="917" r:id="rId48"/>
    <p:sldId id="921" r:id="rId49"/>
    <p:sldId id="920" r:id="rId50"/>
    <p:sldId id="922" r:id="rId51"/>
    <p:sldId id="294" r:id="rId52"/>
    <p:sldId id="295" r:id="rId53"/>
    <p:sldId id="857" r:id="rId54"/>
    <p:sldId id="950" r:id="rId55"/>
    <p:sldId id="872" r:id="rId56"/>
    <p:sldId id="905"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D5976"/>
    <a:srgbClr val="333BFA"/>
    <a:srgbClr val="DEDC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9"/>
    <p:restoredTop sz="85368"/>
  </p:normalViewPr>
  <p:slideViewPr>
    <p:cSldViewPr snapToGrid="0" snapToObjects="1">
      <p:cViewPr>
        <p:scale>
          <a:sx n="111" d="100"/>
          <a:sy n="111" d="100"/>
        </p:scale>
        <p:origin x="1672" y="-3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7B97E-08B3-2B47-A20C-B14A560DFE06}" type="datetimeFigureOut">
              <a:rPr lang="en-US" smtClean="0"/>
              <a:t>9/14/21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80E20-5A91-4E46-893C-B8F90E05EF9F}" type="slidenum">
              <a:rPr lang="en-US" smtClean="0"/>
              <a:t>‹#›</a:t>
            </a:fld>
            <a:endParaRPr lang="en-US"/>
          </a:p>
        </p:txBody>
      </p:sp>
    </p:spTree>
    <p:extLst>
      <p:ext uri="{BB962C8B-B14F-4D97-AF65-F5344CB8AC3E}">
        <p14:creationId xmlns:p14="http://schemas.microsoft.com/office/powerpoint/2010/main" val="1271965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Antiviral type-I Interferon response</a:t>
            </a:r>
          </a:p>
        </p:txBody>
      </p:sp>
      <p:sp>
        <p:nvSpPr>
          <p:cNvPr id="4" name="Slide Number Placeholder 3"/>
          <p:cNvSpPr>
            <a:spLocks noGrp="1"/>
          </p:cNvSpPr>
          <p:nvPr>
            <p:ph type="sldNum" sz="quarter" idx="5"/>
          </p:nvPr>
        </p:nvSpPr>
        <p:spPr/>
        <p:txBody>
          <a:bodyPr/>
          <a:lstStyle/>
          <a:p>
            <a:fld id="{C4680E20-5A91-4E46-893C-B8F90E05EF9F}" type="slidenum">
              <a:rPr lang="en-US" smtClean="0"/>
              <a:t>1</a:t>
            </a:fld>
            <a:endParaRPr lang="en-US"/>
          </a:p>
        </p:txBody>
      </p:sp>
    </p:spTree>
    <p:extLst>
      <p:ext uri="{BB962C8B-B14F-4D97-AF65-F5344CB8AC3E}">
        <p14:creationId xmlns:p14="http://schemas.microsoft.com/office/powerpoint/2010/main" val="2363817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done with </a:t>
            </a:r>
            <a:r>
              <a:rPr lang="en-US" dirty="0" err="1"/>
              <a:t>bowtie+SAMtools+bigwig-storage</a:t>
            </a:r>
            <a:endParaRPr lang="en-US" dirty="0"/>
          </a:p>
          <a:p>
            <a:endParaRPr lang="en-US" dirty="0"/>
          </a:p>
          <a:p>
            <a:r>
              <a:rPr lang="en-US" dirty="0"/>
              <a:t>DEseq2 normalized with both </a:t>
            </a:r>
            <a:r>
              <a:rPr lang="en-US" dirty="0" err="1"/>
              <a:t>estimateSizeFactors</a:t>
            </a:r>
            <a:r>
              <a:rPr lang="en-US" dirty="0"/>
              <a:t> and single-aligned reads per millions…estimate seemed better</a:t>
            </a:r>
          </a:p>
        </p:txBody>
      </p:sp>
      <p:sp>
        <p:nvSpPr>
          <p:cNvPr id="4" name="Slide Number Placeholder 3"/>
          <p:cNvSpPr>
            <a:spLocks noGrp="1"/>
          </p:cNvSpPr>
          <p:nvPr>
            <p:ph type="sldNum" sz="quarter" idx="5"/>
          </p:nvPr>
        </p:nvSpPr>
        <p:spPr/>
        <p:txBody>
          <a:bodyPr/>
          <a:lstStyle/>
          <a:p>
            <a:fld id="{C4680E20-5A91-4E46-893C-B8F90E05EF9F}" type="slidenum">
              <a:rPr lang="en-US" smtClean="0"/>
              <a:t>19</a:t>
            </a:fld>
            <a:endParaRPr lang="en-US"/>
          </a:p>
        </p:txBody>
      </p:sp>
    </p:spTree>
    <p:extLst>
      <p:ext uri="{BB962C8B-B14F-4D97-AF65-F5344CB8AC3E}">
        <p14:creationId xmlns:p14="http://schemas.microsoft.com/office/powerpoint/2010/main" val="4271408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done with </a:t>
            </a:r>
            <a:r>
              <a:rPr lang="en-US" dirty="0" err="1"/>
              <a:t>bowtie+SAMtools+bigwig-storage</a:t>
            </a:r>
            <a:endParaRPr lang="en-US" dirty="0"/>
          </a:p>
          <a:p>
            <a:endParaRPr lang="en-US" dirty="0"/>
          </a:p>
          <a:p>
            <a:r>
              <a:rPr lang="en-US" dirty="0"/>
              <a:t>DEseq2 normalized with both </a:t>
            </a:r>
            <a:r>
              <a:rPr lang="en-US" dirty="0" err="1"/>
              <a:t>estimateSizeFactors</a:t>
            </a:r>
            <a:r>
              <a:rPr lang="en-US" dirty="0"/>
              <a:t> and single-aligned reads per millions…estimate seemed better</a:t>
            </a:r>
          </a:p>
        </p:txBody>
      </p:sp>
      <p:sp>
        <p:nvSpPr>
          <p:cNvPr id="4" name="Slide Number Placeholder 3"/>
          <p:cNvSpPr>
            <a:spLocks noGrp="1"/>
          </p:cNvSpPr>
          <p:nvPr>
            <p:ph type="sldNum" sz="quarter" idx="5"/>
          </p:nvPr>
        </p:nvSpPr>
        <p:spPr/>
        <p:txBody>
          <a:bodyPr/>
          <a:lstStyle/>
          <a:p>
            <a:fld id="{C4680E20-5A91-4E46-893C-B8F90E05EF9F}" type="slidenum">
              <a:rPr lang="en-US" smtClean="0"/>
              <a:t>21</a:t>
            </a:fld>
            <a:endParaRPr lang="en-US"/>
          </a:p>
        </p:txBody>
      </p:sp>
    </p:spTree>
    <p:extLst>
      <p:ext uri="{BB962C8B-B14F-4D97-AF65-F5344CB8AC3E}">
        <p14:creationId xmlns:p14="http://schemas.microsoft.com/office/powerpoint/2010/main" val="720560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9285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Significant genes aren’t solely filtered by : Log(FC) / Mean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DEseq2 outputs a ’</a:t>
            </a:r>
            <a:r>
              <a:rPr lang="en-US" dirty="0" err="1"/>
              <a:t>padj</a:t>
            </a:r>
            <a:r>
              <a:rPr lang="en-US" dirty="0"/>
              <a:t>’ variable which takes into account dispersions/sample variance/</a:t>
            </a:r>
            <a:r>
              <a:rPr lang="en-US" dirty="0" err="1"/>
              <a:t>LogFoldChange</a:t>
            </a:r>
            <a:r>
              <a:rPr lang="en-US" dirty="0"/>
              <a:t> Standard Error…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Genes are excluded if : PADJ &gt;= .05</a:t>
            </a:r>
            <a:endParaRPr dirty="0"/>
          </a:p>
        </p:txBody>
      </p:sp>
      <p:sp>
        <p:nvSpPr>
          <p:cNvPr id="375" name="Google Shape;37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267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9f5f1d57b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59f5f1d57b_1_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205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done with </a:t>
            </a:r>
            <a:r>
              <a:rPr lang="en-US" dirty="0" err="1"/>
              <a:t>bowtie+SAMtools+bigwig-storage</a:t>
            </a:r>
            <a:endParaRPr lang="en-US" dirty="0"/>
          </a:p>
          <a:p>
            <a:endParaRPr lang="en-US" dirty="0"/>
          </a:p>
          <a:p>
            <a:r>
              <a:rPr lang="en-US" dirty="0"/>
              <a:t>DEseq2 normalized with both </a:t>
            </a:r>
            <a:r>
              <a:rPr lang="en-US" dirty="0" err="1"/>
              <a:t>estimateSizeFactors</a:t>
            </a:r>
            <a:r>
              <a:rPr lang="en-US" dirty="0"/>
              <a:t> and single-aligned reads per millions…estimate seemed better</a:t>
            </a:r>
          </a:p>
        </p:txBody>
      </p:sp>
      <p:sp>
        <p:nvSpPr>
          <p:cNvPr id="4" name="Slide Number Placeholder 3"/>
          <p:cNvSpPr>
            <a:spLocks noGrp="1"/>
          </p:cNvSpPr>
          <p:nvPr>
            <p:ph type="sldNum" sz="quarter" idx="5"/>
          </p:nvPr>
        </p:nvSpPr>
        <p:spPr/>
        <p:txBody>
          <a:bodyPr/>
          <a:lstStyle/>
          <a:p>
            <a:fld id="{C4680E20-5A91-4E46-893C-B8F90E05EF9F}" type="slidenum">
              <a:rPr lang="en-US" smtClean="0"/>
              <a:t>25</a:t>
            </a:fld>
            <a:endParaRPr lang="en-US"/>
          </a:p>
        </p:txBody>
      </p:sp>
    </p:spTree>
    <p:extLst>
      <p:ext uri="{BB962C8B-B14F-4D97-AF65-F5344CB8AC3E}">
        <p14:creationId xmlns:p14="http://schemas.microsoft.com/office/powerpoint/2010/main" val="1662665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0E2EA9-2ACF-3D4C-A856-B3DC8FD0AFEC}" type="slidenum">
              <a:rPr lang="en-US" smtClean="0"/>
              <a:t>26</a:t>
            </a:fld>
            <a:endParaRPr lang="en-US"/>
          </a:p>
        </p:txBody>
      </p:sp>
    </p:spTree>
    <p:extLst>
      <p:ext uri="{BB962C8B-B14F-4D97-AF65-F5344CB8AC3E}">
        <p14:creationId xmlns:p14="http://schemas.microsoft.com/office/powerpoint/2010/main" val="3672599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random </a:t>
            </a:r>
            <a:r>
              <a:rPr lang="en-US" sz="1200" b="0" i="1" kern="1200" dirty="0">
                <a:solidFill>
                  <a:schemeClr val="tx1"/>
                </a:solidFill>
                <a:effectLst/>
                <a:latin typeface="+mn-lt"/>
                <a:ea typeface="+mn-ea"/>
                <a:cs typeface="+mn-cs"/>
              </a:rPr>
              <a:t>vector</a:t>
            </a:r>
            <a:r>
              <a:rPr lang="en-US" sz="1200" b="0" i="0" kern="1200" dirty="0">
                <a:solidFill>
                  <a:schemeClr val="tx1"/>
                </a:solidFill>
                <a:effectLst/>
                <a:latin typeface="+mn-lt"/>
                <a:ea typeface="+mn-ea"/>
                <a:cs typeface="+mn-cs"/>
              </a:rPr>
              <a:t> (gene expression value) which comes from a combination of different data sources. Consider the canonical cocktail party problem. Here, we have a group of people conversing at some party.</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Outperforms over PCA and clustering-based methods in obtaining a more realistic decomposition of the expression data into consistent patterns of </a:t>
            </a:r>
            <a:r>
              <a:rPr lang="en-US" dirty="0" err="1"/>
              <a:t>coexpressed</a:t>
            </a:r>
            <a:r>
              <a:rPr lang="en-US" dirty="0"/>
              <a:t> and coregulated genes (Lee and </a:t>
            </a:r>
            <a:r>
              <a:rPr lang="en-US" dirty="0" err="1"/>
              <a:t>Batzoglou</a:t>
            </a:r>
            <a:r>
              <a:rPr lang="en-US" dirty="0"/>
              <a:t>, 2003; </a:t>
            </a:r>
            <a:r>
              <a:rPr lang="en-US" dirty="0" err="1"/>
              <a:t>Saidi</a:t>
            </a:r>
            <a:r>
              <a:rPr lang="en-US" dirty="0"/>
              <a:t> et al. 2004; </a:t>
            </a:r>
            <a:r>
              <a:rPr lang="en-US" dirty="0" err="1"/>
              <a:t>Frigyesi</a:t>
            </a:r>
            <a:r>
              <a:rPr lang="en-US" dirty="0"/>
              <a:t> et al. 2006; </a:t>
            </a:r>
            <a:r>
              <a:rPr lang="en-US" dirty="0" err="1"/>
              <a:t>Teschendorff</a:t>
            </a:r>
            <a:r>
              <a:rPr lang="en-US" dirty="0"/>
              <a:t> et al. 2007)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ICA does not impose an orthogonality constraints between the independent components (ICs).</a:t>
            </a:r>
          </a:p>
          <a:p>
            <a:endParaRPr lang="en-US" dirty="0"/>
          </a:p>
        </p:txBody>
      </p:sp>
      <p:sp>
        <p:nvSpPr>
          <p:cNvPr id="4" name="Slide Number Placeholder 3"/>
          <p:cNvSpPr>
            <a:spLocks noGrp="1"/>
          </p:cNvSpPr>
          <p:nvPr>
            <p:ph type="sldNum" sz="quarter" idx="5"/>
          </p:nvPr>
        </p:nvSpPr>
        <p:spPr/>
        <p:txBody>
          <a:bodyPr/>
          <a:lstStyle/>
          <a:p>
            <a:fld id="{C4680E20-5A91-4E46-893C-B8F90E05EF9F}" type="slidenum">
              <a:rPr lang="en-US" smtClean="0"/>
              <a:t>27</a:t>
            </a:fld>
            <a:endParaRPr lang="en-US"/>
          </a:p>
        </p:txBody>
      </p:sp>
    </p:spTree>
    <p:extLst>
      <p:ext uri="{BB962C8B-B14F-4D97-AF65-F5344CB8AC3E}">
        <p14:creationId xmlns:p14="http://schemas.microsoft.com/office/powerpoint/2010/main" val="617867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680E20-5A91-4E46-893C-B8F90E05EF9F}" type="slidenum">
              <a:rPr lang="en-US" smtClean="0"/>
              <a:t>28</a:t>
            </a:fld>
            <a:endParaRPr lang="en-US"/>
          </a:p>
        </p:txBody>
      </p:sp>
    </p:spTree>
    <p:extLst>
      <p:ext uri="{BB962C8B-B14F-4D97-AF65-F5344CB8AC3E}">
        <p14:creationId xmlns:p14="http://schemas.microsoft.com/office/powerpoint/2010/main" val="2526917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0E2EA9-2ACF-3D4C-A856-B3DC8FD0AFEC}" type="slidenum">
              <a:rPr lang="en-US" smtClean="0"/>
              <a:t>29</a:t>
            </a:fld>
            <a:endParaRPr lang="en-US"/>
          </a:p>
        </p:txBody>
      </p:sp>
    </p:spTree>
    <p:extLst>
      <p:ext uri="{BB962C8B-B14F-4D97-AF65-F5344CB8AC3E}">
        <p14:creationId xmlns:p14="http://schemas.microsoft.com/office/powerpoint/2010/main" val="38373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CXCL9, -10, and -11 are mainly secreted by monocytes, endothelial cells, fibroblasts, and cancer cells in response to IFN-</a:t>
            </a:r>
            <a:r>
              <a:rPr lang="el-GR" sz="1200" b="0" i="0" kern="1200" dirty="0">
                <a:solidFill>
                  <a:schemeClr val="tx1"/>
                </a:solidFill>
                <a:effectLst/>
                <a:latin typeface="+mn-lt"/>
                <a:ea typeface="+mn-ea"/>
                <a:cs typeface="+mn-cs"/>
              </a:rPr>
              <a:t>γ. </a:t>
            </a:r>
            <a:r>
              <a:rPr lang="en-US" sz="1200" b="0" i="0" kern="1200" dirty="0">
                <a:solidFill>
                  <a:schemeClr val="tx1"/>
                </a:solidFill>
                <a:effectLst/>
                <a:latin typeface="+mn-lt"/>
                <a:ea typeface="+mn-ea"/>
                <a:cs typeface="+mn-cs"/>
              </a:rPr>
              <a:t>The work of CXCL9, -10, -11/CXCR3 axis is mainly divided into two directions; paracrine signaling for immune activation and autocrine signaling for proliferation and metastasis of cancer cells. As for paracrine signal, this axis works primarily for immune cell migration, differentiation, and activation. Immune reactivity is occurred with recruitment of CTLs, NK cells, NKT cells, and macrophages through this axis, and Th1 polarization by this axis also activate the immune cells in response to IFN-</a:t>
            </a:r>
            <a:r>
              <a:rPr lang="el-GR" sz="1200" b="0" i="0" kern="1200" dirty="0">
                <a:solidFill>
                  <a:schemeClr val="tx1"/>
                </a:solidFill>
                <a:effectLst/>
                <a:latin typeface="+mn-lt"/>
                <a:ea typeface="+mn-ea"/>
                <a:cs typeface="+mn-cs"/>
              </a:rPr>
              <a:t>γ. </a:t>
            </a:r>
            <a:r>
              <a:rPr lang="en-US" sz="1200" b="0" i="0" kern="1200" dirty="0">
                <a:solidFill>
                  <a:schemeClr val="tx1"/>
                </a:solidFill>
                <a:effectLst/>
                <a:latin typeface="+mn-lt"/>
                <a:ea typeface="+mn-ea"/>
                <a:cs typeface="+mn-cs"/>
              </a:rPr>
              <a:t>On the contrary, as for autocrine signal, cancer cells have a propensity to metastasize due to the tumor-derived ligands activity mainly through CXCR3A. Tumor-derived chemokines are also responsible for recruitment of Th2 cells, </a:t>
            </a:r>
            <a:r>
              <a:rPr lang="en-US" sz="1200" b="0" i="0" kern="1200" dirty="0" err="1">
                <a:solidFill>
                  <a:schemeClr val="tx1"/>
                </a:solidFill>
                <a:effectLst/>
                <a:latin typeface="+mn-lt"/>
                <a:ea typeface="+mn-ea"/>
                <a:cs typeface="+mn-cs"/>
              </a:rPr>
              <a:t>Tregs</a:t>
            </a:r>
            <a:r>
              <a:rPr lang="en-US" sz="1200" b="0" i="0" kern="1200" dirty="0">
                <a:solidFill>
                  <a:schemeClr val="tx1"/>
                </a:solidFill>
                <a:effectLst/>
                <a:latin typeface="+mn-lt"/>
                <a:ea typeface="+mn-ea"/>
                <a:cs typeface="+mn-cs"/>
              </a:rPr>
              <a:t>, and MDSCs, which play the role of creating a pro-</a:t>
            </a:r>
            <a:r>
              <a:rPr lang="en-US" sz="1200" b="0" i="0" kern="1200" dirty="0" err="1">
                <a:solidFill>
                  <a:schemeClr val="tx1"/>
                </a:solidFill>
                <a:effectLst/>
                <a:latin typeface="+mn-lt"/>
                <a:ea typeface="+mn-ea"/>
                <a:cs typeface="+mn-cs"/>
              </a:rPr>
              <a:t>tumoral</a:t>
            </a:r>
            <a:r>
              <a:rPr lang="en-US" sz="1200" b="0" i="0" kern="1200" dirty="0">
                <a:solidFill>
                  <a:schemeClr val="tx1"/>
                </a:solidFill>
                <a:effectLst/>
                <a:latin typeface="+mn-lt"/>
                <a:ea typeface="+mn-ea"/>
                <a:cs typeface="+mn-cs"/>
              </a:rPr>
              <a:t> microenvironment. Abbreviations: CTLs, cytotoxic lymphocytes; NK, natural killer; NKT, natural killer T; M</a:t>
            </a:r>
            <a:r>
              <a:rPr lang="el-GR" sz="1200" b="0" i="0" kern="1200" dirty="0">
                <a:solidFill>
                  <a:schemeClr val="tx1"/>
                </a:solidFill>
                <a:effectLst/>
                <a:latin typeface="+mn-lt"/>
                <a:ea typeface="+mn-ea"/>
                <a:cs typeface="+mn-cs"/>
              </a:rPr>
              <a:t>Φ, </a:t>
            </a:r>
            <a:r>
              <a:rPr lang="en-US" sz="1200" b="0" i="0" kern="1200" dirty="0">
                <a:solidFill>
                  <a:schemeClr val="tx1"/>
                </a:solidFill>
                <a:effectLst/>
                <a:latin typeface="+mn-lt"/>
                <a:ea typeface="+mn-ea"/>
                <a:cs typeface="+mn-cs"/>
              </a:rPr>
              <a:t>macrophage; MDSCs, myeloid derived suppressor cells; Th0, naive T; Th1, T helper 1; Th2, T helper 2; Th17, T helper 17; </a:t>
            </a:r>
            <a:r>
              <a:rPr lang="en-US" sz="1200" b="0" i="0" kern="1200" dirty="0" err="1">
                <a:solidFill>
                  <a:schemeClr val="tx1"/>
                </a:solidFill>
                <a:effectLst/>
                <a:latin typeface="+mn-lt"/>
                <a:ea typeface="+mn-ea"/>
                <a:cs typeface="+mn-cs"/>
              </a:rPr>
              <a:t>Tregs</a:t>
            </a:r>
            <a:r>
              <a:rPr lang="en-US" sz="1200" b="0" i="0" kern="1200" dirty="0">
                <a:solidFill>
                  <a:schemeClr val="tx1"/>
                </a:solidFill>
                <a:effectLst/>
                <a:latin typeface="+mn-lt"/>
                <a:ea typeface="+mn-ea"/>
                <a:cs typeface="+mn-cs"/>
              </a:rPr>
              <a:t>, regulatory T cell</a:t>
            </a:r>
            <a:endParaRPr lang="en-US" dirty="0"/>
          </a:p>
        </p:txBody>
      </p:sp>
      <p:sp>
        <p:nvSpPr>
          <p:cNvPr id="4" name="Slide Number Placeholder 3"/>
          <p:cNvSpPr>
            <a:spLocks noGrp="1"/>
          </p:cNvSpPr>
          <p:nvPr>
            <p:ph type="sldNum" sz="quarter" idx="5"/>
          </p:nvPr>
        </p:nvSpPr>
        <p:spPr/>
        <p:txBody>
          <a:bodyPr/>
          <a:lstStyle/>
          <a:p>
            <a:fld id="{C4680E20-5A91-4E46-893C-B8F90E05EF9F}" type="slidenum">
              <a:rPr lang="en-US" smtClean="0"/>
              <a:t>5</a:t>
            </a:fld>
            <a:endParaRPr lang="en-US"/>
          </a:p>
        </p:txBody>
      </p:sp>
    </p:spTree>
    <p:extLst>
      <p:ext uri="{BB962C8B-B14F-4D97-AF65-F5344CB8AC3E}">
        <p14:creationId xmlns:p14="http://schemas.microsoft.com/office/powerpoint/2010/main" val="29506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done with </a:t>
            </a:r>
            <a:r>
              <a:rPr lang="en-US" dirty="0" err="1"/>
              <a:t>bowtie+SAMtools+bigwig-storage</a:t>
            </a:r>
            <a:endParaRPr lang="en-US" dirty="0"/>
          </a:p>
          <a:p>
            <a:endParaRPr lang="en-US" dirty="0"/>
          </a:p>
          <a:p>
            <a:r>
              <a:rPr lang="en-US" dirty="0"/>
              <a:t>DEseq2 normalized with both </a:t>
            </a:r>
            <a:r>
              <a:rPr lang="en-US" dirty="0" err="1"/>
              <a:t>estimateSizeFactors</a:t>
            </a:r>
            <a:r>
              <a:rPr lang="en-US" dirty="0"/>
              <a:t> and single-aligned reads per millions…estimate seemed better</a:t>
            </a:r>
          </a:p>
        </p:txBody>
      </p:sp>
      <p:sp>
        <p:nvSpPr>
          <p:cNvPr id="4" name="Slide Number Placeholder 3"/>
          <p:cNvSpPr>
            <a:spLocks noGrp="1"/>
          </p:cNvSpPr>
          <p:nvPr>
            <p:ph type="sldNum" sz="quarter" idx="5"/>
          </p:nvPr>
        </p:nvSpPr>
        <p:spPr/>
        <p:txBody>
          <a:bodyPr/>
          <a:lstStyle/>
          <a:p>
            <a:fld id="{C4680E20-5A91-4E46-893C-B8F90E05EF9F}" type="slidenum">
              <a:rPr lang="en-US" smtClean="0"/>
              <a:t>30</a:t>
            </a:fld>
            <a:endParaRPr lang="en-US"/>
          </a:p>
        </p:txBody>
      </p:sp>
    </p:spTree>
    <p:extLst>
      <p:ext uri="{BB962C8B-B14F-4D97-AF65-F5344CB8AC3E}">
        <p14:creationId xmlns:p14="http://schemas.microsoft.com/office/powerpoint/2010/main" val="3054382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6131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IL-12:</a:t>
            </a:r>
          </a:p>
          <a:p>
            <a:pPr marL="171450" indent="-171450">
              <a:buFontTx/>
              <a:buChar char="-"/>
            </a:pPr>
            <a:r>
              <a:rPr lang="en-US" sz="1200" b="0" i="0" kern="1200" dirty="0">
                <a:solidFill>
                  <a:schemeClr val="tx1"/>
                </a:solidFill>
                <a:effectLst/>
                <a:latin typeface="+mn-lt"/>
                <a:ea typeface="+mn-ea"/>
                <a:cs typeface="+mn-cs"/>
              </a:rPr>
              <a:t>Interleukin 12 (IL-12) is a pleiotropic cytokine, creates an interconnection between the innate and adaptive immunity. </a:t>
            </a:r>
          </a:p>
          <a:p>
            <a:pPr marL="171450" indent="-171450">
              <a:buFontTx/>
              <a:buChar char="-"/>
            </a:pPr>
            <a:r>
              <a:rPr lang="en-US" sz="1200" b="0" i="0" kern="1200" dirty="0">
                <a:solidFill>
                  <a:schemeClr val="tx1"/>
                </a:solidFill>
                <a:effectLst/>
                <a:latin typeface="+mn-lt"/>
                <a:ea typeface="+mn-ea"/>
                <a:cs typeface="+mn-cs"/>
              </a:rPr>
              <a:t>Due to bridging the innate and adaptive immunity and potently stimulating the production of IFN-</a:t>
            </a:r>
            <a:r>
              <a:rPr lang="el-GR" sz="1200" b="0" i="0" kern="1200" dirty="0">
                <a:solidFill>
                  <a:schemeClr val="tx1"/>
                </a:solidFill>
                <a:effectLst/>
                <a:latin typeface="+mn-lt"/>
                <a:ea typeface="+mn-ea"/>
                <a:cs typeface="+mn-cs"/>
              </a:rPr>
              <a:t>γ—</a:t>
            </a:r>
            <a:r>
              <a:rPr lang="en-US" sz="1200" b="0" i="0" kern="1200" dirty="0">
                <a:solidFill>
                  <a:schemeClr val="tx1"/>
                </a:solidFill>
                <a:effectLst/>
                <a:latin typeface="+mn-lt"/>
                <a:ea typeface="+mn-ea"/>
                <a:cs typeface="+mn-cs"/>
              </a:rPr>
              <a:t>a cytokine coordinating natural mechanisms of anticancer. IL-12 seemed ideal candidate for tumor immunotherapy in humans. </a:t>
            </a:r>
          </a:p>
          <a:p>
            <a:pPr marL="171450" indent="-171450">
              <a:buFontTx/>
              <a:buChar char="-"/>
            </a:pPr>
            <a:r>
              <a:rPr lang="en-US" sz="1200" b="0" i="0" kern="1200" dirty="0">
                <a:solidFill>
                  <a:schemeClr val="tx1"/>
                </a:solidFill>
                <a:effectLst/>
                <a:latin typeface="+mn-lt"/>
                <a:ea typeface="+mn-ea"/>
                <a:cs typeface="+mn-cs"/>
              </a:rPr>
              <a:t>However, severe side effects associated with systemic administration of IL-12 in clinical investigations and the very narrow therapeutic index of this cytokine markedly tempered enthusiasm for the use of this cytokine in cancer patients. </a:t>
            </a:r>
          </a:p>
          <a:p>
            <a:pPr marL="171450" indent="-171450">
              <a:buFontTx/>
              <a:buChar char="-"/>
            </a:pPr>
            <a:r>
              <a:rPr lang="en-US" sz="1200" b="0" i="0" kern="1200" dirty="0">
                <a:solidFill>
                  <a:schemeClr val="tx1"/>
                </a:solidFill>
                <a:effectLst/>
                <a:latin typeface="+mn-lt"/>
                <a:ea typeface="+mn-ea"/>
                <a:cs typeface="+mn-cs"/>
              </a:rPr>
              <a:t>The main source of IL-12 in humans is the activated antigen-presenting cells, such as dendritic cells, as well as the hematopoietic phagocytes (monocytes, macrophages, and also neutrophils) </a:t>
            </a:r>
          </a:p>
          <a:p>
            <a:pPr marL="171450" indent="-171450">
              <a:buFontTx/>
              <a:buChar char="-"/>
            </a:pPr>
            <a:r>
              <a:rPr lang="en-US" sz="1200" b="0" i="0" kern="1200" dirty="0">
                <a:solidFill>
                  <a:schemeClr val="tx1"/>
                </a:solidFill>
                <a:effectLst/>
                <a:latin typeface="+mn-lt"/>
                <a:ea typeface="+mn-ea"/>
                <a:cs typeface="+mn-cs"/>
              </a:rPr>
              <a:t>While IL-12 acts on a variety of immune cells, the overall physiological role for IL-12 seems to be orchestrating the Th1-type immune response against certain pathogens.</a:t>
            </a:r>
            <a:endParaRPr lang="en-US" dirty="0"/>
          </a:p>
        </p:txBody>
      </p:sp>
      <p:sp>
        <p:nvSpPr>
          <p:cNvPr id="4" name="Slide Number Placeholder 3"/>
          <p:cNvSpPr>
            <a:spLocks noGrp="1"/>
          </p:cNvSpPr>
          <p:nvPr>
            <p:ph type="sldNum" sz="quarter" idx="5"/>
          </p:nvPr>
        </p:nvSpPr>
        <p:spPr/>
        <p:txBody>
          <a:bodyPr/>
          <a:lstStyle/>
          <a:p>
            <a:fld id="{000E2EA9-2ACF-3D4C-A856-B3DC8FD0AFEC}" type="slidenum">
              <a:rPr lang="en-US" smtClean="0"/>
              <a:t>32</a:t>
            </a:fld>
            <a:endParaRPr lang="en-US"/>
          </a:p>
        </p:txBody>
      </p:sp>
    </p:spTree>
    <p:extLst>
      <p:ext uri="{BB962C8B-B14F-4D97-AF65-F5344CB8AC3E}">
        <p14:creationId xmlns:p14="http://schemas.microsoft.com/office/powerpoint/2010/main" val="835066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PSMD4:</a:t>
            </a:r>
          </a:p>
          <a:p>
            <a:pPr marL="171450" indent="-171450">
              <a:buFontTx/>
              <a:buChar char="-"/>
            </a:pPr>
            <a:r>
              <a:rPr lang="en-US" sz="1200" b="0" i="0" kern="1200" dirty="0">
                <a:solidFill>
                  <a:schemeClr val="tx1"/>
                </a:solidFill>
                <a:effectLst/>
                <a:latin typeface="+mn-lt"/>
                <a:ea typeface="+mn-ea"/>
                <a:cs typeface="+mn-cs"/>
              </a:rPr>
              <a:t>a potent inhibitor of angiogenesis and tumor growth</a:t>
            </a:r>
          </a:p>
          <a:p>
            <a:pPr marL="171450" indent="-171450">
              <a:buFontTx/>
              <a:buChar char="-"/>
            </a:pPr>
            <a:r>
              <a:rPr lang="en-US" sz="1200" b="0" i="0" kern="1200" dirty="0">
                <a:solidFill>
                  <a:schemeClr val="tx1"/>
                </a:solidFill>
                <a:effectLst/>
                <a:latin typeface="+mn-lt"/>
                <a:ea typeface="+mn-ea"/>
                <a:cs typeface="+mn-cs"/>
              </a:rPr>
              <a:t>activates monocytes to secrete a mixture of proinflammatory cytokines and induces them to differentiate into macrophage-like cells</a:t>
            </a:r>
          </a:p>
          <a:p>
            <a:pPr marL="171450" indent="-171450">
              <a:buFontTx/>
              <a:buChar char="-"/>
            </a:pPr>
            <a:r>
              <a:rPr lang="en-US" sz="1200" b="0" i="0" kern="1200" dirty="0">
                <a:solidFill>
                  <a:schemeClr val="tx1"/>
                </a:solidFill>
                <a:effectLst/>
                <a:latin typeface="+mn-lt"/>
                <a:ea typeface="+mn-ea"/>
                <a:cs typeface="+mn-cs"/>
              </a:rPr>
              <a:t>up-regulated components of the nuclear factor-</a:t>
            </a:r>
            <a:r>
              <a:rPr lang="en-US" sz="1200" b="0" i="0" kern="1200" dirty="0" err="1">
                <a:solidFill>
                  <a:schemeClr val="tx1"/>
                </a:solidFill>
                <a:effectLst/>
                <a:latin typeface="+mn-lt"/>
                <a:ea typeface="+mn-ea"/>
                <a:cs typeface="+mn-cs"/>
              </a:rPr>
              <a:t>kappaB</a:t>
            </a:r>
            <a:r>
              <a:rPr lang="en-US" sz="1200" b="0" i="0" kern="1200" dirty="0">
                <a:solidFill>
                  <a:schemeClr val="tx1"/>
                </a:solidFill>
                <a:effectLst/>
                <a:latin typeface="+mn-lt"/>
                <a:ea typeface="+mn-ea"/>
                <a:cs typeface="+mn-cs"/>
              </a:rPr>
              <a:t> (NF-</a:t>
            </a:r>
            <a:r>
              <a:rPr lang="en-US" sz="1200" b="0" i="0" kern="1200" dirty="0" err="1">
                <a:solidFill>
                  <a:schemeClr val="tx1"/>
                </a:solidFill>
                <a:effectLst/>
                <a:latin typeface="+mn-lt"/>
                <a:ea typeface="+mn-ea"/>
                <a:cs typeface="+mn-cs"/>
              </a:rPr>
              <a:t>kappaB</a:t>
            </a:r>
            <a:r>
              <a:rPr lang="en-US" sz="1200" b="0" i="0" kern="1200" dirty="0">
                <a:solidFill>
                  <a:schemeClr val="tx1"/>
                </a:solidFill>
                <a:effectLst/>
                <a:latin typeface="+mn-lt"/>
                <a:ea typeface="+mn-ea"/>
                <a:cs typeface="+mn-cs"/>
              </a:rPr>
              <a:t>) pathway</a:t>
            </a:r>
            <a:endParaRPr lang="en-US" dirty="0"/>
          </a:p>
        </p:txBody>
      </p:sp>
      <p:sp>
        <p:nvSpPr>
          <p:cNvPr id="4" name="Slide Number Placeholder 3"/>
          <p:cNvSpPr>
            <a:spLocks noGrp="1"/>
          </p:cNvSpPr>
          <p:nvPr>
            <p:ph type="sldNum" sz="quarter" idx="5"/>
          </p:nvPr>
        </p:nvSpPr>
        <p:spPr/>
        <p:txBody>
          <a:bodyPr/>
          <a:lstStyle/>
          <a:p>
            <a:fld id="{000E2EA9-2ACF-3D4C-A856-B3DC8FD0AFEC}" type="slidenum">
              <a:rPr lang="en-US" smtClean="0"/>
              <a:t>33</a:t>
            </a:fld>
            <a:endParaRPr lang="en-US"/>
          </a:p>
        </p:txBody>
      </p:sp>
    </p:spTree>
    <p:extLst>
      <p:ext uri="{BB962C8B-B14F-4D97-AF65-F5344CB8AC3E}">
        <p14:creationId xmlns:p14="http://schemas.microsoft.com/office/powerpoint/2010/main" val="1473995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done with </a:t>
            </a:r>
            <a:r>
              <a:rPr lang="en-US" dirty="0" err="1"/>
              <a:t>bowtie+SAMtools+bigwig-storage</a:t>
            </a:r>
            <a:endParaRPr lang="en-US" dirty="0"/>
          </a:p>
          <a:p>
            <a:endParaRPr lang="en-US" dirty="0"/>
          </a:p>
          <a:p>
            <a:r>
              <a:rPr lang="en-US" dirty="0"/>
              <a:t>DEseq2 normalized with both </a:t>
            </a:r>
            <a:r>
              <a:rPr lang="en-US" dirty="0" err="1"/>
              <a:t>estimateSizeFactors</a:t>
            </a:r>
            <a:r>
              <a:rPr lang="en-US" dirty="0"/>
              <a:t> and single-aligned reads per millions…estimate seemed better</a:t>
            </a:r>
          </a:p>
        </p:txBody>
      </p:sp>
      <p:sp>
        <p:nvSpPr>
          <p:cNvPr id="4" name="Slide Number Placeholder 3"/>
          <p:cNvSpPr>
            <a:spLocks noGrp="1"/>
          </p:cNvSpPr>
          <p:nvPr>
            <p:ph type="sldNum" sz="quarter" idx="5"/>
          </p:nvPr>
        </p:nvSpPr>
        <p:spPr/>
        <p:txBody>
          <a:bodyPr/>
          <a:lstStyle/>
          <a:p>
            <a:fld id="{C4680E20-5A91-4E46-893C-B8F90E05EF9F}" type="slidenum">
              <a:rPr lang="en-US" smtClean="0"/>
              <a:t>37</a:t>
            </a:fld>
            <a:endParaRPr lang="en-US"/>
          </a:p>
        </p:txBody>
      </p:sp>
    </p:spTree>
    <p:extLst>
      <p:ext uri="{BB962C8B-B14F-4D97-AF65-F5344CB8AC3E}">
        <p14:creationId xmlns:p14="http://schemas.microsoft.com/office/powerpoint/2010/main" val="378851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done with </a:t>
            </a:r>
            <a:r>
              <a:rPr lang="en-US" dirty="0" err="1"/>
              <a:t>bowtie+SAMtools+bigwig-storage</a:t>
            </a:r>
            <a:endParaRPr lang="en-US" dirty="0"/>
          </a:p>
          <a:p>
            <a:endParaRPr lang="en-US" dirty="0"/>
          </a:p>
          <a:p>
            <a:r>
              <a:rPr lang="en-US" dirty="0"/>
              <a:t>DEseq2 normalized with both </a:t>
            </a:r>
            <a:r>
              <a:rPr lang="en-US" dirty="0" err="1"/>
              <a:t>estimateSizeFactors</a:t>
            </a:r>
            <a:r>
              <a:rPr lang="en-US" dirty="0"/>
              <a:t> and single-aligned reads per millions…estimate seemed better</a:t>
            </a:r>
          </a:p>
        </p:txBody>
      </p:sp>
      <p:sp>
        <p:nvSpPr>
          <p:cNvPr id="4" name="Slide Number Placeholder 3"/>
          <p:cNvSpPr>
            <a:spLocks noGrp="1"/>
          </p:cNvSpPr>
          <p:nvPr>
            <p:ph type="sldNum" sz="quarter" idx="5"/>
          </p:nvPr>
        </p:nvSpPr>
        <p:spPr/>
        <p:txBody>
          <a:bodyPr/>
          <a:lstStyle/>
          <a:p>
            <a:fld id="{C4680E20-5A91-4E46-893C-B8F90E05EF9F}" type="slidenum">
              <a:rPr lang="en-US" smtClean="0"/>
              <a:t>38</a:t>
            </a:fld>
            <a:endParaRPr lang="en-US"/>
          </a:p>
        </p:txBody>
      </p:sp>
    </p:spTree>
    <p:extLst>
      <p:ext uri="{BB962C8B-B14F-4D97-AF65-F5344CB8AC3E}">
        <p14:creationId xmlns:p14="http://schemas.microsoft.com/office/powerpoint/2010/main" val="2247163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9f5f1d57b_0_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9f5f1d57b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g59f5f1d57b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2411871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9f5f1d57b_0_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9f5f1d57b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g59f5f1d57b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3916336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0E2EA9-2ACF-3D4C-A856-B3DC8FD0AFEC}" type="slidenum">
              <a:rPr lang="en-US" smtClean="0"/>
              <a:t>41</a:t>
            </a:fld>
            <a:endParaRPr lang="en-US"/>
          </a:p>
        </p:txBody>
      </p:sp>
    </p:spTree>
    <p:extLst>
      <p:ext uri="{BB962C8B-B14F-4D97-AF65-F5344CB8AC3E}">
        <p14:creationId xmlns:p14="http://schemas.microsoft.com/office/powerpoint/2010/main" val="2134030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76b1846fb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576b1846fb_0_1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5574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Hypothesis of the project: Tumor </a:t>
            </a:r>
            <a:r>
              <a:rPr lang="en-US" sz="1200" dirty="0" err="1"/>
              <a:t>stroma</a:t>
            </a:r>
            <a:r>
              <a:rPr lang="en-US" sz="1200" dirty="0"/>
              <a:t> in PDAC creates barriers to penetration of therapeutics and infiltration of cytotoxic lymphocytes. Targeting the stromal barriers will alleviate immunosuppression and potentiate immune checkpoint blockades.</a:t>
            </a:r>
          </a:p>
          <a:p>
            <a:endParaRPr lang="en-US" dirty="0"/>
          </a:p>
          <a:p>
            <a:pPr marL="342900" indent="-342900">
              <a:buAutoNum type="arabicPeriod"/>
            </a:pPr>
            <a:r>
              <a:rPr lang="en-US" dirty="0"/>
              <a:t>How does tumor microenvironment (TME) influence cancer cells-stoma cell interactions before and after treatment of immunotherapy?</a:t>
            </a:r>
          </a:p>
          <a:p>
            <a:pPr marL="342900" indent="-342900">
              <a:buAutoNum type="arabicPeriod"/>
            </a:pPr>
            <a:endParaRPr lang="en-US" dirty="0"/>
          </a:p>
          <a:p>
            <a:pPr marL="342900" indent="-342900">
              <a:buAutoNum type="arabicPeriod"/>
            </a:pPr>
            <a:r>
              <a:rPr lang="en-US" dirty="0"/>
              <a:t>Why are there different therapeutic responses from the the two cell lines (responder vs. non responder)? Does TME contribute to the differences?</a:t>
            </a:r>
          </a:p>
          <a:p>
            <a:pPr marL="342900" indent="-342900">
              <a:buAutoNum type="arabicPeriod"/>
            </a:pPr>
            <a:endParaRPr lang="en-US" dirty="0"/>
          </a:p>
          <a:p>
            <a:pPr marL="342900" indent="-342900">
              <a:buAutoNum type="arabicPeriod"/>
            </a:pPr>
            <a:r>
              <a:rPr lang="en-US" dirty="0"/>
              <a:t>What are the cell types/cellular components that are important in modulating the response to immunotherapy? </a:t>
            </a:r>
          </a:p>
          <a:p>
            <a:pPr marL="342900" indent="-342900">
              <a:buAutoNum type="arabicPeriod"/>
            </a:pPr>
            <a:endParaRPr lang="en-US" dirty="0"/>
          </a:p>
          <a:p>
            <a:pPr marL="342900" indent="-342900">
              <a:buAutoNum type="arabicPeriod"/>
            </a:pPr>
            <a:r>
              <a:rPr lang="en-US" dirty="0"/>
              <a:t>The one difference between the cell lines is the status of TP53 gene. HY19636 is TP53-deleted while KPC0001s is TP53-mutated. Could the status of TP53 play an important role in determine whether the mice respond to immunotherapy? What exactly are their TP53 status (we can learn from it using the </a:t>
            </a:r>
            <a:r>
              <a:rPr lang="en-US" dirty="0" err="1"/>
              <a:t>ePROseq</a:t>
            </a:r>
            <a:r>
              <a:rPr lang="en-US" dirty="0"/>
              <a:t> analysis?)? </a:t>
            </a:r>
          </a:p>
        </p:txBody>
      </p:sp>
      <p:sp>
        <p:nvSpPr>
          <p:cNvPr id="4" name="Slide Number Placeholder 3"/>
          <p:cNvSpPr>
            <a:spLocks noGrp="1"/>
          </p:cNvSpPr>
          <p:nvPr>
            <p:ph type="sldNum" sz="quarter" idx="10"/>
          </p:nvPr>
        </p:nvSpPr>
        <p:spPr/>
        <p:txBody>
          <a:bodyPr/>
          <a:lstStyle/>
          <a:p>
            <a:fld id="{000E2EA9-2ACF-3D4C-A856-B3DC8FD0AFEC}"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3750318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76b1846fb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576b1846fb_0_1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666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76b1846fb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576b1846fb_0_7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240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76b1846fb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576b1846fb_0_6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4499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9f5f1d57b_0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59f5f1d57b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59f5f1d57b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extLst>
      <p:ext uri="{BB962C8B-B14F-4D97-AF65-F5344CB8AC3E}">
        <p14:creationId xmlns:p14="http://schemas.microsoft.com/office/powerpoint/2010/main" val="687554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59f5f1d57b_0_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59f5f1d57b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Excluded analysis</a:t>
            </a:r>
            <a:endParaRPr dirty="0"/>
          </a:p>
        </p:txBody>
      </p:sp>
      <p:sp>
        <p:nvSpPr>
          <p:cNvPr id="811" name="Google Shape;811;g59f5f1d57b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extLst>
      <p:ext uri="{BB962C8B-B14F-4D97-AF65-F5344CB8AC3E}">
        <p14:creationId xmlns:p14="http://schemas.microsoft.com/office/powerpoint/2010/main" val="2338383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680E20-5A91-4E46-893C-B8F90E05EF9F}" type="slidenum">
              <a:rPr lang="en-US" smtClean="0"/>
              <a:t>56</a:t>
            </a:fld>
            <a:endParaRPr lang="en-US"/>
          </a:p>
        </p:txBody>
      </p:sp>
    </p:spTree>
    <p:extLst>
      <p:ext uri="{BB962C8B-B14F-4D97-AF65-F5344CB8AC3E}">
        <p14:creationId xmlns:p14="http://schemas.microsoft.com/office/powerpoint/2010/main" val="33148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with RNA-seq</a:t>
            </a:r>
          </a:p>
        </p:txBody>
      </p:sp>
      <p:sp>
        <p:nvSpPr>
          <p:cNvPr id="4" name="Slide Number Placeholder 3"/>
          <p:cNvSpPr>
            <a:spLocks noGrp="1"/>
          </p:cNvSpPr>
          <p:nvPr>
            <p:ph type="sldNum" sz="quarter" idx="10"/>
          </p:nvPr>
        </p:nvSpPr>
        <p:spPr/>
        <p:txBody>
          <a:bodyPr/>
          <a:lstStyle/>
          <a:p>
            <a:fld id="{000E2EA9-2ACF-3D4C-A856-B3DC8FD0AFEC}" type="slidenum">
              <a:rPr lang="en-US" smtClean="0"/>
              <a:t>12</a:t>
            </a:fld>
            <a:endParaRPr lang="en-US"/>
          </a:p>
        </p:txBody>
      </p:sp>
    </p:spTree>
    <p:extLst>
      <p:ext uri="{BB962C8B-B14F-4D97-AF65-F5344CB8AC3E}">
        <p14:creationId xmlns:p14="http://schemas.microsoft.com/office/powerpoint/2010/main" val="348302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0E2EA9-2ACF-3D4C-A856-B3DC8FD0AFEC}" type="slidenum">
              <a:rPr lang="en-US" smtClean="0"/>
              <a:t>13</a:t>
            </a:fld>
            <a:endParaRPr lang="en-US"/>
          </a:p>
        </p:txBody>
      </p:sp>
    </p:spTree>
    <p:extLst>
      <p:ext uri="{BB962C8B-B14F-4D97-AF65-F5344CB8AC3E}">
        <p14:creationId xmlns:p14="http://schemas.microsoft.com/office/powerpoint/2010/main" val="94940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0E2EA9-2ACF-3D4C-A856-B3DC8FD0AFEC}" type="slidenum">
              <a:rPr lang="en-US" smtClean="0"/>
              <a:t>14</a:t>
            </a:fld>
            <a:endParaRPr lang="en-US"/>
          </a:p>
        </p:txBody>
      </p:sp>
    </p:spTree>
    <p:extLst>
      <p:ext uri="{BB962C8B-B14F-4D97-AF65-F5344CB8AC3E}">
        <p14:creationId xmlns:p14="http://schemas.microsoft.com/office/powerpoint/2010/main" val="2546070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done with </a:t>
            </a:r>
            <a:r>
              <a:rPr lang="en-US" dirty="0" err="1"/>
              <a:t>bowtie+SAMtools+bigwig-storage</a:t>
            </a:r>
            <a:endParaRPr lang="en-US" dirty="0"/>
          </a:p>
          <a:p>
            <a:endParaRPr lang="en-US" dirty="0"/>
          </a:p>
          <a:p>
            <a:r>
              <a:rPr lang="en-US" dirty="0"/>
              <a:t>DEseq2 normalized with both </a:t>
            </a:r>
            <a:r>
              <a:rPr lang="en-US" dirty="0" err="1"/>
              <a:t>estimateSizeFactors</a:t>
            </a:r>
            <a:r>
              <a:rPr lang="en-US" dirty="0"/>
              <a:t> and single-aligned reads per millions…estimate seemed better</a:t>
            </a:r>
          </a:p>
        </p:txBody>
      </p:sp>
      <p:sp>
        <p:nvSpPr>
          <p:cNvPr id="4" name="Slide Number Placeholder 3"/>
          <p:cNvSpPr>
            <a:spLocks noGrp="1"/>
          </p:cNvSpPr>
          <p:nvPr>
            <p:ph type="sldNum" sz="quarter" idx="5"/>
          </p:nvPr>
        </p:nvSpPr>
        <p:spPr/>
        <p:txBody>
          <a:bodyPr/>
          <a:lstStyle/>
          <a:p>
            <a:fld id="{C4680E20-5A91-4E46-893C-B8F90E05EF9F}" type="slidenum">
              <a:rPr lang="en-US" smtClean="0"/>
              <a:t>16</a:t>
            </a:fld>
            <a:endParaRPr lang="en-US"/>
          </a:p>
        </p:txBody>
      </p:sp>
    </p:spTree>
    <p:extLst>
      <p:ext uri="{BB962C8B-B14F-4D97-AF65-F5344CB8AC3E}">
        <p14:creationId xmlns:p14="http://schemas.microsoft.com/office/powerpoint/2010/main" val="1697107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680E20-5A91-4E46-893C-B8F90E05EF9F}" type="slidenum">
              <a:rPr lang="en-US" smtClean="0"/>
              <a:t>17</a:t>
            </a:fld>
            <a:endParaRPr lang="en-US"/>
          </a:p>
        </p:txBody>
      </p:sp>
    </p:spTree>
    <p:extLst>
      <p:ext uri="{BB962C8B-B14F-4D97-AF65-F5344CB8AC3E}">
        <p14:creationId xmlns:p14="http://schemas.microsoft.com/office/powerpoint/2010/main" val="1709274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680E20-5A91-4E46-893C-B8F90E05EF9F}" type="slidenum">
              <a:rPr lang="en-US" smtClean="0"/>
              <a:t>18</a:t>
            </a:fld>
            <a:endParaRPr lang="en-US"/>
          </a:p>
        </p:txBody>
      </p:sp>
    </p:spTree>
    <p:extLst>
      <p:ext uri="{BB962C8B-B14F-4D97-AF65-F5344CB8AC3E}">
        <p14:creationId xmlns:p14="http://schemas.microsoft.com/office/powerpoint/2010/main" val="2263278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30750" y="2718654"/>
            <a:ext cx="8282500" cy="1758352"/>
          </a:xfrm>
          <a:prstGeom prst="rect">
            <a:avLst/>
          </a:prstGeom>
        </p:spPr>
        <p:txBody>
          <a:bodyPr anchor="ctr"/>
          <a:lstStyle>
            <a:lvl1pPr algn="r">
              <a:defRPr sz="2800">
                <a:solidFill>
                  <a:schemeClr val="accent1">
                    <a:lumMod val="50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559359" y="4813825"/>
            <a:ext cx="5153891" cy="914400"/>
          </a:xfrm>
          <a:prstGeom prst="rect">
            <a:avLst/>
          </a:prstGeom>
        </p:spPr>
        <p:txBody>
          <a:bodyPr anchor="ctr"/>
          <a:lstStyle>
            <a:lvl1pPr marL="0" indent="0" algn="r">
              <a:buNone/>
              <a:defRPr sz="20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 y="1343002"/>
            <a:ext cx="8940799" cy="5358508"/>
          </a:xfrm>
          <a:prstGeom prst="rect">
            <a:avLst/>
          </a:prstGeom>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a:t>Edit Master text styles</a:t>
            </a:r>
          </a:p>
        </p:txBody>
      </p:sp>
      <p:sp>
        <p:nvSpPr>
          <p:cNvPr id="9" name="Title 1">
            <a:extLst>
              <a:ext uri="{FF2B5EF4-FFF2-40B4-BE49-F238E27FC236}">
                <a16:creationId xmlns:a16="http://schemas.microsoft.com/office/drawing/2014/main" id="{A29063DC-C7A0-1045-B7D2-4D0E9F3BE959}"/>
              </a:ext>
            </a:extLst>
          </p:cNvPr>
          <p:cNvSpPr>
            <a:spLocks noGrp="1"/>
          </p:cNvSpPr>
          <p:nvPr>
            <p:ph type="title"/>
          </p:nvPr>
        </p:nvSpPr>
        <p:spPr>
          <a:xfrm>
            <a:off x="101600" y="339545"/>
            <a:ext cx="8940799" cy="444624"/>
          </a:xfrm>
          <a:prstGeom prst="rect">
            <a:avLst/>
          </a:prstGeom>
        </p:spPr>
        <p:txBody>
          <a:bodyPr anchor="ctr"/>
          <a:lstStyle>
            <a:lvl1pPr>
              <a:defRPr>
                <a:solidFill>
                  <a:schemeClr val="accent1">
                    <a:lumMod val="50000"/>
                  </a:schemeClr>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28029692-D953-EB4B-A964-CC78330C3F98}"/>
              </a:ext>
            </a:extLst>
          </p:cNvPr>
          <p:cNvCxnSpPr/>
          <p:nvPr userDrawn="1"/>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36026" y="1343001"/>
            <a:ext cx="4209264" cy="530718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8710" y="1343001"/>
            <a:ext cx="4214659" cy="530718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3B5828FE-6A70-9E47-A051-3D8EBDEC5815}"/>
              </a:ext>
            </a:extLst>
          </p:cNvPr>
          <p:cNvCxnSpPr/>
          <p:nvPr userDrawn="1"/>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700C05C1-573A-C647-9533-9EC253CF3B92}"/>
              </a:ext>
            </a:extLst>
          </p:cNvPr>
          <p:cNvSpPr>
            <a:spLocks noGrp="1"/>
          </p:cNvSpPr>
          <p:nvPr>
            <p:ph type="title"/>
          </p:nvPr>
        </p:nvSpPr>
        <p:spPr>
          <a:xfrm>
            <a:off x="136025" y="339545"/>
            <a:ext cx="8877344" cy="444624"/>
          </a:xfrm>
          <a:prstGeom prst="rect">
            <a:avLst/>
          </a:prstGeom>
        </p:spPr>
        <p:txBody>
          <a:bodyPr anchor="ctr"/>
          <a:lstStyle>
            <a:lvl1pPr>
              <a:defRPr>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417187"/>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7" r:id="rId3"/>
    <p:sldLayoutId id="2147483664" r:id="rId4"/>
  </p:sldLayoutIdLst>
  <p:txStyles>
    <p:titleStyle>
      <a:lvl1pPr algn="l" defTabSz="914400" rtl="0" eaLnBrk="1" latinLnBrk="0" hangingPunct="1">
        <a:lnSpc>
          <a:spcPct val="90000"/>
        </a:lnSpc>
        <a:spcBef>
          <a:spcPct val="0"/>
        </a:spcBef>
        <a:buNone/>
        <a:defRPr sz="2400" b="1" kern="1200">
          <a:solidFill>
            <a:schemeClr val="tx1"/>
          </a:solidFill>
          <a:latin typeface="Helvetica" charset="0"/>
          <a:ea typeface="Helvetica" charset="0"/>
          <a:cs typeface="Helvetica"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s://www.nature.com/articles/nprot.2016.086"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tiff"/></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tiff"/></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tiff"/><Relationship Id="rId7" Type="http://schemas.openxmlformats.org/officeDocument/2006/relationships/image" Target="../media/image42.emf"/><Relationship Id="rId2" Type="http://schemas.openxmlformats.org/officeDocument/2006/relationships/image" Target="../media/image37.tiff"/><Relationship Id="rId1" Type="http://schemas.openxmlformats.org/officeDocument/2006/relationships/slideLayout" Target="../slideLayouts/slideLayout3.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0.tiff"/></Relationships>
</file>

<file path=ppt/slides/_rels/slide4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E2C2-E5E8-4F4D-ADCE-FD55C79F7923}"/>
              </a:ext>
            </a:extLst>
          </p:cNvPr>
          <p:cNvSpPr>
            <a:spLocks noGrp="1"/>
          </p:cNvSpPr>
          <p:nvPr>
            <p:ph type="title"/>
          </p:nvPr>
        </p:nvSpPr>
        <p:spPr>
          <a:xfrm>
            <a:off x="104745" y="2742508"/>
            <a:ext cx="8912033" cy="1758352"/>
          </a:xfrm>
        </p:spPr>
        <p:txBody>
          <a:bodyPr/>
          <a:lstStyle/>
          <a:p>
            <a:pPr algn="l"/>
            <a:r>
              <a:rPr lang="en-US" dirty="0"/>
              <a:t>p53 mutation sensitizes PDAC to immunotherapy</a:t>
            </a:r>
            <a:br>
              <a:rPr lang="en-US" dirty="0"/>
            </a:br>
            <a:r>
              <a:rPr lang="en-US" dirty="0"/>
              <a:t>by eliciting Interferon response</a:t>
            </a:r>
          </a:p>
        </p:txBody>
      </p:sp>
      <p:sp>
        <p:nvSpPr>
          <p:cNvPr id="3" name="Text Placeholder 2">
            <a:extLst>
              <a:ext uri="{FF2B5EF4-FFF2-40B4-BE49-F238E27FC236}">
                <a16:creationId xmlns:a16="http://schemas.microsoft.com/office/drawing/2014/main" id="{CAF22400-58FB-6944-BBEC-29CF4C5D17C4}"/>
              </a:ext>
            </a:extLst>
          </p:cNvPr>
          <p:cNvSpPr>
            <a:spLocks noGrp="1"/>
          </p:cNvSpPr>
          <p:nvPr>
            <p:ph type="body" idx="1"/>
          </p:nvPr>
        </p:nvSpPr>
        <p:spPr>
          <a:xfrm>
            <a:off x="104745" y="4408309"/>
            <a:ext cx="5153891" cy="914400"/>
          </a:xfrm>
        </p:spPr>
        <p:txBody>
          <a:bodyPr/>
          <a:lstStyle/>
          <a:p>
            <a:pPr algn="l"/>
            <a:r>
              <a:rPr lang="en-US" strike="sngStrike" dirty="0"/>
              <a:t>May 15</a:t>
            </a:r>
            <a:r>
              <a:rPr lang="en-US" strike="sngStrike" baseline="30000" dirty="0"/>
              <a:t>th</a:t>
            </a:r>
            <a:r>
              <a:rPr lang="en-US" strike="sngStrike" dirty="0"/>
              <a:t>, 2019</a:t>
            </a:r>
            <a:r>
              <a:rPr lang="en-US" dirty="0"/>
              <a:t>	September 15</a:t>
            </a:r>
            <a:r>
              <a:rPr lang="en-US" baseline="30000" dirty="0"/>
              <a:t>th</a:t>
            </a:r>
            <a:r>
              <a:rPr lang="en-US" dirty="0"/>
              <a:t>, 2021</a:t>
            </a:r>
          </a:p>
          <a:p>
            <a:pPr algn="l"/>
            <a:r>
              <a:rPr lang="en-US" dirty="0"/>
              <a:t>Sharp Lab / Jain Lab</a:t>
            </a:r>
          </a:p>
        </p:txBody>
      </p:sp>
    </p:spTree>
    <p:extLst>
      <p:ext uri="{BB962C8B-B14F-4D97-AF65-F5344CB8AC3E}">
        <p14:creationId xmlns:p14="http://schemas.microsoft.com/office/powerpoint/2010/main" val="2247334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Box 176"/>
          <p:cNvSpPr txBox="1"/>
          <p:nvPr/>
        </p:nvSpPr>
        <p:spPr>
          <a:xfrm>
            <a:off x="1363264" y="1665984"/>
            <a:ext cx="6916085" cy="646331"/>
          </a:xfrm>
          <a:prstGeom prst="rect">
            <a:avLst/>
          </a:prstGeom>
          <a:noFill/>
        </p:spPr>
        <p:txBody>
          <a:bodyPr wrap="square" rtlCol="0">
            <a:spAutoFit/>
          </a:bodyPr>
          <a:lstStyle/>
          <a:p>
            <a:r>
              <a:rPr lang="en-US" b="1" dirty="0">
                <a:solidFill>
                  <a:prstClr val="black"/>
                </a:solidFill>
                <a:latin typeface="Helvetica"/>
                <a:cs typeface="Helvetica"/>
              </a:rPr>
              <a:t>KPC001S:	(responsive to ICIs)</a:t>
            </a:r>
          </a:p>
          <a:p>
            <a:r>
              <a:rPr lang="en-US" b="1" dirty="0">
                <a:solidFill>
                  <a:prstClr val="black"/>
                </a:solidFill>
                <a:latin typeface="Helvetica"/>
                <a:cs typeface="Helvetica"/>
              </a:rPr>
              <a:t>HY19636:	(non-responsive to ICIs)</a:t>
            </a:r>
          </a:p>
        </p:txBody>
      </p:sp>
      <p:cxnSp>
        <p:nvCxnSpPr>
          <p:cNvPr id="262" name="Straight Connector 261"/>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pic>
        <p:nvPicPr>
          <p:cNvPr id="298" name="Picture 297"/>
          <p:cNvPicPr>
            <a:picLocks noChangeAspect="1"/>
          </p:cNvPicPr>
          <p:nvPr/>
        </p:nvPicPr>
        <p:blipFill>
          <a:blip r:embed="rId3"/>
          <a:stretch>
            <a:fillRect/>
          </a:stretch>
        </p:blipFill>
        <p:spPr>
          <a:xfrm>
            <a:off x="640295" y="3985557"/>
            <a:ext cx="1042628" cy="1028788"/>
          </a:xfrm>
          <a:prstGeom prst="rect">
            <a:avLst/>
          </a:prstGeom>
        </p:spPr>
      </p:pic>
      <p:pic>
        <p:nvPicPr>
          <p:cNvPr id="299" name="Picture 298"/>
          <p:cNvPicPr>
            <a:picLocks noChangeAspect="1"/>
          </p:cNvPicPr>
          <p:nvPr/>
        </p:nvPicPr>
        <p:blipFill>
          <a:blip r:embed="rId4"/>
          <a:stretch>
            <a:fillRect/>
          </a:stretch>
        </p:blipFill>
        <p:spPr>
          <a:xfrm rot="1570876">
            <a:off x="385284" y="4344876"/>
            <a:ext cx="412984" cy="628910"/>
          </a:xfrm>
          <a:prstGeom prst="rect">
            <a:avLst/>
          </a:prstGeom>
        </p:spPr>
      </p:pic>
      <p:cxnSp>
        <p:nvCxnSpPr>
          <p:cNvPr id="300" name="Straight Arrow Connector 299"/>
          <p:cNvCxnSpPr>
            <a:cxnSpLocks/>
          </p:cNvCxnSpPr>
          <p:nvPr/>
        </p:nvCxnSpPr>
        <p:spPr>
          <a:xfrm>
            <a:off x="2025845" y="4533790"/>
            <a:ext cx="345278" cy="0"/>
          </a:xfrm>
          <a:prstGeom prst="straightConnector1">
            <a:avLst/>
          </a:prstGeom>
          <a:ln w="38100" cmpd="sng">
            <a:solidFill>
              <a:schemeClr val="bg1">
                <a:lumMod val="5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22" name="TextBox 321"/>
          <p:cNvSpPr txBox="1"/>
          <p:nvPr/>
        </p:nvSpPr>
        <p:spPr>
          <a:xfrm>
            <a:off x="350237" y="5155594"/>
            <a:ext cx="1656223" cy="523220"/>
          </a:xfrm>
          <a:prstGeom prst="rect">
            <a:avLst/>
          </a:prstGeom>
          <a:noFill/>
        </p:spPr>
        <p:txBody>
          <a:bodyPr wrap="none" rtlCol="0">
            <a:spAutoFit/>
          </a:bodyPr>
          <a:lstStyle/>
          <a:p>
            <a:pPr algn="ctr"/>
            <a:r>
              <a:rPr lang="en-US" sz="1400" b="1" dirty="0">
                <a:solidFill>
                  <a:prstClr val="black"/>
                </a:solidFill>
                <a:latin typeface="Helvetica"/>
                <a:cs typeface="Helvetica"/>
              </a:rPr>
              <a:t>Orthotopic tumor</a:t>
            </a:r>
          </a:p>
          <a:p>
            <a:pPr algn="ctr"/>
            <a:r>
              <a:rPr lang="en-US" sz="1400" b="1" dirty="0">
                <a:solidFill>
                  <a:prstClr val="black"/>
                </a:solidFill>
                <a:latin typeface="Helvetica"/>
                <a:cs typeface="Helvetica"/>
              </a:rPr>
              <a:t> implantation</a:t>
            </a:r>
          </a:p>
        </p:txBody>
      </p:sp>
      <p:sp>
        <p:nvSpPr>
          <p:cNvPr id="323" name="TextBox 322"/>
          <p:cNvSpPr txBox="1"/>
          <p:nvPr/>
        </p:nvSpPr>
        <p:spPr>
          <a:xfrm>
            <a:off x="4804515" y="5159426"/>
            <a:ext cx="1633396" cy="307777"/>
          </a:xfrm>
          <a:prstGeom prst="rect">
            <a:avLst/>
          </a:prstGeom>
          <a:noFill/>
        </p:spPr>
        <p:txBody>
          <a:bodyPr wrap="none" rtlCol="0">
            <a:spAutoFit/>
          </a:bodyPr>
          <a:lstStyle/>
          <a:p>
            <a:r>
              <a:rPr lang="en-US" sz="1400" b="1" dirty="0">
                <a:solidFill>
                  <a:prstClr val="black"/>
                </a:solidFill>
                <a:latin typeface="Helvetica"/>
                <a:cs typeface="Helvetica"/>
              </a:rPr>
              <a:t>Tumor extraction</a:t>
            </a:r>
          </a:p>
        </p:txBody>
      </p:sp>
      <p:sp>
        <p:nvSpPr>
          <p:cNvPr id="355" name="TextBox 354"/>
          <p:cNvSpPr txBox="1"/>
          <p:nvPr/>
        </p:nvSpPr>
        <p:spPr>
          <a:xfrm>
            <a:off x="-152402" y="2838019"/>
            <a:ext cx="9060598" cy="646331"/>
          </a:xfrm>
          <a:prstGeom prst="rect">
            <a:avLst/>
          </a:prstGeom>
          <a:noFill/>
        </p:spPr>
        <p:txBody>
          <a:bodyPr wrap="square" rtlCol="0">
            <a:spAutoFit/>
          </a:bodyPr>
          <a:lstStyle/>
          <a:p>
            <a:pPr algn="ctr"/>
            <a:r>
              <a:rPr lang="en-US" b="1" i="1" dirty="0">
                <a:solidFill>
                  <a:prstClr val="black"/>
                </a:solidFill>
                <a:latin typeface="Helvetica"/>
                <a:cs typeface="Helvetica"/>
              </a:rPr>
              <a:t>in-vivo </a:t>
            </a:r>
          </a:p>
          <a:p>
            <a:pPr algn="ctr"/>
            <a:r>
              <a:rPr lang="en-US" b="1" dirty="0">
                <a:solidFill>
                  <a:prstClr val="black"/>
                </a:solidFill>
                <a:latin typeface="Helvetica"/>
                <a:cs typeface="Helvetica"/>
              </a:rPr>
              <a:t>transcriptional changes in tumor microenvironment after ICIs</a:t>
            </a:r>
          </a:p>
        </p:txBody>
      </p:sp>
      <p:sp>
        <p:nvSpPr>
          <p:cNvPr id="359" name="TextBox 358"/>
          <p:cNvSpPr txBox="1"/>
          <p:nvPr/>
        </p:nvSpPr>
        <p:spPr>
          <a:xfrm>
            <a:off x="34742" y="301276"/>
            <a:ext cx="9105950" cy="461665"/>
          </a:xfrm>
          <a:prstGeom prst="rect">
            <a:avLst/>
          </a:prstGeom>
          <a:noFill/>
        </p:spPr>
        <p:txBody>
          <a:bodyPr wrap="square" lIns="91440" tIns="45720" rIns="91440" bIns="45720" rtlCol="0" anchor="ctr">
            <a:spAutoFit/>
          </a:bodyPr>
          <a:lstStyle/>
          <a:p>
            <a:pPr marL="0" lvl="1"/>
            <a:r>
              <a:rPr lang="en-US" sz="2400" b="1" dirty="0">
                <a:solidFill>
                  <a:srgbClr val="17375E"/>
                </a:solidFill>
                <a:latin typeface="Helvetica"/>
                <a:cs typeface="Helvetica"/>
              </a:rPr>
              <a:t>Data Collection</a:t>
            </a:r>
          </a:p>
        </p:txBody>
      </p:sp>
      <p:grpSp>
        <p:nvGrpSpPr>
          <p:cNvPr id="3" name="Group 2">
            <a:extLst>
              <a:ext uri="{FF2B5EF4-FFF2-40B4-BE49-F238E27FC236}">
                <a16:creationId xmlns:a16="http://schemas.microsoft.com/office/drawing/2014/main" id="{65E4E737-7312-884C-AAF5-A4E347AC831A}"/>
              </a:ext>
            </a:extLst>
          </p:cNvPr>
          <p:cNvGrpSpPr>
            <a:grpSpLocks noChangeAspect="1"/>
          </p:cNvGrpSpPr>
          <p:nvPr/>
        </p:nvGrpSpPr>
        <p:grpSpPr>
          <a:xfrm rot="11623439">
            <a:off x="4797260" y="3973985"/>
            <a:ext cx="1529594" cy="1051932"/>
            <a:chOff x="5953438" y="3903239"/>
            <a:chExt cx="1596573" cy="1097995"/>
          </a:xfrm>
        </p:grpSpPr>
        <p:grpSp>
          <p:nvGrpSpPr>
            <p:cNvPr id="255" name="Group 254">
              <a:extLst>
                <a:ext uri="{FF2B5EF4-FFF2-40B4-BE49-F238E27FC236}">
                  <a16:creationId xmlns:a16="http://schemas.microsoft.com/office/drawing/2014/main" id="{EC752369-0A87-1643-8C5A-C418F8919248}"/>
                </a:ext>
              </a:extLst>
            </p:cNvPr>
            <p:cNvGrpSpPr>
              <a:grpSpLocks noChangeAspect="1"/>
            </p:cNvGrpSpPr>
            <p:nvPr/>
          </p:nvGrpSpPr>
          <p:grpSpPr>
            <a:xfrm rot="5119261">
              <a:off x="7082353" y="4565394"/>
              <a:ext cx="296049" cy="296071"/>
              <a:chOff x="5926285" y="4206914"/>
              <a:chExt cx="527816" cy="527855"/>
            </a:xfrm>
          </p:grpSpPr>
          <p:sp>
            <p:nvSpPr>
              <p:cNvPr id="256" name="Oval 255">
                <a:extLst>
                  <a:ext uri="{FF2B5EF4-FFF2-40B4-BE49-F238E27FC236}">
                    <a16:creationId xmlns:a16="http://schemas.microsoft.com/office/drawing/2014/main" id="{43199F8E-9468-E142-B25E-42C812A431F0}"/>
                  </a:ext>
                </a:extLst>
              </p:cNvPr>
              <p:cNvSpPr/>
              <p:nvPr/>
            </p:nvSpPr>
            <p:spPr>
              <a:xfrm>
                <a:off x="5926285" y="4206914"/>
                <a:ext cx="527816" cy="527855"/>
              </a:xfrm>
              <a:prstGeom prst="ellipse">
                <a:avLst/>
              </a:prstGeom>
              <a:gradFill flip="none" rotWithShape="1">
                <a:gsLst>
                  <a:gs pos="0">
                    <a:schemeClr val="accent6">
                      <a:lumMod val="50000"/>
                    </a:schemeClr>
                  </a:gs>
                  <a:gs pos="100000">
                    <a:schemeClr val="bg1"/>
                  </a:gs>
                </a:gsLst>
                <a:path path="circle">
                  <a:fillToRect l="100000" t="100000"/>
                </a:path>
                <a:tileRect r="-100000" b="-100000"/>
              </a:gra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57" name="Oval 256">
                <a:extLst>
                  <a:ext uri="{FF2B5EF4-FFF2-40B4-BE49-F238E27FC236}">
                    <a16:creationId xmlns:a16="http://schemas.microsoft.com/office/drawing/2014/main" id="{9677C84F-3F91-3146-A47F-7A44F2E952E3}"/>
                  </a:ext>
                </a:extLst>
              </p:cNvPr>
              <p:cNvSpPr/>
              <p:nvPr/>
            </p:nvSpPr>
            <p:spPr>
              <a:xfrm>
                <a:off x="6078685" y="4359314"/>
                <a:ext cx="284666" cy="282215"/>
              </a:xfrm>
              <a:prstGeom prst="ellipse">
                <a:avLst/>
              </a:prstGeom>
              <a:gradFill flip="none" rotWithShape="1">
                <a:gsLst>
                  <a:gs pos="0">
                    <a:schemeClr val="accent6">
                      <a:lumMod val="20000"/>
                      <a:lumOff val="80000"/>
                    </a:schemeClr>
                  </a:gs>
                  <a:gs pos="100000">
                    <a:schemeClr val="accent6">
                      <a:lumMod val="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164" name="Group 163">
              <a:extLst>
                <a:ext uri="{FF2B5EF4-FFF2-40B4-BE49-F238E27FC236}">
                  <a16:creationId xmlns:a16="http://schemas.microsoft.com/office/drawing/2014/main" id="{A22D9A48-D588-5744-A0C0-71D6A97FA33B}"/>
                </a:ext>
              </a:extLst>
            </p:cNvPr>
            <p:cNvGrpSpPr>
              <a:grpSpLocks noChangeAspect="1"/>
            </p:cNvGrpSpPr>
            <p:nvPr/>
          </p:nvGrpSpPr>
          <p:grpSpPr>
            <a:xfrm>
              <a:off x="6862950" y="4148161"/>
              <a:ext cx="288995" cy="289016"/>
              <a:chOff x="6492803" y="4095386"/>
              <a:chExt cx="527816" cy="527855"/>
            </a:xfrm>
          </p:grpSpPr>
          <p:sp>
            <p:nvSpPr>
              <p:cNvPr id="165" name="Oval 164">
                <a:extLst>
                  <a:ext uri="{FF2B5EF4-FFF2-40B4-BE49-F238E27FC236}">
                    <a16:creationId xmlns:a16="http://schemas.microsoft.com/office/drawing/2014/main" id="{6165D4E1-15C6-1B4F-AAAD-8468BDED4B0C}"/>
                  </a:ext>
                </a:extLst>
              </p:cNvPr>
              <p:cNvSpPr/>
              <p:nvPr/>
            </p:nvSpPr>
            <p:spPr>
              <a:xfrm>
                <a:off x="6492803" y="4095386"/>
                <a:ext cx="527816" cy="527855"/>
              </a:xfrm>
              <a:prstGeom prst="ellipse">
                <a:avLst/>
              </a:prstGeom>
              <a:gradFill flip="none" rotWithShape="1">
                <a:gsLst>
                  <a:gs pos="0">
                    <a:schemeClr val="accent5">
                      <a:lumMod val="75000"/>
                    </a:schemeClr>
                  </a:gs>
                  <a:gs pos="100000">
                    <a:srgbClr val="FFFFFF"/>
                  </a:gs>
                </a:gsLst>
                <a:path path="circle">
                  <a:fillToRect l="100000" t="100000"/>
                </a:path>
                <a:tileRect r="-100000" b="-100000"/>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166" name="Oval 165">
                <a:extLst>
                  <a:ext uri="{FF2B5EF4-FFF2-40B4-BE49-F238E27FC236}">
                    <a16:creationId xmlns:a16="http://schemas.microsoft.com/office/drawing/2014/main" id="{6A52D41B-8FA3-0748-A7CC-4D1871D8464E}"/>
                  </a:ext>
                </a:extLst>
              </p:cNvPr>
              <p:cNvSpPr/>
              <p:nvPr/>
            </p:nvSpPr>
            <p:spPr>
              <a:xfrm>
                <a:off x="6619283" y="4247786"/>
                <a:ext cx="285368" cy="282745"/>
              </a:xfrm>
              <a:prstGeom prst="ellipse">
                <a:avLst/>
              </a:prstGeom>
              <a:gradFill flip="none" rotWithShape="1">
                <a:gsLst>
                  <a:gs pos="0">
                    <a:schemeClr val="accent5">
                      <a:lumMod val="75000"/>
                    </a:schemeClr>
                  </a:gs>
                  <a:gs pos="100000">
                    <a:schemeClr val="accent5">
                      <a:lumMod val="40000"/>
                      <a:lumOff val="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167" name="Group 166">
              <a:extLst>
                <a:ext uri="{FF2B5EF4-FFF2-40B4-BE49-F238E27FC236}">
                  <a16:creationId xmlns:a16="http://schemas.microsoft.com/office/drawing/2014/main" id="{18CF1D17-053D-AA47-86B5-59C21CD43826}"/>
                </a:ext>
              </a:extLst>
            </p:cNvPr>
            <p:cNvGrpSpPr>
              <a:grpSpLocks noChangeAspect="1"/>
            </p:cNvGrpSpPr>
            <p:nvPr/>
          </p:nvGrpSpPr>
          <p:grpSpPr>
            <a:xfrm>
              <a:off x="7082648" y="4008712"/>
              <a:ext cx="390010" cy="344259"/>
              <a:chOff x="1662579" y="5079550"/>
              <a:chExt cx="816878" cy="721052"/>
            </a:xfrm>
          </p:grpSpPr>
          <p:sp>
            <p:nvSpPr>
              <p:cNvPr id="168" name="Freeform 167">
                <a:extLst>
                  <a:ext uri="{FF2B5EF4-FFF2-40B4-BE49-F238E27FC236}">
                    <a16:creationId xmlns:a16="http://schemas.microsoft.com/office/drawing/2014/main" id="{C0BE5E5B-39C2-5D4F-A04A-7117A32CD180}"/>
                  </a:ext>
                </a:extLst>
              </p:cNvPr>
              <p:cNvSpPr/>
              <p:nvPr/>
            </p:nvSpPr>
            <p:spPr>
              <a:xfrm>
                <a:off x="1662579" y="5079550"/>
                <a:ext cx="816878" cy="721052"/>
              </a:xfrm>
              <a:custGeom>
                <a:avLst/>
                <a:gdLst>
                  <a:gd name="connsiteX0" fmla="*/ 205374 w 816878"/>
                  <a:gd name="connsiteY0" fmla="*/ 97051 h 721052"/>
                  <a:gd name="connsiteX1" fmla="*/ 313579 w 816878"/>
                  <a:gd name="connsiteY1" fmla="*/ 239 h 721052"/>
                  <a:gd name="connsiteX2" fmla="*/ 438868 w 816878"/>
                  <a:gd name="connsiteY2" fmla="*/ 68577 h 721052"/>
                  <a:gd name="connsiteX3" fmla="*/ 621107 w 816878"/>
                  <a:gd name="connsiteY3" fmla="*/ 34408 h 721052"/>
                  <a:gd name="connsiteX4" fmla="*/ 780567 w 816878"/>
                  <a:gd name="connsiteY4" fmla="*/ 131220 h 721052"/>
                  <a:gd name="connsiteX5" fmla="*/ 797652 w 816878"/>
                  <a:gd name="connsiteY5" fmla="*/ 324844 h 721052"/>
                  <a:gd name="connsiteX6" fmla="*/ 717922 w 816878"/>
                  <a:gd name="connsiteY6" fmla="*/ 398877 h 721052"/>
                  <a:gd name="connsiteX7" fmla="*/ 809042 w 816878"/>
                  <a:gd name="connsiteY7" fmla="*/ 433046 h 721052"/>
                  <a:gd name="connsiteX8" fmla="*/ 786262 w 816878"/>
                  <a:gd name="connsiteY8" fmla="*/ 603891 h 721052"/>
                  <a:gd name="connsiteX9" fmla="*/ 581243 w 816878"/>
                  <a:gd name="connsiteY9" fmla="*/ 712093 h 721052"/>
                  <a:gd name="connsiteX10" fmla="*/ 393308 w 816878"/>
                  <a:gd name="connsiteY10" fmla="*/ 706398 h 721052"/>
                  <a:gd name="connsiteX11" fmla="*/ 302189 w 816878"/>
                  <a:gd name="connsiteY11" fmla="*/ 638060 h 721052"/>
                  <a:gd name="connsiteX12" fmla="*/ 165509 w 816878"/>
                  <a:gd name="connsiteY12" fmla="*/ 672229 h 721052"/>
                  <a:gd name="connsiteX13" fmla="*/ 114254 w 816878"/>
                  <a:gd name="connsiteY13" fmla="*/ 603891 h 721052"/>
                  <a:gd name="connsiteX14" fmla="*/ 23135 w 816878"/>
                  <a:gd name="connsiteY14" fmla="*/ 569722 h 721052"/>
                  <a:gd name="connsiteX15" fmla="*/ 63000 w 816878"/>
                  <a:gd name="connsiteY15" fmla="*/ 387488 h 721052"/>
                  <a:gd name="connsiteX16" fmla="*/ 355 w 816878"/>
                  <a:gd name="connsiteY16" fmla="*/ 205253 h 721052"/>
                  <a:gd name="connsiteX17" fmla="*/ 97169 w 816878"/>
                  <a:gd name="connsiteY17" fmla="*/ 154000 h 721052"/>
                  <a:gd name="connsiteX18" fmla="*/ 119949 w 816878"/>
                  <a:gd name="connsiteY18" fmla="*/ 74272 h 721052"/>
                  <a:gd name="connsiteX19" fmla="*/ 205374 w 816878"/>
                  <a:gd name="connsiteY19" fmla="*/ 97051 h 72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6878" h="721052">
                    <a:moveTo>
                      <a:pt x="205374" y="97051"/>
                    </a:moveTo>
                    <a:cubicBezTo>
                      <a:pt x="237646" y="84712"/>
                      <a:pt x="274663" y="4985"/>
                      <a:pt x="313579" y="239"/>
                    </a:cubicBezTo>
                    <a:cubicBezTo>
                      <a:pt x="352495" y="-4507"/>
                      <a:pt x="387613" y="62882"/>
                      <a:pt x="438868" y="68577"/>
                    </a:cubicBezTo>
                    <a:cubicBezTo>
                      <a:pt x="490123" y="74272"/>
                      <a:pt x="564157" y="23968"/>
                      <a:pt x="621107" y="34408"/>
                    </a:cubicBezTo>
                    <a:cubicBezTo>
                      <a:pt x="678057" y="44848"/>
                      <a:pt x="751143" y="82814"/>
                      <a:pt x="780567" y="131220"/>
                    </a:cubicBezTo>
                    <a:cubicBezTo>
                      <a:pt x="809991" y="179626"/>
                      <a:pt x="808093" y="280235"/>
                      <a:pt x="797652" y="324844"/>
                    </a:cubicBezTo>
                    <a:cubicBezTo>
                      <a:pt x="787211" y="369453"/>
                      <a:pt x="716024" y="380843"/>
                      <a:pt x="717922" y="398877"/>
                    </a:cubicBezTo>
                    <a:cubicBezTo>
                      <a:pt x="719820" y="416911"/>
                      <a:pt x="797652" y="398877"/>
                      <a:pt x="809042" y="433046"/>
                    </a:cubicBezTo>
                    <a:cubicBezTo>
                      <a:pt x="820432" y="467215"/>
                      <a:pt x="824228" y="557383"/>
                      <a:pt x="786262" y="603891"/>
                    </a:cubicBezTo>
                    <a:cubicBezTo>
                      <a:pt x="748296" y="650399"/>
                      <a:pt x="646735" y="695009"/>
                      <a:pt x="581243" y="712093"/>
                    </a:cubicBezTo>
                    <a:cubicBezTo>
                      <a:pt x="515751" y="729178"/>
                      <a:pt x="439817" y="718737"/>
                      <a:pt x="393308" y="706398"/>
                    </a:cubicBezTo>
                    <a:cubicBezTo>
                      <a:pt x="346799" y="694059"/>
                      <a:pt x="340156" y="643755"/>
                      <a:pt x="302189" y="638060"/>
                    </a:cubicBezTo>
                    <a:cubicBezTo>
                      <a:pt x="264223" y="632365"/>
                      <a:pt x="196831" y="677924"/>
                      <a:pt x="165509" y="672229"/>
                    </a:cubicBezTo>
                    <a:cubicBezTo>
                      <a:pt x="134187" y="666534"/>
                      <a:pt x="137983" y="620975"/>
                      <a:pt x="114254" y="603891"/>
                    </a:cubicBezTo>
                    <a:cubicBezTo>
                      <a:pt x="90525" y="586807"/>
                      <a:pt x="31677" y="605789"/>
                      <a:pt x="23135" y="569722"/>
                    </a:cubicBezTo>
                    <a:cubicBezTo>
                      <a:pt x="14593" y="533655"/>
                      <a:pt x="66797" y="448233"/>
                      <a:pt x="63000" y="387488"/>
                    </a:cubicBezTo>
                    <a:cubicBezTo>
                      <a:pt x="59203" y="326743"/>
                      <a:pt x="-5340" y="244168"/>
                      <a:pt x="355" y="205253"/>
                    </a:cubicBezTo>
                    <a:cubicBezTo>
                      <a:pt x="6050" y="166338"/>
                      <a:pt x="77237" y="175830"/>
                      <a:pt x="97169" y="154000"/>
                    </a:cubicBezTo>
                    <a:cubicBezTo>
                      <a:pt x="117101" y="132170"/>
                      <a:pt x="99067" y="83764"/>
                      <a:pt x="119949" y="74272"/>
                    </a:cubicBezTo>
                    <a:cubicBezTo>
                      <a:pt x="140831" y="64780"/>
                      <a:pt x="173102" y="109390"/>
                      <a:pt x="205374" y="97051"/>
                    </a:cubicBezTo>
                    <a:close/>
                  </a:path>
                </a:pathLst>
              </a:custGeom>
              <a:gradFill flip="none" rotWithShape="1">
                <a:gsLst>
                  <a:gs pos="0">
                    <a:srgbClr val="CA4549"/>
                  </a:gs>
                  <a:gs pos="100000">
                    <a:schemeClr val="accent2">
                      <a:lumMod val="60000"/>
                      <a:lumOff val="40000"/>
                    </a:schemeClr>
                  </a:gs>
                </a:gsLst>
                <a:path path="circle">
                  <a:fillToRect l="100000" t="100000"/>
                </a:path>
                <a:tileRect r="-100000" b="-100000"/>
              </a:gra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169" name="Freeform 168">
                <a:extLst>
                  <a:ext uri="{FF2B5EF4-FFF2-40B4-BE49-F238E27FC236}">
                    <a16:creationId xmlns:a16="http://schemas.microsoft.com/office/drawing/2014/main" id="{B7FC7154-4DE1-2442-871C-F6631169E87E}"/>
                  </a:ext>
                </a:extLst>
              </p:cNvPr>
              <p:cNvSpPr/>
              <p:nvPr/>
            </p:nvSpPr>
            <p:spPr>
              <a:xfrm rot="1842925">
                <a:off x="1776083" y="5228290"/>
                <a:ext cx="572106" cy="452229"/>
              </a:xfrm>
              <a:custGeom>
                <a:avLst/>
                <a:gdLst>
                  <a:gd name="connsiteX0" fmla="*/ 19223 w 669165"/>
                  <a:gd name="connsiteY0" fmla="*/ 237414 h 560456"/>
                  <a:gd name="connsiteX1" fmla="*/ 247022 w 669165"/>
                  <a:gd name="connsiteY1" fmla="*/ 26706 h 560456"/>
                  <a:gd name="connsiteX2" fmla="*/ 508991 w 669165"/>
                  <a:gd name="connsiteY2" fmla="*/ 21011 h 560456"/>
                  <a:gd name="connsiteX3" fmla="*/ 600111 w 669165"/>
                  <a:gd name="connsiteY3" fmla="*/ 191856 h 560456"/>
                  <a:gd name="connsiteX4" fmla="*/ 565941 w 669165"/>
                  <a:gd name="connsiteY4" fmla="*/ 231720 h 560456"/>
                  <a:gd name="connsiteX5" fmla="*/ 628585 w 669165"/>
                  <a:gd name="connsiteY5" fmla="*/ 294363 h 560456"/>
                  <a:gd name="connsiteX6" fmla="*/ 657060 w 669165"/>
                  <a:gd name="connsiteY6" fmla="*/ 425344 h 560456"/>
                  <a:gd name="connsiteX7" fmla="*/ 423566 w 669165"/>
                  <a:gd name="connsiteY7" fmla="*/ 539240 h 560456"/>
                  <a:gd name="connsiteX8" fmla="*/ 218547 w 669165"/>
                  <a:gd name="connsiteY8" fmla="*/ 550630 h 560456"/>
                  <a:gd name="connsiteX9" fmla="*/ 144512 w 669165"/>
                  <a:gd name="connsiteY9" fmla="*/ 431039 h 560456"/>
                  <a:gd name="connsiteX10" fmla="*/ 24918 w 669165"/>
                  <a:gd name="connsiteY10" fmla="*/ 368396 h 560456"/>
                  <a:gd name="connsiteX11" fmla="*/ 19223 w 669165"/>
                  <a:gd name="connsiteY11" fmla="*/ 237414 h 56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165" h="560456">
                    <a:moveTo>
                      <a:pt x="19223" y="237414"/>
                    </a:moveTo>
                    <a:cubicBezTo>
                      <a:pt x="56240" y="180466"/>
                      <a:pt x="165394" y="62773"/>
                      <a:pt x="247022" y="26706"/>
                    </a:cubicBezTo>
                    <a:cubicBezTo>
                      <a:pt x="328650" y="-9361"/>
                      <a:pt x="450143" y="-6514"/>
                      <a:pt x="508991" y="21011"/>
                    </a:cubicBezTo>
                    <a:cubicBezTo>
                      <a:pt x="567839" y="48536"/>
                      <a:pt x="590619" y="156738"/>
                      <a:pt x="600111" y="191856"/>
                    </a:cubicBezTo>
                    <a:cubicBezTo>
                      <a:pt x="609603" y="226974"/>
                      <a:pt x="561195" y="214635"/>
                      <a:pt x="565941" y="231720"/>
                    </a:cubicBezTo>
                    <a:cubicBezTo>
                      <a:pt x="570687" y="248805"/>
                      <a:pt x="613399" y="262092"/>
                      <a:pt x="628585" y="294363"/>
                    </a:cubicBezTo>
                    <a:cubicBezTo>
                      <a:pt x="643772" y="326634"/>
                      <a:pt x="691230" y="384531"/>
                      <a:pt x="657060" y="425344"/>
                    </a:cubicBezTo>
                    <a:cubicBezTo>
                      <a:pt x="622890" y="466157"/>
                      <a:pt x="496651" y="518359"/>
                      <a:pt x="423566" y="539240"/>
                    </a:cubicBezTo>
                    <a:cubicBezTo>
                      <a:pt x="350481" y="560121"/>
                      <a:pt x="265056" y="568663"/>
                      <a:pt x="218547" y="550630"/>
                    </a:cubicBezTo>
                    <a:cubicBezTo>
                      <a:pt x="172038" y="532597"/>
                      <a:pt x="176783" y="461411"/>
                      <a:pt x="144512" y="431039"/>
                    </a:cubicBezTo>
                    <a:cubicBezTo>
                      <a:pt x="112241" y="400667"/>
                      <a:pt x="42952" y="404463"/>
                      <a:pt x="24918" y="368396"/>
                    </a:cubicBezTo>
                    <a:cubicBezTo>
                      <a:pt x="6884" y="332329"/>
                      <a:pt x="-17794" y="294362"/>
                      <a:pt x="19223" y="237414"/>
                    </a:cubicBezTo>
                    <a:close/>
                  </a:path>
                </a:pathLst>
              </a:custGeom>
              <a:gradFill flip="none" rotWithShape="1">
                <a:gsLst>
                  <a:gs pos="0">
                    <a:srgbClr val="E83939"/>
                  </a:gs>
                  <a:gs pos="100000">
                    <a:srgbClr val="CA4549"/>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 name="Group 1">
              <a:extLst>
                <a:ext uri="{FF2B5EF4-FFF2-40B4-BE49-F238E27FC236}">
                  <a16:creationId xmlns:a16="http://schemas.microsoft.com/office/drawing/2014/main" id="{5E57383F-04A3-8E45-B886-D54DE6E6A9CD}"/>
                </a:ext>
              </a:extLst>
            </p:cNvPr>
            <p:cNvGrpSpPr>
              <a:grpSpLocks noChangeAspect="1"/>
            </p:cNvGrpSpPr>
            <p:nvPr/>
          </p:nvGrpSpPr>
          <p:grpSpPr>
            <a:xfrm>
              <a:off x="6919384" y="3903239"/>
              <a:ext cx="253247" cy="396126"/>
              <a:chOff x="5586464" y="3010649"/>
              <a:chExt cx="366451" cy="573199"/>
            </a:xfrm>
          </p:grpSpPr>
          <p:sp>
            <p:nvSpPr>
              <p:cNvPr id="161" name="Freeform 160">
                <a:extLst>
                  <a:ext uri="{FF2B5EF4-FFF2-40B4-BE49-F238E27FC236}">
                    <a16:creationId xmlns:a16="http://schemas.microsoft.com/office/drawing/2014/main" id="{8E9E6E23-7DED-2345-9E55-8CD06D9E7E32}"/>
                  </a:ext>
                </a:extLst>
              </p:cNvPr>
              <p:cNvSpPr/>
              <p:nvPr/>
            </p:nvSpPr>
            <p:spPr>
              <a:xfrm rot="1794171">
                <a:off x="5586464" y="3010649"/>
                <a:ext cx="366451" cy="573199"/>
              </a:xfrm>
              <a:custGeom>
                <a:avLst/>
                <a:gdLst>
                  <a:gd name="connsiteX0" fmla="*/ 54481 w 812615"/>
                  <a:gd name="connsiteY0" fmla="*/ 461849 h 888953"/>
                  <a:gd name="connsiteX1" fmla="*/ 203109 w 812615"/>
                  <a:gd name="connsiteY1" fmla="*/ 205160 h 888953"/>
                  <a:gd name="connsiteX2" fmla="*/ 608458 w 812615"/>
                  <a:gd name="connsiteY2" fmla="*/ 124100 h 888953"/>
                  <a:gd name="connsiteX3" fmla="*/ 811132 w 812615"/>
                  <a:gd name="connsiteY3" fmla="*/ 2510 h 888953"/>
                  <a:gd name="connsiteX4" fmla="*/ 703039 w 812615"/>
                  <a:gd name="connsiteY4" fmla="*/ 245690 h 888953"/>
                  <a:gd name="connsiteX5" fmla="*/ 757086 w 812615"/>
                  <a:gd name="connsiteY5" fmla="*/ 326750 h 888953"/>
                  <a:gd name="connsiteX6" fmla="*/ 662504 w 812615"/>
                  <a:gd name="connsiteY6" fmla="*/ 394299 h 888953"/>
                  <a:gd name="connsiteX7" fmla="*/ 473341 w 812615"/>
                  <a:gd name="connsiteY7" fmla="*/ 461849 h 888953"/>
                  <a:gd name="connsiteX8" fmla="*/ 446318 w 812615"/>
                  <a:gd name="connsiteY8" fmla="*/ 650989 h 888953"/>
                  <a:gd name="connsiteX9" fmla="*/ 108527 w 812615"/>
                  <a:gd name="connsiteY9" fmla="*/ 705029 h 888953"/>
                  <a:gd name="connsiteX10" fmla="*/ 434 w 812615"/>
                  <a:gd name="connsiteY10" fmla="*/ 880658 h 888953"/>
                  <a:gd name="connsiteX11" fmla="*/ 67992 w 812615"/>
                  <a:gd name="connsiteY11" fmla="*/ 407809 h 888953"/>
                  <a:gd name="connsiteX12" fmla="*/ 67992 w 812615"/>
                  <a:gd name="connsiteY12" fmla="*/ 407809 h 888953"/>
                  <a:gd name="connsiteX13" fmla="*/ 67992 w 812615"/>
                  <a:gd name="connsiteY13" fmla="*/ 407809 h 888953"/>
                  <a:gd name="connsiteX0" fmla="*/ 54481 w 812615"/>
                  <a:gd name="connsiteY0" fmla="*/ 461849 h 888953"/>
                  <a:gd name="connsiteX1" fmla="*/ 203109 w 812615"/>
                  <a:gd name="connsiteY1" fmla="*/ 205160 h 888953"/>
                  <a:gd name="connsiteX2" fmla="*/ 608458 w 812615"/>
                  <a:gd name="connsiteY2" fmla="*/ 124100 h 888953"/>
                  <a:gd name="connsiteX3" fmla="*/ 811132 w 812615"/>
                  <a:gd name="connsiteY3" fmla="*/ 2510 h 888953"/>
                  <a:gd name="connsiteX4" fmla="*/ 703039 w 812615"/>
                  <a:gd name="connsiteY4" fmla="*/ 245690 h 888953"/>
                  <a:gd name="connsiteX5" fmla="*/ 757086 w 812615"/>
                  <a:gd name="connsiteY5" fmla="*/ 326750 h 888953"/>
                  <a:gd name="connsiteX6" fmla="*/ 607396 w 812615"/>
                  <a:gd name="connsiteY6" fmla="*/ 421363 h 888953"/>
                  <a:gd name="connsiteX7" fmla="*/ 473341 w 812615"/>
                  <a:gd name="connsiteY7" fmla="*/ 461849 h 888953"/>
                  <a:gd name="connsiteX8" fmla="*/ 446318 w 812615"/>
                  <a:gd name="connsiteY8" fmla="*/ 650989 h 888953"/>
                  <a:gd name="connsiteX9" fmla="*/ 108527 w 812615"/>
                  <a:gd name="connsiteY9" fmla="*/ 705029 h 888953"/>
                  <a:gd name="connsiteX10" fmla="*/ 434 w 812615"/>
                  <a:gd name="connsiteY10" fmla="*/ 880658 h 888953"/>
                  <a:gd name="connsiteX11" fmla="*/ 67992 w 812615"/>
                  <a:gd name="connsiteY11" fmla="*/ 407809 h 888953"/>
                  <a:gd name="connsiteX12" fmla="*/ 67992 w 812615"/>
                  <a:gd name="connsiteY12" fmla="*/ 407809 h 888953"/>
                  <a:gd name="connsiteX13" fmla="*/ 67992 w 812615"/>
                  <a:gd name="connsiteY13" fmla="*/ 407809 h 888953"/>
                  <a:gd name="connsiteX0" fmla="*/ 54481 w 812732"/>
                  <a:gd name="connsiteY0" fmla="*/ 461849 h 888953"/>
                  <a:gd name="connsiteX1" fmla="*/ 203109 w 812732"/>
                  <a:gd name="connsiteY1" fmla="*/ 205160 h 888953"/>
                  <a:gd name="connsiteX2" fmla="*/ 608458 w 812732"/>
                  <a:gd name="connsiteY2" fmla="*/ 124100 h 888953"/>
                  <a:gd name="connsiteX3" fmla="*/ 811132 w 812732"/>
                  <a:gd name="connsiteY3" fmla="*/ 2510 h 888953"/>
                  <a:gd name="connsiteX4" fmla="*/ 703039 w 812732"/>
                  <a:gd name="connsiteY4" fmla="*/ 245690 h 888953"/>
                  <a:gd name="connsiteX5" fmla="*/ 700527 w 812732"/>
                  <a:gd name="connsiteY5" fmla="*/ 369146 h 888953"/>
                  <a:gd name="connsiteX6" fmla="*/ 607396 w 812732"/>
                  <a:gd name="connsiteY6" fmla="*/ 421363 h 888953"/>
                  <a:gd name="connsiteX7" fmla="*/ 473341 w 812732"/>
                  <a:gd name="connsiteY7" fmla="*/ 461849 h 888953"/>
                  <a:gd name="connsiteX8" fmla="*/ 446318 w 812732"/>
                  <a:gd name="connsiteY8" fmla="*/ 650989 h 888953"/>
                  <a:gd name="connsiteX9" fmla="*/ 108527 w 812732"/>
                  <a:gd name="connsiteY9" fmla="*/ 705029 h 888953"/>
                  <a:gd name="connsiteX10" fmla="*/ 434 w 812732"/>
                  <a:gd name="connsiteY10" fmla="*/ 880658 h 888953"/>
                  <a:gd name="connsiteX11" fmla="*/ 67992 w 812732"/>
                  <a:gd name="connsiteY11" fmla="*/ 407809 h 888953"/>
                  <a:gd name="connsiteX12" fmla="*/ 67992 w 812732"/>
                  <a:gd name="connsiteY12" fmla="*/ 407809 h 888953"/>
                  <a:gd name="connsiteX13" fmla="*/ 67992 w 812732"/>
                  <a:gd name="connsiteY13" fmla="*/ 407809 h 888953"/>
                  <a:gd name="connsiteX0" fmla="*/ 54481 w 812732"/>
                  <a:gd name="connsiteY0" fmla="*/ 461849 h 888953"/>
                  <a:gd name="connsiteX1" fmla="*/ 203109 w 812732"/>
                  <a:gd name="connsiteY1" fmla="*/ 205160 h 888953"/>
                  <a:gd name="connsiteX2" fmla="*/ 608458 w 812732"/>
                  <a:gd name="connsiteY2" fmla="*/ 124100 h 888953"/>
                  <a:gd name="connsiteX3" fmla="*/ 811132 w 812732"/>
                  <a:gd name="connsiteY3" fmla="*/ 2510 h 888953"/>
                  <a:gd name="connsiteX4" fmla="*/ 703039 w 812732"/>
                  <a:gd name="connsiteY4" fmla="*/ 245690 h 888953"/>
                  <a:gd name="connsiteX5" fmla="*/ 700527 w 812732"/>
                  <a:gd name="connsiteY5" fmla="*/ 369146 h 888953"/>
                  <a:gd name="connsiteX6" fmla="*/ 607396 w 812732"/>
                  <a:gd name="connsiteY6" fmla="*/ 421363 h 888953"/>
                  <a:gd name="connsiteX7" fmla="*/ 449291 w 812732"/>
                  <a:gd name="connsiteY7" fmla="*/ 501012 h 888953"/>
                  <a:gd name="connsiteX8" fmla="*/ 446318 w 812732"/>
                  <a:gd name="connsiteY8" fmla="*/ 650989 h 888953"/>
                  <a:gd name="connsiteX9" fmla="*/ 108527 w 812732"/>
                  <a:gd name="connsiteY9" fmla="*/ 705029 h 888953"/>
                  <a:gd name="connsiteX10" fmla="*/ 434 w 812732"/>
                  <a:gd name="connsiteY10" fmla="*/ 880658 h 888953"/>
                  <a:gd name="connsiteX11" fmla="*/ 67992 w 812732"/>
                  <a:gd name="connsiteY11" fmla="*/ 407809 h 888953"/>
                  <a:gd name="connsiteX12" fmla="*/ 67992 w 812732"/>
                  <a:gd name="connsiteY12" fmla="*/ 407809 h 888953"/>
                  <a:gd name="connsiteX13" fmla="*/ 67992 w 812732"/>
                  <a:gd name="connsiteY13" fmla="*/ 407809 h 888953"/>
                  <a:gd name="connsiteX0" fmla="*/ 54481 w 814373"/>
                  <a:gd name="connsiteY0" fmla="*/ 460945 h 888049"/>
                  <a:gd name="connsiteX1" fmla="*/ 203109 w 814373"/>
                  <a:gd name="connsiteY1" fmla="*/ 204256 h 888049"/>
                  <a:gd name="connsiteX2" fmla="*/ 560882 w 814373"/>
                  <a:gd name="connsiteY2" fmla="*/ 142317 h 888049"/>
                  <a:gd name="connsiteX3" fmla="*/ 811132 w 814373"/>
                  <a:gd name="connsiteY3" fmla="*/ 1606 h 888049"/>
                  <a:gd name="connsiteX4" fmla="*/ 703039 w 814373"/>
                  <a:gd name="connsiteY4" fmla="*/ 244786 h 888049"/>
                  <a:gd name="connsiteX5" fmla="*/ 700527 w 814373"/>
                  <a:gd name="connsiteY5" fmla="*/ 368242 h 888049"/>
                  <a:gd name="connsiteX6" fmla="*/ 607396 w 814373"/>
                  <a:gd name="connsiteY6" fmla="*/ 420459 h 888049"/>
                  <a:gd name="connsiteX7" fmla="*/ 449291 w 814373"/>
                  <a:gd name="connsiteY7" fmla="*/ 500108 h 888049"/>
                  <a:gd name="connsiteX8" fmla="*/ 446318 w 814373"/>
                  <a:gd name="connsiteY8" fmla="*/ 650085 h 888049"/>
                  <a:gd name="connsiteX9" fmla="*/ 108527 w 814373"/>
                  <a:gd name="connsiteY9" fmla="*/ 704125 h 888049"/>
                  <a:gd name="connsiteX10" fmla="*/ 434 w 814373"/>
                  <a:gd name="connsiteY10" fmla="*/ 879754 h 888049"/>
                  <a:gd name="connsiteX11" fmla="*/ 67992 w 814373"/>
                  <a:gd name="connsiteY11" fmla="*/ 406905 h 888049"/>
                  <a:gd name="connsiteX12" fmla="*/ 67992 w 814373"/>
                  <a:gd name="connsiteY12" fmla="*/ 406905 h 888049"/>
                  <a:gd name="connsiteX13" fmla="*/ 67992 w 814373"/>
                  <a:gd name="connsiteY13" fmla="*/ 406905 h 888049"/>
                  <a:gd name="connsiteX0" fmla="*/ 54481 w 814373"/>
                  <a:gd name="connsiteY0" fmla="*/ 461067 h 888171"/>
                  <a:gd name="connsiteX1" fmla="*/ 238137 w 814373"/>
                  <a:gd name="connsiteY1" fmla="*/ 264040 h 888171"/>
                  <a:gd name="connsiteX2" fmla="*/ 560882 w 814373"/>
                  <a:gd name="connsiteY2" fmla="*/ 142439 h 888171"/>
                  <a:gd name="connsiteX3" fmla="*/ 811132 w 814373"/>
                  <a:gd name="connsiteY3" fmla="*/ 1728 h 888171"/>
                  <a:gd name="connsiteX4" fmla="*/ 703039 w 814373"/>
                  <a:gd name="connsiteY4" fmla="*/ 244908 h 888171"/>
                  <a:gd name="connsiteX5" fmla="*/ 700527 w 814373"/>
                  <a:gd name="connsiteY5" fmla="*/ 368364 h 888171"/>
                  <a:gd name="connsiteX6" fmla="*/ 607396 w 814373"/>
                  <a:gd name="connsiteY6" fmla="*/ 420581 h 888171"/>
                  <a:gd name="connsiteX7" fmla="*/ 449291 w 814373"/>
                  <a:gd name="connsiteY7" fmla="*/ 500230 h 888171"/>
                  <a:gd name="connsiteX8" fmla="*/ 446318 w 814373"/>
                  <a:gd name="connsiteY8" fmla="*/ 650207 h 888171"/>
                  <a:gd name="connsiteX9" fmla="*/ 108527 w 814373"/>
                  <a:gd name="connsiteY9" fmla="*/ 704247 h 888171"/>
                  <a:gd name="connsiteX10" fmla="*/ 434 w 814373"/>
                  <a:gd name="connsiteY10" fmla="*/ 879876 h 888171"/>
                  <a:gd name="connsiteX11" fmla="*/ 67992 w 814373"/>
                  <a:gd name="connsiteY11" fmla="*/ 407027 h 888171"/>
                  <a:gd name="connsiteX12" fmla="*/ 67992 w 814373"/>
                  <a:gd name="connsiteY12" fmla="*/ 407027 h 888171"/>
                  <a:gd name="connsiteX13" fmla="*/ 67992 w 814373"/>
                  <a:gd name="connsiteY13" fmla="*/ 407027 h 88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73" h="888171">
                    <a:moveTo>
                      <a:pt x="54481" y="461067"/>
                    </a:moveTo>
                    <a:cubicBezTo>
                      <a:pt x="82630" y="360868"/>
                      <a:pt x="153737" y="317145"/>
                      <a:pt x="238137" y="264040"/>
                    </a:cubicBezTo>
                    <a:cubicBezTo>
                      <a:pt x="322537" y="210935"/>
                      <a:pt x="465383" y="186158"/>
                      <a:pt x="560882" y="142439"/>
                    </a:cubicBezTo>
                    <a:cubicBezTo>
                      <a:pt x="656381" y="98720"/>
                      <a:pt x="787439" y="-15350"/>
                      <a:pt x="811132" y="1728"/>
                    </a:cubicBezTo>
                    <a:cubicBezTo>
                      <a:pt x="834825" y="18806"/>
                      <a:pt x="721473" y="183802"/>
                      <a:pt x="703039" y="244908"/>
                    </a:cubicBezTo>
                    <a:cubicBezTo>
                      <a:pt x="684605" y="306014"/>
                      <a:pt x="716468" y="339085"/>
                      <a:pt x="700527" y="368364"/>
                    </a:cubicBezTo>
                    <a:cubicBezTo>
                      <a:pt x="684587" y="397643"/>
                      <a:pt x="649269" y="398603"/>
                      <a:pt x="607396" y="420581"/>
                    </a:cubicBezTo>
                    <a:cubicBezTo>
                      <a:pt x="565523" y="442559"/>
                      <a:pt x="476137" y="461959"/>
                      <a:pt x="449291" y="500230"/>
                    </a:cubicBezTo>
                    <a:cubicBezTo>
                      <a:pt x="422445" y="538501"/>
                      <a:pt x="503112" y="616204"/>
                      <a:pt x="446318" y="650207"/>
                    </a:cubicBezTo>
                    <a:cubicBezTo>
                      <a:pt x="389524" y="684210"/>
                      <a:pt x="182841" y="665969"/>
                      <a:pt x="108527" y="704247"/>
                    </a:cubicBezTo>
                    <a:cubicBezTo>
                      <a:pt x="34213" y="742525"/>
                      <a:pt x="7190" y="929413"/>
                      <a:pt x="434" y="879876"/>
                    </a:cubicBezTo>
                    <a:cubicBezTo>
                      <a:pt x="-6322" y="830339"/>
                      <a:pt x="67992" y="407027"/>
                      <a:pt x="67992" y="407027"/>
                    </a:cubicBezTo>
                    <a:lnTo>
                      <a:pt x="67992" y="407027"/>
                    </a:lnTo>
                    <a:lnTo>
                      <a:pt x="67992" y="407027"/>
                    </a:lnTo>
                  </a:path>
                </a:pathLst>
              </a:custGeom>
              <a:gradFill flip="none" rotWithShape="1">
                <a:gsLst>
                  <a:gs pos="0">
                    <a:schemeClr val="accent4">
                      <a:lumMod val="60000"/>
                      <a:lumOff val="40000"/>
                    </a:schemeClr>
                  </a:gs>
                  <a:gs pos="100000">
                    <a:srgbClr val="FFFFFF"/>
                  </a:gs>
                </a:gsLst>
                <a:path path="circle">
                  <a:fillToRect l="100000" t="100000"/>
                </a:path>
                <a:tileRect r="-100000" b="-100000"/>
              </a:gradFill>
              <a:ln>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Times New Roman"/>
                </a:endParaRPr>
              </a:p>
            </p:txBody>
          </p:sp>
          <p:sp>
            <p:nvSpPr>
              <p:cNvPr id="170" name="Freeform 169">
                <a:extLst>
                  <a:ext uri="{FF2B5EF4-FFF2-40B4-BE49-F238E27FC236}">
                    <a16:creationId xmlns:a16="http://schemas.microsoft.com/office/drawing/2014/main" id="{BEE8C536-B8D2-8A45-8D4B-69C5B4838759}"/>
                  </a:ext>
                </a:extLst>
              </p:cNvPr>
              <p:cNvSpPr/>
              <p:nvPr/>
            </p:nvSpPr>
            <p:spPr>
              <a:xfrm rot="3984504">
                <a:off x="5701410" y="3136162"/>
                <a:ext cx="106959" cy="235190"/>
              </a:xfrm>
              <a:custGeom>
                <a:avLst/>
                <a:gdLst>
                  <a:gd name="connsiteX0" fmla="*/ 19223 w 669165"/>
                  <a:gd name="connsiteY0" fmla="*/ 237414 h 560456"/>
                  <a:gd name="connsiteX1" fmla="*/ 247022 w 669165"/>
                  <a:gd name="connsiteY1" fmla="*/ 26706 h 560456"/>
                  <a:gd name="connsiteX2" fmla="*/ 508991 w 669165"/>
                  <a:gd name="connsiteY2" fmla="*/ 21011 h 560456"/>
                  <a:gd name="connsiteX3" fmla="*/ 600111 w 669165"/>
                  <a:gd name="connsiteY3" fmla="*/ 191856 h 560456"/>
                  <a:gd name="connsiteX4" fmla="*/ 565941 w 669165"/>
                  <a:gd name="connsiteY4" fmla="*/ 231720 h 560456"/>
                  <a:gd name="connsiteX5" fmla="*/ 628585 w 669165"/>
                  <a:gd name="connsiteY5" fmla="*/ 294363 h 560456"/>
                  <a:gd name="connsiteX6" fmla="*/ 657060 w 669165"/>
                  <a:gd name="connsiteY6" fmla="*/ 425344 h 560456"/>
                  <a:gd name="connsiteX7" fmla="*/ 423566 w 669165"/>
                  <a:gd name="connsiteY7" fmla="*/ 539240 h 560456"/>
                  <a:gd name="connsiteX8" fmla="*/ 218547 w 669165"/>
                  <a:gd name="connsiteY8" fmla="*/ 550630 h 560456"/>
                  <a:gd name="connsiteX9" fmla="*/ 144512 w 669165"/>
                  <a:gd name="connsiteY9" fmla="*/ 431039 h 560456"/>
                  <a:gd name="connsiteX10" fmla="*/ 24918 w 669165"/>
                  <a:gd name="connsiteY10" fmla="*/ 368396 h 560456"/>
                  <a:gd name="connsiteX11" fmla="*/ 19223 w 669165"/>
                  <a:gd name="connsiteY11" fmla="*/ 237414 h 56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165" h="560456">
                    <a:moveTo>
                      <a:pt x="19223" y="237414"/>
                    </a:moveTo>
                    <a:cubicBezTo>
                      <a:pt x="56240" y="180466"/>
                      <a:pt x="165394" y="62773"/>
                      <a:pt x="247022" y="26706"/>
                    </a:cubicBezTo>
                    <a:cubicBezTo>
                      <a:pt x="328650" y="-9361"/>
                      <a:pt x="450143" y="-6514"/>
                      <a:pt x="508991" y="21011"/>
                    </a:cubicBezTo>
                    <a:cubicBezTo>
                      <a:pt x="567839" y="48536"/>
                      <a:pt x="590619" y="156738"/>
                      <a:pt x="600111" y="191856"/>
                    </a:cubicBezTo>
                    <a:cubicBezTo>
                      <a:pt x="609603" y="226974"/>
                      <a:pt x="561195" y="214635"/>
                      <a:pt x="565941" y="231720"/>
                    </a:cubicBezTo>
                    <a:cubicBezTo>
                      <a:pt x="570687" y="248805"/>
                      <a:pt x="613399" y="262092"/>
                      <a:pt x="628585" y="294363"/>
                    </a:cubicBezTo>
                    <a:cubicBezTo>
                      <a:pt x="643772" y="326634"/>
                      <a:pt x="691230" y="384531"/>
                      <a:pt x="657060" y="425344"/>
                    </a:cubicBezTo>
                    <a:cubicBezTo>
                      <a:pt x="622890" y="466157"/>
                      <a:pt x="496651" y="518359"/>
                      <a:pt x="423566" y="539240"/>
                    </a:cubicBezTo>
                    <a:cubicBezTo>
                      <a:pt x="350481" y="560121"/>
                      <a:pt x="265056" y="568663"/>
                      <a:pt x="218547" y="550630"/>
                    </a:cubicBezTo>
                    <a:cubicBezTo>
                      <a:pt x="172038" y="532597"/>
                      <a:pt x="176783" y="461411"/>
                      <a:pt x="144512" y="431039"/>
                    </a:cubicBezTo>
                    <a:cubicBezTo>
                      <a:pt x="112241" y="400667"/>
                      <a:pt x="42952" y="404463"/>
                      <a:pt x="24918" y="368396"/>
                    </a:cubicBezTo>
                    <a:cubicBezTo>
                      <a:pt x="6884" y="332329"/>
                      <a:pt x="-17794" y="294362"/>
                      <a:pt x="19223" y="237414"/>
                    </a:cubicBezTo>
                    <a:close/>
                  </a:path>
                </a:pathLst>
              </a:custGeom>
              <a:gradFill flip="none" rotWithShape="1">
                <a:gsLst>
                  <a:gs pos="0">
                    <a:schemeClr val="accent4">
                      <a:lumMod val="75000"/>
                    </a:schemeClr>
                  </a:gs>
                  <a:gs pos="100000">
                    <a:schemeClr val="accent4">
                      <a:lumMod val="40000"/>
                      <a:lumOff val="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178" name="Group 177">
              <a:extLst>
                <a:ext uri="{FF2B5EF4-FFF2-40B4-BE49-F238E27FC236}">
                  <a16:creationId xmlns:a16="http://schemas.microsoft.com/office/drawing/2014/main" id="{5B4657E0-A2E4-1149-B756-AC8DC2ADD4EA}"/>
                </a:ext>
              </a:extLst>
            </p:cNvPr>
            <p:cNvGrpSpPr>
              <a:grpSpLocks noChangeAspect="1"/>
            </p:cNvGrpSpPr>
            <p:nvPr/>
          </p:nvGrpSpPr>
          <p:grpSpPr>
            <a:xfrm>
              <a:off x="6648719" y="3961452"/>
              <a:ext cx="296049" cy="296071"/>
              <a:chOff x="5926285" y="4206914"/>
              <a:chExt cx="527816" cy="527855"/>
            </a:xfrm>
          </p:grpSpPr>
          <p:sp>
            <p:nvSpPr>
              <p:cNvPr id="179" name="Oval 178">
                <a:extLst>
                  <a:ext uri="{FF2B5EF4-FFF2-40B4-BE49-F238E27FC236}">
                    <a16:creationId xmlns:a16="http://schemas.microsoft.com/office/drawing/2014/main" id="{EEC09860-4F4D-BF45-B115-4EDA21291CCB}"/>
                  </a:ext>
                </a:extLst>
              </p:cNvPr>
              <p:cNvSpPr/>
              <p:nvPr/>
            </p:nvSpPr>
            <p:spPr>
              <a:xfrm>
                <a:off x="5926285" y="4206914"/>
                <a:ext cx="527816" cy="527855"/>
              </a:xfrm>
              <a:prstGeom prst="ellipse">
                <a:avLst/>
              </a:prstGeom>
              <a:gradFill flip="none" rotWithShape="1">
                <a:gsLst>
                  <a:gs pos="0">
                    <a:schemeClr val="accent6">
                      <a:lumMod val="50000"/>
                    </a:schemeClr>
                  </a:gs>
                  <a:gs pos="100000">
                    <a:schemeClr val="bg1"/>
                  </a:gs>
                </a:gsLst>
                <a:path path="circle">
                  <a:fillToRect l="100000" t="100000"/>
                </a:path>
                <a:tileRect r="-100000" b="-100000"/>
              </a:gra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180" name="Oval 179">
                <a:extLst>
                  <a:ext uri="{FF2B5EF4-FFF2-40B4-BE49-F238E27FC236}">
                    <a16:creationId xmlns:a16="http://schemas.microsoft.com/office/drawing/2014/main" id="{93673D0B-BA93-D243-BF6B-5C8D632DCC23}"/>
                  </a:ext>
                </a:extLst>
              </p:cNvPr>
              <p:cNvSpPr/>
              <p:nvPr/>
            </p:nvSpPr>
            <p:spPr>
              <a:xfrm>
                <a:off x="6078685" y="4359314"/>
                <a:ext cx="284666" cy="282215"/>
              </a:xfrm>
              <a:prstGeom prst="ellipse">
                <a:avLst/>
              </a:prstGeom>
              <a:gradFill flip="none" rotWithShape="1">
                <a:gsLst>
                  <a:gs pos="0">
                    <a:schemeClr val="accent6">
                      <a:lumMod val="20000"/>
                      <a:lumOff val="80000"/>
                    </a:schemeClr>
                  </a:gs>
                  <a:gs pos="100000">
                    <a:schemeClr val="accent6">
                      <a:lumMod val="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199" name="Group 198">
              <a:extLst>
                <a:ext uri="{FF2B5EF4-FFF2-40B4-BE49-F238E27FC236}">
                  <a16:creationId xmlns:a16="http://schemas.microsoft.com/office/drawing/2014/main" id="{14825C9D-A8F1-984D-8DD6-DECC0BAEB333}"/>
                </a:ext>
              </a:extLst>
            </p:cNvPr>
            <p:cNvGrpSpPr>
              <a:grpSpLocks noChangeAspect="1"/>
            </p:cNvGrpSpPr>
            <p:nvPr/>
          </p:nvGrpSpPr>
          <p:grpSpPr>
            <a:xfrm rot="9365040">
              <a:off x="6756495" y="4555078"/>
              <a:ext cx="390010" cy="344259"/>
              <a:chOff x="1662579" y="5079550"/>
              <a:chExt cx="816878" cy="721052"/>
            </a:xfrm>
          </p:grpSpPr>
          <p:sp>
            <p:nvSpPr>
              <p:cNvPr id="217" name="Freeform 216">
                <a:extLst>
                  <a:ext uri="{FF2B5EF4-FFF2-40B4-BE49-F238E27FC236}">
                    <a16:creationId xmlns:a16="http://schemas.microsoft.com/office/drawing/2014/main" id="{1542AE21-BF85-2E49-A817-07166EA10468}"/>
                  </a:ext>
                </a:extLst>
              </p:cNvPr>
              <p:cNvSpPr/>
              <p:nvPr/>
            </p:nvSpPr>
            <p:spPr>
              <a:xfrm>
                <a:off x="1662579" y="5079550"/>
                <a:ext cx="816878" cy="721052"/>
              </a:xfrm>
              <a:custGeom>
                <a:avLst/>
                <a:gdLst>
                  <a:gd name="connsiteX0" fmla="*/ 205374 w 816878"/>
                  <a:gd name="connsiteY0" fmla="*/ 97051 h 721052"/>
                  <a:gd name="connsiteX1" fmla="*/ 313579 w 816878"/>
                  <a:gd name="connsiteY1" fmla="*/ 239 h 721052"/>
                  <a:gd name="connsiteX2" fmla="*/ 438868 w 816878"/>
                  <a:gd name="connsiteY2" fmla="*/ 68577 h 721052"/>
                  <a:gd name="connsiteX3" fmla="*/ 621107 w 816878"/>
                  <a:gd name="connsiteY3" fmla="*/ 34408 h 721052"/>
                  <a:gd name="connsiteX4" fmla="*/ 780567 w 816878"/>
                  <a:gd name="connsiteY4" fmla="*/ 131220 h 721052"/>
                  <a:gd name="connsiteX5" fmla="*/ 797652 w 816878"/>
                  <a:gd name="connsiteY5" fmla="*/ 324844 h 721052"/>
                  <a:gd name="connsiteX6" fmla="*/ 717922 w 816878"/>
                  <a:gd name="connsiteY6" fmla="*/ 398877 h 721052"/>
                  <a:gd name="connsiteX7" fmla="*/ 809042 w 816878"/>
                  <a:gd name="connsiteY7" fmla="*/ 433046 h 721052"/>
                  <a:gd name="connsiteX8" fmla="*/ 786262 w 816878"/>
                  <a:gd name="connsiteY8" fmla="*/ 603891 h 721052"/>
                  <a:gd name="connsiteX9" fmla="*/ 581243 w 816878"/>
                  <a:gd name="connsiteY9" fmla="*/ 712093 h 721052"/>
                  <a:gd name="connsiteX10" fmla="*/ 393308 w 816878"/>
                  <a:gd name="connsiteY10" fmla="*/ 706398 h 721052"/>
                  <a:gd name="connsiteX11" fmla="*/ 302189 w 816878"/>
                  <a:gd name="connsiteY11" fmla="*/ 638060 h 721052"/>
                  <a:gd name="connsiteX12" fmla="*/ 165509 w 816878"/>
                  <a:gd name="connsiteY12" fmla="*/ 672229 h 721052"/>
                  <a:gd name="connsiteX13" fmla="*/ 114254 w 816878"/>
                  <a:gd name="connsiteY13" fmla="*/ 603891 h 721052"/>
                  <a:gd name="connsiteX14" fmla="*/ 23135 w 816878"/>
                  <a:gd name="connsiteY14" fmla="*/ 569722 h 721052"/>
                  <a:gd name="connsiteX15" fmla="*/ 63000 w 816878"/>
                  <a:gd name="connsiteY15" fmla="*/ 387488 h 721052"/>
                  <a:gd name="connsiteX16" fmla="*/ 355 w 816878"/>
                  <a:gd name="connsiteY16" fmla="*/ 205253 h 721052"/>
                  <a:gd name="connsiteX17" fmla="*/ 97169 w 816878"/>
                  <a:gd name="connsiteY17" fmla="*/ 154000 h 721052"/>
                  <a:gd name="connsiteX18" fmla="*/ 119949 w 816878"/>
                  <a:gd name="connsiteY18" fmla="*/ 74272 h 721052"/>
                  <a:gd name="connsiteX19" fmla="*/ 205374 w 816878"/>
                  <a:gd name="connsiteY19" fmla="*/ 97051 h 72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6878" h="721052">
                    <a:moveTo>
                      <a:pt x="205374" y="97051"/>
                    </a:moveTo>
                    <a:cubicBezTo>
                      <a:pt x="237646" y="84712"/>
                      <a:pt x="274663" y="4985"/>
                      <a:pt x="313579" y="239"/>
                    </a:cubicBezTo>
                    <a:cubicBezTo>
                      <a:pt x="352495" y="-4507"/>
                      <a:pt x="387613" y="62882"/>
                      <a:pt x="438868" y="68577"/>
                    </a:cubicBezTo>
                    <a:cubicBezTo>
                      <a:pt x="490123" y="74272"/>
                      <a:pt x="564157" y="23968"/>
                      <a:pt x="621107" y="34408"/>
                    </a:cubicBezTo>
                    <a:cubicBezTo>
                      <a:pt x="678057" y="44848"/>
                      <a:pt x="751143" y="82814"/>
                      <a:pt x="780567" y="131220"/>
                    </a:cubicBezTo>
                    <a:cubicBezTo>
                      <a:pt x="809991" y="179626"/>
                      <a:pt x="808093" y="280235"/>
                      <a:pt x="797652" y="324844"/>
                    </a:cubicBezTo>
                    <a:cubicBezTo>
                      <a:pt x="787211" y="369453"/>
                      <a:pt x="716024" y="380843"/>
                      <a:pt x="717922" y="398877"/>
                    </a:cubicBezTo>
                    <a:cubicBezTo>
                      <a:pt x="719820" y="416911"/>
                      <a:pt x="797652" y="398877"/>
                      <a:pt x="809042" y="433046"/>
                    </a:cubicBezTo>
                    <a:cubicBezTo>
                      <a:pt x="820432" y="467215"/>
                      <a:pt x="824228" y="557383"/>
                      <a:pt x="786262" y="603891"/>
                    </a:cubicBezTo>
                    <a:cubicBezTo>
                      <a:pt x="748296" y="650399"/>
                      <a:pt x="646735" y="695009"/>
                      <a:pt x="581243" y="712093"/>
                    </a:cubicBezTo>
                    <a:cubicBezTo>
                      <a:pt x="515751" y="729178"/>
                      <a:pt x="439817" y="718737"/>
                      <a:pt x="393308" y="706398"/>
                    </a:cubicBezTo>
                    <a:cubicBezTo>
                      <a:pt x="346799" y="694059"/>
                      <a:pt x="340156" y="643755"/>
                      <a:pt x="302189" y="638060"/>
                    </a:cubicBezTo>
                    <a:cubicBezTo>
                      <a:pt x="264223" y="632365"/>
                      <a:pt x="196831" y="677924"/>
                      <a:pt x="165509" y="672229"/>
                    </a:cubicBezTo>
                    <a:cubicBezTo>
                      <a:pt x="134187" y="666534"/>
                      <a:pt x="137983" y="620975"/>
                      <a:pt x="114254" y="603891"/>
                    </a:cubicBezTo>
                    <a:cubicBezTo>
                      <a:pt x="90525" y="586807"/>
                      <a:pt x="31677" y="605789"/>
                      <a:pt x="23135" y="569722"/>
                    </a:cubicBezTo>
                    <a:cubicBezTo>
                      <a:pt x="14593" y="533655"/>
                      <a:pt x="66797" y="448233"/>
                      <a:pt x="63000" y="387488"/>
                    </a:cubicBezTo>
                    <a:cubicBezTo>
                      <a:pt x="59203" y="326743"/>
                      <a:pt x="-5340" y="244168"/>
                      <a:pt x="355" y="205253"/>
                    </a:cubicBezTo>
                    <a:cubicBezTo>
                      <a:pt x="6050" y="166338"/>
                      <a:pt x="77237" y="175830"/>
                      <a:pt x="97169" y="154000"/>
                    </a:cubicBezTo>
                    <a:cubicBezTo>
                      <a:pt x="117101" y="132170"/>
                      <a:pt x="99067" y="83764"/>
                      <a:pt x="119949" y="74272"/>
                    </a:cubicBezTo>
                    <a:cubicBezTo>
                      <a:pt x="140831" y="64780"/>
                      <a:pt x="173102" y="109390"/>
                      <a:pt x="205374" y="97051"/>
                    </a:cubicBezTo>
                    <a:close/>
                  </a:path>
                </a:pathLst>
              </a:custGeom>
              <a:gradFill flip="none" rotWithShape="1">
                <a:gsLst>
                  <a:gs pos="0">
                    <a:srgbClr val="CA4549"/>
                  </a:gs>
                  <a:gs pos="100000">
                    <a:schemeClr val="accent2">
                      <a:lumMod val="60000"/>
                      <a:lumOff val="40000"/>
                    </a:schemeClr>
                  </a:gs>
                </a:gsLst>
                <a:path path="circle">
                  <a:fillToRect l="100000" t="100000"/>
                </a:path>
                <a:tileRect r="-100000" b="-100000"/>
              </a:gra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18" name="Freeform 217">
                <a:extLst>
                  <a:ext uri="{FF2B5EF4-FFF2-40B4-BE49-F238E27FC236}">
                    <a16:creationId xmlns:a16="http://schemas.microsoft.com/office/drawing/2014/main" id="{FACEE293-23AD-D54E-A91F-18E5342020D0}"/>
                  </a:ext>
                </a:extLst>
              </p:cNvPr>
              <p:cNvSpPr/>
              <p:nvPr/>
            </p:nvSpPr>
            <p:spPr>
              <a:xfrm rot="1842925">
                <a:off x="1776083" y="5228290"/>
                <a:ext cx="572106" cy="452229"/>
              </a:xfrm>
              <a:custGeom>
                <a:avLst/>
                <a:gdLst>
                  <a:gd name="connsiteX0" fmla="*/ 19223 w 669165"/>
                  <a:gd name="connsiteY0" fmla="*/ 237414 h 560456"/>
                  <a:gd name="connsiteX1" fmla="*/ 247022 w 669165"/>
                  <a:gd name="connsiteY1" fmla="*/ 26706 h 560456"/>
                  <a:gd name="connsiteX2" fmla="*/ 508991 w 669165"/>
                  <a:gd name="connsiteY2" fmla="*/ 21011 h 560456"/>
                  <a:gd name="connsiteX3" fmla="*/ 600111 w 669165"/>
                  <a:gd name="connsiteY3" fmla="*/ 191856 h 560456"/>
                  <a:gd name="connsiteX4" fmla="*/ 565941 w 669165"/>
                  <a:gd name="connsiteY4" fmla="*/ 231720 h 560456"/>
                  <a:gd name="connsiteX5" fmla="*/ 628585 w 669165"/>
                  <a:gd name="connsiteY5" fmla="*/ 294363 h 560456"/>
                  <a:gd name="connsiteX6" fmla="*/ 657060 w 669165"/>
                  <a:gd name="connsiteY6" fmla="*/ 425344 h 560456"/>
                  <a:gd name="connsiteX7" fmla="*/ 423566 w 669165"/>
                  <a:gd name="connsiteY7" fmla="*/ 539240 h 560456"/>
                  <a:gd name="connsiteX8" fmla="*/ 218547 w 669165"/>
                  <a:gd name="connsiteY8" fmla="*/ 550630 h 560456"/>
                  <a:gd name="connsiteX9" fmla="*/ 144512 w 669165"/>
                  <a:gd name="connsiteY9" fmla="*/ 431039 h 560456"/>
                  <a:gd name="connsiteX10" fmla="*/ 24918 w 669165"/>
                  <a:gd name="connsiteY10" fmla="*/ 368396 h 560456"/>
                  <a:gd name="connsiteX11" fmla="*/ 19223 w 669165"/>
                  <a:gd name="connsiteY11" fmla="*/ 237414 h 56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165" h="560456">
                    <a:moveTo>
                      <a:pt x="19223" y="237414"/>
                    </a:moveTo>
                    <a:cubicBezTo>
                      <a:pt x="56240" y="180466"/>
                      <a:pt x="165394" y="62773"/>
                      <a:pt x="247022" y="26706"/>
                    </a:cubicBezTo>
                    <a:cubicBezTo>
                      <a:pt x="328650" y="-9361"/>
                      <a:pt x="450143" y="-6514"/>
                      <a:pt x="508991" y="21011"/>
                    </a:cubicBezTo>
                    <a:cubicBezTo>
                      <a:pt x="567839" y="48536"/>
                      <a:pt x="590619" y="156738"/>
                      <a:pt x="600111" y="191856"/>
                    </a:cubicBezTo>
                    <a:cubicBezTo>
                      <a:pt x="609603" y="226974"/>
                      <a:pt x="561195" y="214635"/>
                      <a:pt x="565941" y="231720"/>
                    </a:cubicBezTo>
                    <a:cubicBezTo>
                      <a:pt x="570687" y="248805"/>
                      <a:pt x="613399" y="262092"/>
                      <a:pt x="628585" y="294363"/>
                    </a:cubicBezTo>
                    <a:cubicBezTo>
                      <a:pt x="643772" y="326634"/>
                      <a:pt x="691230" y="384531"/>
                      <a:pt x="657060" y="425344"/>
                    </a:cubicBezTo>
                    <a:cubicBezTo>
                      <a:pt x="622890" y="466157"/>
                      <a:pt x="496651" y="518359"/>
                      <a:pt x="423566" y="539240"/>
                    </a:cubicBezTo>
                    <a:cubicBezTo>
                      <a:pt x="350481" y="560121"/>
                      <a:pt x="265056" y="568663"/>
                      <a:pt x="218547" y="550630"/>
                    </a:cubicBezTo>
                    <a:cubicBezTo>
                      <a:pt x="172038" y="532597"/>
                      <a:pt x="176783" y="461411"/>
                      <a:pt x="144512" y="431039"/>
                    </a:cubicBezTo>
                    <a:cubicBezTo>
                      <a:pt x="112241" y="400667"/>
                      <a:pt x="42952" y="404463"/>
                      <a:pt x="24918" y="368396"/>
                    </a:cubicBezTo>
                    <a:cubicBezTo>
                      <a:pt x="6884" y="332329"/>
                      <a:pt x="-17794" y="294362"/>
                      <a:pt x="19223" y="237414"/>
                    </a:cubicBezTo>
                    <a:close/>
                  </a:path>
                </a:pathLst>
              </a:custGeom>
              <a:gradFill flip="none" rotWithShape="1">
                <a:gsLst>
                  <a:gs pos="0">
                    <a:srgbClr val="E83939"/>
                  </a:gs>
                  <a:gs pos="100000">
                    <a:srgbClr val="CA4549"/>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19" name="Group 218">
              <a:extLst>
                <a:ext uri="{FF2B5EF4-FFF2-40B4-BE49-F238E27FC236}">
                  <a16:creationId xmlns:a16="http://schemas.microsoft.com/office/drawing/2014/main" id="{A456C3F2-2AF8-9F40-A2CE-23B102EC5183}"/>
                </a:ext>
              </a:extLst>
            </p:cNvPr>
            <p:cNvGrpSpPr>
              <a:grpSpLocks noChangeAspect="1"/>
            </p:cNvGrpSpPr>
            <p:nvPr/>
          </p:nvGrpSpPr>
          <p:grpSpPr>
            <a:xfrm rot="8169431">
              <a:off x="7296764" y="4268077"/>
              <a:ext cx="253247" cy="396126"/>
              <a:chOff x="5586464" y="3010649"/>
              <a:chExt cx="366451" cy="573199"/>
            </a:xfrm>
          </p:grpSpPr>
          <p:sp>
            <p:nvSpPr>
              <p:cNvPr id="220" name="Freeform 219">
                <a:extLst>
                  <a:ext uri="{FF2B5EF4-FFF2-40B4-BE49-F238E27FC236}">
                    <a16:creationId xmlns:a16="http://schemas.microsoft.com/office/drawing/2014/main" id="{DF859C08-ED1D-B74B-8FB6-C85556974B9D}"/>
                  </a:ext>
                </a:extLst>
              </p:cNvPr>
              <p:cNvSpPr/>
              <p:nvPr/>
            </p:nvSpPr>
            <p:spPr>
              <a:xfrm rot="1794171">
                <a:off x="5586464" y="3010649"/>
                <a:ext cx="366451" cy="573199"/>
              </a:xfrm>
              <a:custGeom>
                <a:avLst/>
                <a:gdLst>
                  <a:gd name="connsiteX0" fmla="*/ 54481 w 812615"/>
                  <a:gd name="connsiteY0" fmla="*/ 461849 h 888953"/>
                  <a:gd name="connsiteX1" fmla="*/ 203109 w 812615"/>
                  <a:gd name="connsiteY1" fmla="*/ 205160 h 888953"/>
                  <a:gd name="connsiteX2" fmla="*/ 608458 w 812615"/>
                  <a:gd name="connsiteY2" fmla="*/ 124100 h 888953"/>
                  <a:gd name="connsiteX3" fmla="*/ 811132 w 812615"/>
                  <a:gd name="connsiteY3" fmla="*/ 2510 h 888953"/>
                  <a:gd name="connsiteX4" fmla="*/ 703039 w 812615"/>
                  <a:gd name="connsiteY4" fmla="*/ 245690 h 888953"/>
                  <a:gd name="connsiteX5" fmla="*/ 757086 w 812615"/>
                  <a:gd name="connsiteY5" fmla="*/ 326750 h 888953"/>
                  <a:gd name="connsiteX6" fmla="*/ 662504 w 812615"/>
                  <a:gd name="connsiteY6" fmla="*/ 394299 h 888953"/>
                  <a:gd name="connsiteX7" fmla="*/ 473341 w 812615"/>
                  <a:gd name="connsiteY7" fmla="*/ 461849 h 888953"/>
                  <a:gd name="connsiteX8" fmla="*/ 446318 w 812615"/>
                  <a:gd name="connsiteY8" fmla="*/ 650989 h 888953"/>
                  <a:gd name="connsiteX9" fmla="*/ 108527 w 812615"/>
                  <a:gd name="connsiteY9" fmla="*/ 705029 h 888953"/>
                  <a:gd name="connsiteX10" fmla="*/ 434 w 812615"/>
                  <a:gd name="connsiteY10" fmla="*/ 880658 h 888953"/>
                  <a:gd name="connsiteX11" fmla="*/ 67992 w 812615"/>
                  <a:gd name="connsiteY11" fmla="*/ 407809 h 888953"/>
                  <a:gd name="connsiteX12" fmla="*/ 67992 w 812615"/>
                  <a:gd name="connsiteY12" fmla="*/ 407809 h 888953"/>
                  <a:gd name="connsiteX13" fmla="*/ 67992 w 812615"/>
                  <a:gd name="connsiteY13" fmla="*/ 407809 h 888953"/>
                  <a:gd name="connsiteX0" fmla="*/ 54481 w 812615"/>
                  <a:gd name="connsiteY0" fmla="*/ 461849 h 888953"/>
                  <a:gd name="connsiteX1" fmla="*/ 203109 w 812615"/>
                  <a:gd name="connsiteY1" fmla="*/ 205160 h 888953"/>
                  <a:gd name="connsiteX2" fmla="*/ 608458 w 812615"/>
                  <a:gd name="connsiteY2" fmla="*/ 124100 h 888953"/>
                  <a:gd name="connsiteX3" fmla="*/ 811132 w 812615"/>
                  <a:gd name="connsiteY3" fmla="*/ 2510 h 888953"/>
                  <a:gd name="connsiteX4" fmla="*/ 703039 w 812615"/>
                  <a:gd name="connsiteY4" fmla="*/ 245690 h 888953"/>
                  <a:gd name="connsiteX5" fmla="*/ 757086 w 812615"/>
                  <a:gd name="connsiteY5" fmla="*/ 326750 h 888953"/>
                  <a:gd name="connsiteX6" fmla="*/ 607396 w 812615"/>
                  <a:gd name="connsiteY6" fmla="*/ 421363 h 888953"/>
                  <a:gd name="connsiteX7" fmla="*/ 473341 w 812615"/>
                  <a:gd name="connsiteY7" fmla="*/ 461849 h 888953"/>
                  <a:gd name="connsiteX8" fmla="*/ 446318 w 812615"/>
                  <a:gd name="connsiteY8" fmla="*/ 650989 h 888953"/>
                  <a:gd name="connsiteX9" fmla="*/ 108527 w 812615"/>
                  <a:gd name="connsiteY9" fmla="*/ 705029 h 888953"/>
                  <a:gd name="connsiteX10" fmla="*/ 434 w 812615"/>
                  <a:gd name="connsiteY10" fmla="*/ 880658 h 888953"/>
                  <a:gd name="connsiteX11" fmla="*/ 67992 w 812615"/>
                  <a:gd name="connsiteY11" fmla="*/ 407809 h 888953"/>
                  <a:gd name="connsiteX12" fmla="*/ 67992 w 812615"/>
                  <a:gd name="connsiteY12" fmla="*/ 407809 h 888953"/>
                  <a:gd name="connsiteX13" fmla="*/ 67992 w 812615"/>
                  <a:gd name="connsiteY13" fmla="*/ 407809 h 888953"/>
                  <a:gd name="connsiteX0" fmla="*/ 54481 w 812732"/>
                  <a:gd name="connsiteY0" fmla="*/ 461849 h 888953"/>
                  <a:gd name="connsiteX1" fmla="*/ 203109 w 812732"/>
                  <a:gd name="connsiteY1" fmla="*/ 205160 h 888953"/>
                  <a:gd name="connsiteX2" fmla="*/ 608458 w 812732"/>
                  <a:gd name="connsiteY2" fmla="*/ 124100 h 888953"/>
                  <a:gd name="connsiteX3" fmla="*/ 811132 w 812732"/>
                  <a:gd name="connsiteY3" fmla="*/ 2510 h 888953"/>
                  <a:gd name="connsiteX4" fmla="*/ 703039 w 812732"/>
                  <a:gd name="connsiteY4" fmla="*/ 245690 h 888953"/>
                  <a:gd name="connsiteX5" fmla="*/ 700527 w 812732"/>
                  <a:gd name="connsiteY5" fmla="*/ 369146 h 888953"/>
                  <a:gd name="connsiteX6" fmla="*/ 607396 w 812732"/>
                  <a:gd name="connsiteY6" fmla="*/ 421363 h 888953"/>
                  <a:gd name="connsiteX7" fmla="*/ 473341 w 812732"/>
                  <a:gd name="connsiteY7" fmla="*/ 461849 h 888953"/>
                  <a:gd name="connsiteX8" fmla="*/ 446318 w 812732"/>
                  <a:gd name="connsiteY8" fmla="*/ 650989 h 888953"/>
                  <a:gd name="connsiteX9" fmla="*/ 108527 w 812732"/>
                  <a:gd name="connsiteY9" fmla="*/ 705029 h 888953"/>
                  <a:gd name="connsiteX10" fmla="*/ 434 w 812732"/>
                  <a:gd name="connsiteY10" fmla="*/ 880658 h 888953"/>
                  <a:gd name="connsiteX11" fmla="*/ 67992 w 812732"/>
                  <a:gd name="connsiteY11" fmla="*/ 407809 h 888953"/>
                  <a:gd name="connsiteX12" fmla="*/ 67992 w 812732"/>
                  <a:gd name="connsiteY12" fmla="*/ 407809 h 888953"/>
                  <a:gd name="connsiteX13" fmla="*/ 67992 w 812732"/>
                  <a:gd name="connsiteY13" fmla="*/ 407809 h 888953"/>
                  <a:gd name="connsiteX0" fmla="*/ 54481 w 812732"/>
                  <a:gd name="connsiteY0" fmla="*/ 461849 h 888953"/>
                  <a:gd name="connsiteX1" fmla="*/ 203109 w 812732"/>
                  <a:gd name="connsiteY1" fmla="*/ 205160 h 888953"/>
                  <a:gd name="connsiteX2" fmla="*/ 608458 w 812732"/>
                  <a:gd name="connsiteY2" fmla="*/ 124100 h 888953"/>
                  <a:gd name="connsiteX3" fmla="*/ 811132 w 812732"/>
                  <a:gd name="connsiteY3" fmla="*/ 2510 h 888953"/>
                  <a:gd name="connsiteX4" fmla="*/ 703039 w 812732"/>
                  <a:gd name="connsiteY4" fmla="*/ 245690 h 888953"/>
                  <a:gd name="connsiteX5" fmla="*/ 700527 w 812732"/>
                  <a:gd name="connsiteY5" fmla="*/ 369146 h 888953"/>
                  <a:gd name="connsiteX6" fmla="*/ 607396 w 812732"/>
                  <a:gd name="connsiteY6" fmla="*/ 421363 h 888953"/>
                  <a:gd name="connsiteX7" fmla="*/ 449291 w 812732"/>
                  <a:gd name="connsiteY7" fmla="*/ 501012 h 888953"/>
                  <a:gd name="connsiteX8" fmla="*/ 446318 w 812732"/>
                  <a:gd name="connsiteY8" fmla="*/ 650989 h 888953"/>
                  <a:gd name="connsiteX9" fmla="*/ 108527 w 812732"/>
                  <a:gd name="connsiteY9" fmla="*/ 705029 h 888953"/>
                  <a:gd name="connsiteX10" fmla="*/ 434 w 812732"/>
                  <a:gd name="connsiteY10" fmla="*/ 880658 h 888953"/>
                  <a:gd name="connsiteX11" fmla="*/ 67992 w 812732"/>
                  <a:gd name="connsiteY11" fmla="*/ 407809 h 888953"/>
                  <a:gd name="connsiteX12" fmla="*/ 67992 w 812732"/>
                  <a:gd name="connsiteY12" fmla="*/ 407809 h 888953"/>
                  <a:gd name="connsiteX13" fmla="*/ 67992 w 812732"/>
                  <a:gd name="connsiteY13" fmla="*/ 407809 h 888953"/>
                  <a:gd name="connsiteX0" fmla="*/ 54481 w 814373"/>
                  <a:gd name="connsiteY0" fmla="*/ 460945 h 888049"/>
                  <a:gd name="connsiteX1" fmla="*/ 203109 w 814373"/>
                  <a:gd name="connsiteY1" fmla="*/ 204256 h 888049"/>
                  <a:gd name="connsiteX2" fmla="*/ 560882 w 814373"/>
                  <a:gd name="connsiteY2" fmla="*/ 142317 h 888049"/>
                  <a:gd name="connsiteX3" fmla="*/ 811132 w 814373"/>
                  <a:gd name="connsiteY3" fmla="*/ 1606 h 888049"/>
                  <a:gd name="connsiteX4" fmla="*/ 703039 w 814373"/>
                  <a:gd name="connsiteY4" fmla="*/ 244786 h 888049"/>
                  <a:gd name="connsiteX5" fmla="*/ 700527 w 814373"/>
                  <a:gd name="connsiteY5" fmla="*/ 368242 h 888049"/>
                  <a:gd name="connsiteX6" fmla="*/ 607396 w 814373"/>
                  <a:gd name="connsiteY6" fmla="*/ 420459 h 888049"/>
                  <a:gd name="connsiteX7" fmla="*/ 449291 w 814373"/>
                  <a:gd name="connsiteY7" fmla="*/ 500108 h 888049"/>
                  <a:gd name="connsiteX8" fmla="*/ 446318 w 814373"/>
                  <a:gd name="connsiteY8" fmla="*/ 650085 h 888049"/>
                  <a:gd name="connsiteX9" fmla="*/ 108527 w 814373"/>
                  <a:gd name="connsiteY9" fmla="*/ 704125 h 888049"/>
                  <a:gd name="connsiteX10" fmla="*/ 434 w 814373"/>
                  <a:gd name="connsiteY10" fmla="*/ 879754 h 888049"/>
                  <a:gd name="connsiteX11" fmla="*/ 67992 w 814373"/>
                  <a:gd name="connsiteY11" fmla="*/ 406905 h 888049"/>
                  <a:gd name="connsiteX12" fmla="*/ 67992 w 814373"/>
                  <a:gd name="connsiteY12" fmla="*/ 406905 h 888049"/>
                  <a:gd name="connsiteX13" fmla="*/ 67992 w 814373"/>
                  <a:gd name="connsiteY13" fmla="*/ 406905 h 888049"/>
                  <a:gd name="connsiteX0" fmla="*/ 54481 w 814373"/>
                  <a:gd name="connsiteY0" fmla="*/ 461067 h 888171"/>
                  <a:gd name="connsiteX1" fmla="*/ 238137 w 814373"/>
                  <a:gd name="connsiteY1" fmla="*/ 264040 h 888171"/>
                  <a:gd name="connsiteX2" fmla="*/ 560882 w 814373"/>
                  <a:gd name="connsiteY2" fmla="*/ 142439 h 888171"/>
                  <a:gd name="connsiteX3" fmla="*/ 811132 w 814373"/>
                  <a:gd name="connsiteY3" fmla="*/ 1728 h 888171"/>
                  <a:gd name="connsiteX4" fmla="*/ 703039 w 814373"/>
                  <a:gd name="connsiteY4" fmla="*/ 244908 h 888171"/>
                  <a:gd name="connsiteX5" fmla="*/ 700527 w 814373"/>
                  <a:gd name="connsiteY5" fmla="*/ 368364 h 888171"/>
                  <a:gd name="connsiteX6" fmla="*/ 607396 w 814373"/>
                  <a:gd name="connsiteY6" fmla="*/ 420581 h 888171"/>
                  <a:gd name="connsiteX7" fmla="*/ 449291 w 814373"/>
                  <a:gd name="connsiteY7" fmla="*/ 500230 h 888171"/>
                  <a:gd name="connsiteX8" fmla="*/ 446318 w 814373"/>
                  <a:gd name="connsiteY8" fmla="*/ 650207 h 888171"/>
                  <a:gd name="connsiteX9" fmla="*/ 108527 w 814373"/>
                  <a:gd name="connsiteY9" fmla="*/ 704247 h 888171"/>
                  <a:gd name="connsiteX10" fmla="*/ 434 w 814373"/>
                  <a:gd name="connsiteY10" fmla="*/ 879876 h 888171"/>
                  <a:gd name="connsiteX11" fmla="*/ 67992 w 814373"/>
                  <a:gd name="connsiteY11" fmla="*/ 407027 h 888171"/>
                  <a:gd name="connsiteX12" fmla="*/ 67992 w 814373"/>
                  <a:gd name="connsiteY12" fmla="*/ 407027 h 888171"/>
                  <a:gd name="connsiteX13" fmla="*/ 67992 w 814373"/>
                  <a:gd name="connsiteY13" fmla="*/ 407027 h 88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73" h="888171">
                    <a:moveTo>
                      <a:pt x="54481" y="461067"/>
                    </a:moveTo>
                    <a:cubicBezTo>
                      <a:pt x="82630" y="360868"/>
                      <a:pt x="153737" y="317145"/>
                      <a:pt x="238137" y="264040"/>
                    </a:cubicBezTo>
                    <a:cubicBezTo>
                      <a:pt x="322537" y="210935"/>
                      <a:pt x="465383" y="186158"/>
                      <a:pt x="560882" y="142439"/>
                    </a:cubicBezTo>
                    <a:cubicBezTo>
                      <a:pt x="656381" y="98720"/>
                      <a:pt x="787439" y="-15350"/>
                      <a:pt x="811132" y="1728"/>
                    </a:cubicBezTo>
                    <a:cubicBezTo>
                      <a:pt x="834825" y="18806"/>
                      <a:pt x="721473" y="183802"/>
                      <a:pt x="703039" y="244908"/>
                    </a:cubicBezTo>
                    <a:cubicBezTo>
                      <a:pt x="684605" y="306014"/>
                      <a:pt x="716468" y="339085"/>
                      <a:pt x="700527" y="368364"/>
                    </a:cubicBezTo>
                    <a:cubicBezTo>
                      <a:pt x="684587" y="397643"/>
                      <a:pt x="649269" y="398603"/>
                      <a:pt x="607396" y="420581"/>
                    </a:cubicBezTo>
                    <a:cubicBezTo>
                      <a:pt x="565523" y="442559"/>
                      <a:pt x="476137" y="461959"/>
                      <a:pt x="449291" y="500230"/>
                    </a:cubicBezTo>
                    <a:cubicBezTo>
                      <a:pt x="422445" y="538501"/>
                      <a:pt x="503112" y="616204"/>
                      <a:pt x="446318" y="650207"/>
                    </a:cubicBezTo>
                    <a:cubicBezTo>
                      <a:pt x="389524" y="684210"/>
                      <a:pt x="182841" y="665969"/>
                      <a:pt x="108527" y="704247"/>
                    </a:cubicBezTo>
                    <a:cubicBezTo>
                      <a:pt x="34213" y="742525"/>
                      <a:pt x="7190" y="929413"/>
                      <a:pt x="434" y="879876"/>
                    </a:cubicBezTo>
                    <a:cubicBezTo>
                      <a:pt x="-6322" y="830339"/>
                      <a:pt x="67992" y="407027"/>
                      <a:pt x="67992" y="407027"/>
                    </a:cubicBezTo>
                    <a:lnTo>
                      <a:pt x="67992" y="407027"/>
                    </a:lnTo>
                    <a:lnTo>
                      <a:pt x="67992" y="407027"/>
                    </a:lnTo>
                  </a:path>
                </a:pathLst>
              </a:custGeom>
              <a:gradFill flip="none" rotWithShape="1">
                <a:gsLst>
                  <a:gs pos="0">
                    <a:schemeClr val="accent4">
                      <a:lumMod val="60000"/>
                      <a:lumOff val="40000"/>
                    </a:schemeClr>
                  </a:gs>
                  <a:gs pos="100000">
                    <a:srgbClr val="FFFFFF"/>
                  </a:gs>
                </a:gsLst>
                <a:path path="circle">
                  <a:fillToRect l="100000" t="100000"/>
                </a:path>
                <a:tileRect r="-100000" b="-100000"/>
              </a:gradFill>
              <a:ln>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Times New Roman"/>
                </a:endParaRPr>
              </a:p>
            </p:txBody>
          </p:sp>
          <p:sp>
            <p:nvSpPr>
              <p:cNvPr id="221" name="Freeform 220">
                <a:extLst>
                  <a:ext uri="{FF2B5EF4-FFF2-40B4-BE49-F238E27FC236}">
                    <a16:creationId xmlns:a16="http://schemas.microsoft.com/office/drawing/2014/main" id="{FB3A106D-CC5F-2044-A324-C214B35CEC5D}"/>
                  </a:ext>
                </a:extLst>
              </p:cNvPr>
              <p:cNvSpPr/>
              <p:nvPr/>
            </p:nvSpPr>
            <p:spPr>
              <a:xfrm rot="3984504">
                <a:off x="5701410" y="3136162"/>
                <a:ext cx="106959" cy="235190"/>
              </a:xfrm>
              <a:custGeom>
                <a:avLst/>
                <a:gdLst>
                  <a:gd name="connsiteX0" fmla="*/ 19223 w 669165"/>
                  <a:gd name="connsiteY0" fmla="*/ 237414 h 560456"/>
                  <a:gd name="connsiteX1" fmla="*/ 247022 w 669165"/>
                  <a:gd name="connsiteY1" fmla="*/ 26706 h 560456"/>
                  <a:gd name="connsiteX2" fmla="*/ 508991 w 669165"/>
                  <a:gd name="connsiteY2" fmla="*/ 21011 h 560456"/>
                  <a:gd name="connsiteX3" fmla="*/ 600111 w 669165"/>
                  <a:gd name="connsiteY3" fmla="*/ 191856 h 560456"/>
                  <a:gd name="connsiteX4" fmla="*/ 565941 w 669165"/>
                  <a:gd name="connsiteY4" fmla="*/ 231720 h 560456"/>
                  <a:gd name="connsiteX5" fmla="*/ 628585 w 669165"/>
                  <a:gd name="connsiteY5" fmla="*/ 294363 h 560456"/>
                  <a:gd name="connsiteX6" fmla="*/ 657060 w 669165"/>
                  <a:gd name="connsiteY6" fmla="*/ 425344 h 560456"/>
                  <a:gd name="connsiteX7" fmla="*/ 423566 w 669165"/>
                  <a:gd name="connsiteY7" fmla="*/ 539240 h 560456"/>
                  <a:gd name="connsiteX8" fmla="*/ 218547 w 669165"/>
                  <a:gd name="connsiteY8" fmla="*/ 550630 h 560456"/>
                  <a:gd name="connsiteX9" fmla="*/ 144512 w 669165"/>
                  <a:gd name="connsiteY9" fmla="*/ 431039 h 560456"/>
                  <a:gd name="connsiteX10" fmla="*/ 24918 w 669165"/>
                  <a:gd name="connsiteY10" fmla="*/ 368396 h 560456"/>
                  <a:gd name="connsiteX11" fmla="*/ 19223 w 669165"/>
                  <a:gd name="connsiteY11" fmla="*/ 237414 h 56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165" h="560456">
                    <a:moveTo>
                      <a:pt x="19223" y="237414"/>
                    </a:moveTo>
                    <a:cubicBezTo>
                      <a:pt x="56240" y="180466"/>
                      <a:pt x="165394" y="62773"/>
                      <a:pt x="247022" y="26706"/>
                    </a:cubicBezTo>
                    <a:cubicBezTo>
                      <a:pt x="328650" y="-9361"/>
                      <a:pt x="450143" y="-6514"/>
                      <a:pt x="508991" y="21011"/>
                    </a:cubicBezTo>
                    <a:cubicBezTo>
                      <a:pt x="567839" y="48536"/>
                      <a:pt x="590619" y="156738"/>
                      <a:pt x="600111" y="191856"/>
                    </a:cubicBezTo>
                    <a:cubicBezTo>
                      <a:pt x="609603" y="226974"/>
                      <a:pt x="561195" y="214635"/>
                      <a:pt x="565941" y="231720"/>
                    </a:cubicBezTo>
                    <a:cubicBezTo>
                      <a:pt x="570687" y="248805"/>
                      <a:pt x="613399" y="262092"/>
                      <a:pt x="628585" y="294363"/>
                    </a:cubicBezTo>
                    <a:cubicBezTo>
                      <a:pt x="643772" y="326634"/>
                      <a:pt x="691230" y="384531"/>
                      <a:pt x="657060" y="425344"/>
                    </a:cubicBezTo>
                    <a:cubicBezTo>
                      <a:pt x="622890" y="466157"/>
                      <a:pt x="496651" y="518359"/>
                      <a:pt x="423566" y="539240"/>
                    </a:cubicBezTo>
                    <a:cubicBezTo>
                      <a:pt x="350481" y="560121"/>
                      <a:pt x="265056" y="568663"/>
                      <a:pt x="218547" y="550630"/>
                    </a:cubicBezTo>
                    <a:cubicBezTo>
                      <a:pt x="172038" y="532597"/>
                      <a:pt x="176783" y="461411"/>
                      <a:pt x="144512" y="431039"/>
                    </a:cubicBezTo>
                    <a:cubicBezTo>
                      <a:pt x="112241" y="400667"/>
                      <a:pt x="42952" y="404463"/>
                      <a:pt x="24918" y="368396"/>
                    </a:cubicBezTo>
                    <a:cubicBezTo>
                      <a:pt x="6884" y="332329"/>
                      <a:pt x="-17794" y="294362"/>
                      <a:pt x="19223" y="237414"/>
                    </a:cubicBezTo>
                    <a:close/>
                  </a:path>
                </a:pathLst>
              </a:custGeom>
              <a:gradFill flip="none" rotWithShape="1">
                <a:gsLst>
                  <a:gs pos="0">
                    <a:schemeClr val="accent4">
                      <a:lumMod val="75000"/>
                    </a:schemeClr>
                  </a:gs>
                  <a:gs pos="100000">
                    <a:schemeClr val="accent4">
                      <a:lumMod val="40000"/>
                      <a:lumOff val="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22" name="Group 221">
              <a:extLst>
                <a:ext uri="{FF2B5EF4-FFF2-40B4-BE49-F238E27FC236}">
                  <a16:creationId xmlns:a16="http://schemas.microsoft.com/office/drawing/2014/main" id="{C38701B1-BC95-6D4E-8594-C4D32B4DA80B}"/>
                </a:ext>
              </a:extLst>
            </p:cNvPr>
            <p:cNvGrpSpPr>
              <a:grpSpLocks noChangeAspect="1"/>
            </p:cNvGrpSpPr>
            <p:nvPr/>
          </p:nvGrpSpPr>
          <p:grpSpPr>
            <a:xfrm rot="9365040">
              <a:off x="6837500" y="4317571"/>
              <a:ext cx="296049" cy="296071"/>
              <a:chOff x="5926285" y="4206914"/>
              <a:chExt cx="527816" cy="527855"/>
            </a:xfrm>
          </p:grpSpPr>
          <p:sp>
            <p:nvSpPr>
              <p:cNvPr id="223" name="Oval 222">
                <a:extLst>
                  <a:ext uri="{FF2B5EF4-FFF2-40B4-BE49-F238E27FC236}">
                    <a16:creationId xmlns:a16="http://schemas.microsoft.com/office/drawing/2014/main" id="{9AA1D885-E1A2-314E-AE11-DB24FC339EAA}"/>
                  </a:ext>
                </a:extLst>
              </p:cNvPr>
              <p:cNvSpPr/>
              <p:nvPr/>
            </p:nvSpPr>
            <p:spPr>
              <a:xfrm>
                <a:off x="5926285" y="4206914"/>
                <a:ext cx="527816" cy="527855"/>
              </a:xfrm>
              <a:prstGeom prst="ellipse">
                <a:avLst/>
              </a:prstGeom>
              <a:gradFill flip="none" rotWithShape="1">
                <a:gsLst>
                  <a:gs pos="0">
                    <a:schemeClr val="accent6">
                      <a:lumMod val="50000"/>
                    </a:schemeClr>
                  </a:gs>
                  <a:gs pos="100000">
                    <a:schemeClr val="bg1"/>
                  </a:gs>
                </a:gsLst>
                <a:path path="circle">
                  <a:fillToRect l="100000" t="100000"/>
                </a:path>
                <a:tileRect r="-100000" b="-100000"/>
              </a:gra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24" name="Oval 223">
                <a:extLst>
                  <a:ext uri="{FF2B5EF4-FFF2-40B4-BE49-F238E27FC236}">
                    <a16:creationId xmlns:a16="http://schemas.microsoft.com/office/drawing/2014/main" id="{FCC3B334-30A7-7C4D-BC50-8267270AE1C1}"/>
                  </a:ext>
                </a:extLst>
              </p:cNvPr>
              <p:cNvSpPr/>
              <p:nvPr/>
            </p:nvSpPr>
            <p:spPr>
              <a:xfrm>
                <a:off x="6078685" y="4359314"/>
                <a:ext cx="284666" cy="282215"/>
              </a:xfrm>
              <a:prstGeom prst="ellipse">
                <a:avLst/>
              </a:prstGeom>
              <a:gradFill flip="none" rotWithShape="1">
                <a:gsLst>
                  <a:gs pos="0">
                    <a:schemeClr val="accent6">
                      <a:lumMod val="20000"/>
                      <a:lumOff val="80000"/>
                    </a:schemeClr>
                  </a:gs>
                  <a:gs pos="100000">
                    <a:schemeClr val="accent6">
                      <a:lumMod val="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25" name="Group 224">
              <a:extLst>
                <a:ext uri="{FF2B5EF4-FFF2-40B4-BE49-F238E27FC236}">
                  <a16:creationId xmlns:a16="http://schemas.microsoft.com/office/drawing/2014/main" id="{35182D3F-9F27-9F43-92CF-6EA70B34EB5D}"/>
                </a:ext>
              </a:extLst>
            </p:cNvPr>
            <p:cNvGrpSpPr>
              <a:grpSpLocks noChangeAspect="1"/>
            </p:cNvGrpSpPr>
            <p:nvPr/>
          </p:nvGrpSpPr>
          <p:grpSpPr>
            <a:xfrm rot="9365040">
              <a:off x="7091849" y="4313773"/>
              <a:ext cx="288995" cy="289016"/>
              <a:chOff x="6492803" y="4095386"/>
              <a:chExt cx="527816" cy="527855"/>
            </a:xfrm>
          </p:grpSpPr>
          <p:sp>
            <p:nvSpPr>
              <p:cNvPr id="226" name="Oval 225">
                <a:extLst>
                  <a:ext uri="{FF2B5EF4-FFF2-40B4-BE49-F238E27FC236}">
                    <a16:creationId xmlns:a16="http://schemas.microsoft.com/office/drawing/2014/main" id="{BD1F2AF6-325B-8F43-A9E8-D8A9761839EB}"/>
                  </a:ext>
                </a:extLst>
              </p:cNvPr>
              <p:cNvSpPr/>
              <p:nvPr/>
            </p:nvSpPr>
            <p:spPr>
              <a:xfrm>
                <a:off x="6492803" y="4095386"/>
                <a:ext cx="527816" cy="527855"/>
              </a:xfrm>
              <a:prstGeom prst="ellipse">
                <a:avLst/>
              </a:prstGeom>
              <a:gradFill flip="none" rotWithShape="1">
                <a:gsLst>
                  <a:gs pos="0">
                    <a:schemeClr val="accent5">
                      <a:lumMod val="75000"/>
                    </a:schemeClr>
                  </a:gs>
                  <a:gs pos="100000">
                    <a:srgbClr val="FFFFFF"/>
                  </a:gs>
                </a:gsLst>
                <a:path path="circle">
                  <a:fillToRect l="100000" t="100000"/>
                </a:path>
                <a:tileRect r="-100000" b="-100000"/>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27" name="Oval 226">
                <a:extLst>
                  <a:ext uri="{FF2B5EF4-FFF2-40B4-BE49-F238E27FC236}">
                    <a16:creationId xmlns:a16="http://schemas.microsoft.com/office/drawing/2014/main" id="{28DF377F-86CC-9841-9BA0-BF535FBF1A13}"/>
                  </a:ext>
                </a:extLst>
              </p:cNvPr>
              <p:cNvSpPr/>
              <p:nvPr/>
            </p:nvSpPr>
            <p:spPr>
              <a:xfrm>
                <a:off x="6619283" y="4247786"/>
                <a:ext cx="285368" cy="282745"/>
              </a:xfrm>
              <a:prstGeom prst="ellipse">
                <a:avLst/>
              </a:prstGeom>
              <a:gradFill flip="none" rotWithShape="1">
                <a:gsLst>
                  <a:gs pos="0">
                    <a:schemeClr val="accent5">
                      <a:lumMod val="75000"/>
                    </a:schemeClr>
                  </a:gs>
                  <a:gs pos="100000">
                    <a:schemeClr val="accent5">
                      <a:lumMod val="40000"/>
                      <a:lumOff val="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31" name="Group 230">
              <a:extLst>
                <a:ext uri="{FF2B5EF4-FFF2-40B4-BE49-F238E27FC236}">
                  <a16:creationId xmlns:a16="http://schemas.microsoft.com/office/drawing/2014/main" id="{38664D5D-9ACC-A74E-AD16-D75CA104B4C6}"/>
                </a:ext>
              </a:extLst>
            </p:cNvPr>
            <p:cNvGrpSpPr>
              <a:grpSpLocks noChangeAspect="1"/>
            </p:cNvGrpSpPr>
            <p:nvPr/>
          </p:nvGrpSpPr>
          <p:grpSpPr>
            <a:xfrm rot="17354221">
              <a:off x="6266400" y="4356309"/>
              <a:ext cx="288995" cy="289016"/>
              <a:chOff x="6492803" y="4095386"/>
              <a:chExt cx="527816" cy="527855"/>
            </a:xfrm>
          </p:grpSpPr>
          <p:sp>
            <p:nvSpPr>
              <p:cNvPr id="232" name="Oval 231">
                <a:extLst>
                  <a:ext uri="{FF2B5EF4-FFF2-40B4-BE49-F238E27FC236}">
                    <a16:creationId xmlns:a16="http://schemas.microsoft.com/office/drawing/2014/main" id="{5C05EDA6-42E8-244B-A119-037C8F925955}"/>
                  </a:ext>
                </a:extLst>
              </p:cNvPr>
              <p:cNvSpPr/>
              <p:nvPr/>
            </p:nvSpPr>
            <p:spPr>
              <a:xfrm>
                <a:off x="6492803" y="4095386"/>
                <a:ext cx="527816" cy="527855"/>
              </a:xfrm>
              <a:prstGeom prst="ellipse">
                <a:avLst/>
              </a:prstGeom>
              <a:gradFill flip="none" rotWithShape="1">
                <a:gsLst>
                  <a:gs pos="0">
                    <a:schemeClr val="accent5">
                      <a:lumMod val="75000"/>
                    </a:schemeClr>
                  </a:gs>
                  <a:gs pos="100000">
                    <a:srgbClr val="FFFFFF"/>
                  </a:gs>
                </a:gsLst>
                <a:path path="circle">
                  <a:fillToRect l="100000" t="100000"/>
                </a:path>
                <a:tileRect r="-100000" b="-100000"/>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33" name="Oval 232">
                <a:extLst>
                  <a:ext uri="{FF2B5EF4-FFF2-40B4-BE49-F238E27FC236}">
                    <a16:creationId xmlns:a16="http://schemas.microsoft.com/office/drawing/2014/main" id="{E16849DD-9F7C-1547-8F83-8B218DDC1A0F}"/>
                  </a:ext>
                </a:extLst>
              </p:cNvPr>
              <p:cNvSpPr/>
              <p:nvPr/>
            </p:nvSpPr>
            <p:spPr>
              <a:xfrm>
                <a:off x="6619283" y="4247786"/>
                <a:ext cx="285368" cy="282745"/>
              </a:xfrm>
              <a:prstGeom prst="ellipse">
                <a:avLst/>
              </a:prstGeom>
              <a:gradFill flip="none" rotWithShape="1">
                <a:gsLst>
                  <a:gs pos="0">
                    <a:schemeClr val="accent5">
                      <a:lumMod val="75000"/>
                    </a:schemeClr>
                  </a:gs>
                  <a:gs pos="100000">
                    <a:schemeClr val="accent5">
                      <a:lumMod val="40000"/>
                      <a:lumOff val="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34" name="Group 233">
              <a:extLst>
                <a:ext uri="{FF2B5EF4-FFF2-40B4-BE49-F238E27FC236}">
                  <a16:creationId xmlns:a16="http://schemas.microsoft.com/office/drawing/2014/main" id="{F382CBC1-478D-0D42-AAC5-A531F117EC91}"/>
                </a:ext>
              </a:extLst>
            </p:cNvPr>
            <p:cNvGrpSpPr>
              <a:grpSpLocks noChangeAspect="1"/>
            </p:cNvGrpSpPr>
            <p:nvPr/>
          </p:nvGrpSpPr>
          <p:grpSpPr>
            <a:xfrm rot="17354221">
              <a:off x="6486098" y="4216860"/>
              <a:ext cx="390010" cy="344259"/>
              <a:chOff x="1662579" y="5079550"/>
              <a:chExt cx="816878" cy="721052"/>
            </a:xfrm>
          </p:grpSpPr>
          <p:sp>
            <p:nvSpPr>
              <p:cNvPr id="235" name="Freeform 234">
                <a:extLst>
                  <a:ext uri="{FF2B5EF4-FFF2-40B4-BE49-F238E27FC236}">
                    <a16:creationId xmlns:a16="http://schemas.microsoft.com/office/drawing/2014/main" id="{0E116F41-0C6E-2141-ACB5-EA04EDDE5D8E}"/>
                  </a:ext>
                </a:extLst>
              </p:cNvPr>
              <p:cNvSpPr/>
              <p:nvPr/>
            </p:nvSpPr>
            <p:spPr>
              <a:xfrm>
                <a:off x="1662579" y="5079550"/>
                <a:ext cx="816878" cy="721052"/>
              </a:xfrm>
              <a:custGeom>
                <a:avLst/>
                <a:gdLst>
                  <a:gd name="connsiteX0" fmla="*/ 205374 w 816878"/>
                  <a:gd name="connsiteY0" fmla="*/ 97051 h 721052"/>
                  <a:gd name="connsiteX1" fmla="*/ 313579 w 816878"/>
                  <a:gd name="connsiteY1" fmla="*/ 239 h 721052"/>
                  <a:gd name="connsiteX2" fmla="*/ 438868 w 816878"/>
                  <a:gd name="connsiteY2" fmla="*/ 68577 h 721052"/>
                  <a:gd name="connsiteX3" fmla="*/ 621107 w 816878"/>
                  <a:gd name="connsiteY3" fmla="*/ 34408 h 721052"/>
                  <a:gd name="connsiteX4" fmla="*/ 780567 w 816878"/>
                  <a:gd name="connsiteY4" fmla="*/ 131220 h 721052"/>
                  <a:gd name="connsiteX5" fmla="*/ 797652 w 816878"/>
                  <a:gd name="connsiteY5" fmla="*/ 324844 h 721052"/>
                  <a:gd name="connsiteX6" fmla="*/ 717922 w 816878"/>
                  <a:gd name="connsiteY6" fmla="*/ 398877 h 721052"/>
                  <a:gd name="connsiteX7" fmla="*/ 809042 w 816878"/>
                  <a:gd name="connsiteY7" fmla="*/ 433046 h 721052"/>
                  <a:gd name="connsiteX8" fmla="*/ 786262 w 816878"/>
                  <a:gd name="connsiteY8" fmla="*/ 603891 h 721052"/>
                  <a:gd name="connsiteX9" fmla="*/ 581243 w 816878"/>
                  <a:gd name="connsiteY9" fmla="*/ 712093 h 721052"/>
                  <a:gd name="connsiteX10" fmla="*/ 393308 w 816878"/>
                  <a:gd name="connsiteY10" fmla="*/ 706398 h 721052"/>
                  <a:gd name="connsiteX11" fmla="*/ 302189 w 816878"/>
                  <a:gd name="connsiteY11" fmla="*/ 638060 h 721052"/>
                  <a:gd name="connsiteX12" fmla="*/ 165509 w 816878"/>
                  <a:gd name="connsiteY12" fmla="*/ 672229 h 721052"/>
                  <a:gd name="connsiteX13" fmla="*/ 114254 w 816878"/>
                  <a:gd name="connsiteY13" fmla="*/ 603891 h 721052"/>
                  <a:gd name="connsiteX14" fmla="*/ 23135 w 816878"/>
                  <a:gd name="connsiteY14" fmla="*/ 569722 h 721052"/>
                  <a:gd name="connsiteX15" fmla="*/ 63000 w 816878"/>
                  <a:gd name="connsiteY15" fmla="*/ 387488 h 721052"/>
                  <a:gd name="connsiteX16" fmla="*/ 355 w 816878"/>
                  <a:gd name="connsiteY16" fmla="*/ 205253 h 721052"/>
                  <a:gd name="connsiteX17" fmla="*/ 97169 w 816878"/>
                  <a:gd name="connsiteY17" fmla="*/ 154000 h 721052"/>
                  <a:gd name="connsiteX18" fmla="*/ 119949 w 816878"/>
                  <a:gd name="connsiteY18" fmla="*/ 74272 h 721052"/>
                  <a:gd name="connsiteX19" fmla="*/ 205374 w 816878"/>
                  <a:gd name="connsiteY19" fmla="*/ 97051 h 72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6878" h="721052">
                    <a:moveTo>
                      <a:pt x="205374" y="97051"/>
                    </a:moveTo>
                    <a:cubicBezTo>
                      <a:pt x="237646" y="84712"/>
                      <a:pt x="274663" y="4985"/>
                      <a:pt x="313579" y="239"/>
                    </a:cubicBezTo>
                    <a:cubicBezTo>
                      <a:pt x="352495" y="-4507"/>
                      <a:pt x="387613" y="62882"/>
                      <a:pt x="438868" y="68577"/>
                    </a:cubicBezTo>
                    <a:cubicBezTo>
                      <a:pt x="490123" y="74272"/>
                      <a:pt x="564157" y="23968"/>
                      <a:pt x="621107" y="34408"/>
                    </a:cubicBezTo>
                    <a:cubicBezTo>
                      <a:pt x="678057" y="44848"/>
                      <a:pt x="751143" y="82814"/>
                      <a:pt x="780567" y="131220"/>
                    </a:cubicBezTo>
                    <a:cubicBezTo>
                      <a:pt x="809991" y="179626"/>
                      <a:pt x="808093" y="280235"/>
                      <a:pt x="797652" y="324844"/>
                    </a:cubicBezTo>
                    <a:cubicBezTo>
                      <a:pt x="787211" y="369453"/>
                      <a:pt x="716024" y="380843"/>
                      <a:pt x="717922" y="398877"/>
                    </a:cubicBezTo>
                    <a:cubicBezTo>
                      <a:pt x="719820" y="416911"/>
                      <a:pt x="797652" y="398877"/>
                      <a:pt x="809042" y="433046"/>
                    </a:cubicBezTo>
                    <a:cubicBezTo>
                      <a:pt x="820432" y="467215"/>
                      <a:pt x="824228" y="557383"/>
                      <a:pt x="786262" y="603891"/>
                    </a:cubicBezTo>
                    <a:cubicBezTo>
                      <a:pt x="748296" y="650399"/>
                      <a:pt x="646735" y="695009"/>
                      <a:pt x="581243" y="712093"/>
                    </a:cubicBezTo>
                    <a:cubicBezTo>
                      <a:pt x="515751" y="729178"/>
                      <a:pt x="439817" y="718737"/>
                      <a:pt x="393308" y="706398"/>
                    </a:cubicBezTo>
                    <a:cubicBezTo>
                      <a:pt x="346799" y="694059"/>
                      <a:pt x="340156" y="643755"/>
                      <a:pt x="302189" y="638060"/>
                    </a:cubicBezTo>
                    <a:cubicBezTo>
                      <a:pt x="264223" y="632365"/>
                      <a:pt x="196831" y="677924"/>
                      <a:pt x="165509" y="672229"/>
                    </a:cubicBezTo>
                    <a:cubicBezTo>
                      <a:pt x="134187" y="666534"/>
                      <a:pt x="137983" y="620975"/>
                      <a:pt x="114254" y="603891"/>
                    </a:cubicBezTo>
                    <a:cubicBezTo>
                      <a:pt x="90525" y="586807"/>
                      <a:pt x="31677" y="605789"/>
                      <a:pt x="23135" y="569722"/>
                    </a:cubicBezTo>
                    <a:cubicBezTo>
                      <a:pt x="14593" y="533655"/>
                      <a:pt x="66797" y="448233"/>
                      <a:pt x="63000" y="387488"/>
                    </a:cubicBezTo>
                    <a:cubicBezTo>
                      <a:pt x="59203" y="326743"/>
                      <a:pt x="-5340" y="244168"/>
                      <a:pt x="355" y="205253"/>
                    </a:cubicBezTo>
                    <a:cubicBezTo>
                      <a:pt x="6050" y="166338"/>
                      <a:pt x="77237" y="175830"/>
                      <a:pt x="97169" y="154000"/>
                    </a:cubicBezTo>
                    <a:cubicBezTo>
                      <a:pt x="117101" y="132170"/>
                      <a:pt x="99067" y="83764"/>
                      <a:pt x="119949" y="74272"/>
                    </a:cubicBezTo>
                    <a:cubicBezTo>
                      <a:pt x="140831" y="64780"/>
                      <a:pt x="173102" y="109390"/>
                      <a:pt x="205374" y="97051"/>
                    </a:cubicBezTo>
                    <a:close/>
                  </a:path>
                </a:pathLst>
              </a:custGeom>
              <a:gradFill flip="none" rotWithShape="1">
                <a:gsLst>
                  <a:gs pos="0">
                    <a:srgbClr val="CA4549"/>
                  </a:gs>
                  <a:gs pos="100000">
                    <a:schemeClr val="accent2">
                      <a:lumMod val="60000"/>
                      <a:lumOff val="40000"/>
                    </a:schemeClr>
                  </a:gs>
                </a:gsLst>
                <a:path path="circle">
                  <a:fillToRect l="100000" t="100000"/>
                </a:path>
                <a:tileRect r="-100000" b="-100000"/>
              </a:gra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36" name="Freeform 235">
                <a:extLst>
                  <a:ext uri="{FF2B5EF4-FFF2-40B4-BE49-F238E27FC236}">
                    <a16:creationId xmlns:a16="http://schemas.microsoft.com/office/drawing/2014/main" id="{88D53EBE-731D-9743-AB24-D998EC492809}"/>
                  </a:ext>
                </a:extLst>
              </p:cNvPr>
              <p:cNvSpPr/>
              <p:nvPr/>
            </p:nvSpPr>
            <p:spPr>
              <a:xfrm rot="1842925">
                <a:off x="1776083" y="5228290"/>
                <a:ext cx="572106" cy="452229"/>
              </a:xfrm>
              <a:custGeom>
                <a:avLst/>
                <a:gdLst>
                  <a:gd name="connsiteX0" fmla="*/ 19223 w 669165"/>
                  <a:gd name="connsiteY0" fmla="*/ 237414 h 560456"/>
                  <a:gd name="connsiteX1" fmla="*/ 247022 w 669165"/>
                  <a:gd name="connsiteY1" fmla="*/ 26706 h 560456"/>
                  <a:gd name="connsiteX2" fmla="*/ 508991 w 669165"/>
                  <a:gd name="connsiteY2" fmla="*/ 21011 h 560456"/>
                  <a:gd name="connsiteX3" fmla="*/ 600111 w 669165"/>
                  <a:gd name="connsiteY3" fmla="*/ 191856 h 560456"/>
                  <a:gd name="connsiteX4" fmla="*/ 565941 w 669165"/>
                  <a:gd name="connsiteY4" fmla="*/ 231720 h 560456"/>
                  <a:gd name="connsiteX5" fmla="*/ 628585 w 669165"/>
                  <a:gd name="connsiteY5" fmla="*/ 294363 h 560456"/>
                  <a:gd name="connsiteX6" fmla="*/ 657060 w 669165"/>
                  <a:gd name="connsiteY6" fmla="*/ 425344 h 560456"/>
                  <a:gd name="connsiteX7" fmla="*/ 423566 w 669165"/>
                  <a:gd name="connsiteY7" fmla="*/ 539240 h 560456"/>
                  <a:gd name="connsiteX8" fmla="*/ 218547 w 669165"/>
                  <a:gd name="connsiteY8" fmla="*/ 550630 h 560456"/>
                  <a:gd name="connsiteX9" fmla="*/ 144512 w 669165"/>
                  <a:gd name="connsiteY9" fmla="*/ 431039 h 560456"/>
                  <a:gd name="connsiteX10" fmla="*/ 24918 w 669165"/>
                  <a:gd name="connsiteY10" fmla="*/ 368396 h 560456"/>
                  <a:gd name="connsiteX11" fmla="*/ 19223 w 669165"/>
                  <a:gd name="connsiteY11" fmla="*/ 237414 h 56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165" h="560456">
                    <a:moveTo>
                      <a:pt x="19223" y="237414"/>
                    </a:moveTo>
                    <a:cubicBezTo>
                      <a:pt x="56240" y="180466"/>
                      <a:pt x="165394" y="62773"/>
                      <a:pt x="247022" y="26706"/>
                    </a:cubicBezTo>
                    <a:cubicBezTo>
                      <a:pt x="328650" y="-9361"/>
                      <a:pt x="450143" y="-6514"/>
                      <a:pt x="508991" y="21011"/>
                    </a:cubicBezTo>
                    <a:cubicBezTo>
                      <a:pt x="567839" y="48536"/>
                      <a:pt x="590619" y="156738"/>
                      <a:pt x="600111" y="191856"/>
                    </a:cubicBezTo>
                    <a:cubicBezTo>
                      <a:pt x="609603" y="226974"/>
                      <a:pt x="561195" y="214635"/>
                      <a:pt x="565941" y="231720"/>
                    </a:cubicBezTo>
                    <a:cubicBezTo>
                      <a:pt x="570687" y="248805"/>
                      <a:pt x="613399" y="262092"/>
                      <a:pt x="628585" y="294363"/>
                    </a:cubicBezTo>
                    <a:cubicBezTo>
                      <a:pt x="643772" y="326634"/>
                      <a:pt x="691230" y="384531"/>
                      <a:pt x="657060" y="425344"/>
                    </a:cubicBezTo>
                    <a:cubicBezTo>
                      <a:pt x="622890" y="466157"/>
                      <a:pt x="496651" y="518359"/>
                      <a:pt x="423566" y="539240"/>
                    </a:cubicBezTo>
                    <a:cubicBezTo>
                      <a:pt x="350481" y="560121"/>
                      <a:pt x="265056" y="568663"/>
                      <a:pt x="218547" y="550630"/>
                    </a:cubicBezTo>
                    <a:cubicBezTo>
                      <a:pt x="172038" y="532597"/>
                      <a:pt x="176783" y="461411"/>
                      <a:pt x="144512" y="431039"/>
                    </a:cubicBezTo>
                    <a:cubicBezTo>
                      <a:pt x="112241" y="400667"/>
                      <a:pt x="42952" y="404463"/>
                      <a:pt x="24918" y="368396"/>
                    </a:cubicBezTo>
                    <a:cubicBezTo>
                      <a:pt x="6884" y="332329"/>
                      <a:pt x="-17794" y="294362"/>
                      <a:pt x="19223" y="237414"/>
                    </a:cubicBezTo>
                    <a:close/>
                  </a:path>
                </a:pathLst>
              </a:custGeom>
              <a:gradFill flip="none" rotWithShape="1">
                <a:gsLst>
                  <a:gs pos="0">
                    <a:srgbClr val="E83939"/>
                  </a:gs>
                  <a:gs pos="100000">
                    <a:srgbClr val="CA4549"/>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37" name="Group 236">
              <a:extLst>
                <a:ext uri="{FF2B5EF4-FFF2-40B4-BE49-F238E27FC236}">
                  <a16:creationId xmlns:a16="http://schemas.microsoft.com/office/drawing/2014/main" id="{FAB7C4A4-D46F-A34F-A69E-21CB0487D781}"/>
                </a:ext>
              </a:extLst>
            </p:cNvPr>
            <p:cNvGrpSpPr>
              <a:grpSpLocks noChangeAspect="1"/>
            </p:cNvGrpSpPr>
            <p:nvPr/>
          </p:nvGrpSpPr>
          <p:grpSpPr>
            <a:xfrm rot="20868916">
              <a:off x="6565373" y="4447770"/>
              <a:ext cx="253247" cy="396126"/>
              <a:chOff x="5586464" y="3010649"/>
              <a:chExt cx="366451" cy="573199"/>
            </a:xfrm>
          </p:grpSpPr>
          <p:sp>
            <p:nvSpPr>
              <p:cNvPr id="238" name="Freeform 237">
                <a:extLst>
                  <a:ext uri="{FF2B5EF4-FFF2-40B4-BE49-F238E27FC236}">
                    <a16:creationId xmlns:a16="http://schemas.microsoft.com/office/drawing/2014/main" id="{2E180E9D-ED91-D74A-BC19-2025DB649ADE}"/>
                  </a:ext>
                </a:extLst>
              </p:cNvPr>
              <p:cNvSpPr/>
              <p:nvPr/>
            </p:nvSpPr>
            <p:spPr>
              <a:xfrm rot="1794171">
                <a:off x="5586464" y="3010649"/>
                <a:ext cx="366451" cy="573199"/>
              </a:xfrm>
              <a:custGeom>
                <a:avLst/>
                <a:gdLst>
                  <a:gd name="connsiteX0" fmla="*/ 54481 w 812615"/>
                  <a:gd name="connsiteY0" fmla="*/ 461849 h 888953"/>
                  <a:gd name="connsiteX1" fmla="*/ 203109 w 812615"/>
                  <a:gd name="connsiteY1" fmla="*/ 205160 h 888953"/>
                  <a:gd name="connsiteX2" fmla="*/ 608458 w 812615"/>
                  <a:gd name="connsiteY2" fmla="*/ 124100 h 888953"/>
                  <a:gd name="connsiteX3" fmla="*/ 811132 w 812615"/>
                  <a:gd name="connsiteY3" fmla="*/ 2510 h 888953"/>
                  <a:gd name="connsiteX4" fmla="*/ 703039 w 812615"/>
                  <a:gd name="connsiteY4" fmla="*/ 245690 h 888953"/>
                  <a:gd name="connsiteX5" fmla="*/ 757086 w 812615"/>
                  <a:gd name="connsiteY5" fmla="*/ 326750 h 888953"/>
                  <a:gd name="connsiteX6" fmla="*/ 662504 w 812615"/>
                  <a:gd name="connsiteY6" fmla="*/ 394299 h 888953"/>
                  <a:gd name="connsiteX7" fmla="*/ 473341 w 812615"/>
                  <a:gd name="connsiteY7" fmla="*/ 461849 h 888953"/>
                  <a:gd name="connsiteX8" fmla="*/ 446318 w 812615"/>
                  <a:gd name="connsiteY8" fmla="*/ 650989 h 888953"/>
                  <a:gd name="connsiteX9" fmla="*/ 108527 w 812615"/>
                  <a:gd name="connsiteY9" fmla="*/ 705029 h 888953"/>
                  <a:gd name="connsiteX10" fmla="*/ 434 w 812615"/>
                  <a:gd name="connsiteY10" fmla="*/ 880658 h 888953"/>
                  <a:gd name="connsiteX11" fmla="*/ 67992 w 812615"/>
                  <a:gd name="connsiteY11" fmla="*/ 407809 h 888953"/>
                  <a:gd name="connsiteX12" fmla="*/ 67992 w 812615"/>
                  <a:gd name="connsiteY12" fmla="*/ 407809 h 888953"/>
                  <a:gd name="connsiteX13" fmla="*/ 67992 w 812615"/>
                  <a:gd name="connsiteY13" fmla="*/ 407809 h 888953"/>
                  <a:gd name="connsiteX0" fmla="*/ 54481 w 812615"/>
                  <a:gd name="connsiteY0" fmla="*/ 461849 h 888953"/>
                  <a:gd name="connsiteX1" fmla="*/ 203109 w 812615"/>
                  <a:gd name="connsiteY1" fmla="*/ 205160 h 888953"/>
                  <a:gd name="connsiteX2" fmla="*/ 608458 w 812615"/>
                  <a:gd name="connsiteY2" fmla="*/ 124100 h 888953"/>
                  <a:gd name="connsiteX3" fmla="*/ 811132 w 812615"/>
                  <a:gd name="connsiteY3" fmla="*/ 2510 h 888953"/>
                  <a:gd name="connsiteX4" fmla="*/ 703039 w 812615"/>
                  <a:gd name="connsiteY4" fmla="*/ 245690 h 888953"/>
                  <a:gd name="connsiteX5" fmla="*/ 757086 w 812615"/>
                  <a:gd name="connsiteY5" fmla="*/ 326750 h 888953"/>
                  <a:gd name="connsiteX6" fmla="*/ 607396 w 812615"/>
                  <a:gd name="connsiteY6" fmla="*/ 421363 h 888953"/>
                  <a:gd name="connsiteX7" fmla="*/ 473341 w 812615"/>
                  <a:gd name="connsiteY7" fmla="*/ 461849 h 888953"/>
                  <a:gd name="connsiteX8" fmla="*/ 446318 w 812615"/>
                  <a:gd name="connsiteY8" fmla="*/ 650989 h 888953"/>
                  <a:gd name="connsiteX9" fmla="*/ 108527 w 812615"/>
                  <a:gd name="connsiteY9" fmla="*/ 705029 h 888953"/>
                  <a:gd name="connsiteX10" fmla="*/ 434 w 812615"/>
                  <a:gd name="connsiteY10" fmla="*/ 880658 h 888953"/>
                  <a:gd name="connsiteX11" fmla="*/ 67992 w 812615"/>
                  <a:gd name="connsiteY11" fmla="*/ 407809 h 888953"/>
                  <a:gd name="connsiteX12" fmla="*/ 67992 w 812615"/>
                  <a:gd name="connsiteY12" fmla="*/ 407809 h 888953"/>
                  <a:gd name="connsiteX13" fmla="*/ 67992 w 812615"/>
                  <a:gd name="connsiteY13" fmla="*/ 407809 h 888953"/>
                  <a:gd name="connsiteX0" fmla="*/ 54481 w 812732"/>
                  <a:gd name="connsiteY0" fmla="*/ 461849 h 888953"/>
                  <a:gd name="connsiteX1" fmla="*/ 203109 w 812732"/>
                  <a:gd name="connsiteY1" fmla="*/ 205160 h 888953"/>
                  <a:gd name="connsiteX2" fmla="*/ 608458 w 812732"/>
                  <a:gd name="connsiteY2" fmla="*/ 124100 h 888953"/>
                  <a:gd name="connsiteX3" fmla="*/ 811132 w 812732"/>
                  <a:gd name="connsiteY3" fmla="*/ 2510 h 888953"/>
                  <a:gd name="connsiteX4" fmla="*/ 703039 w 812732"/>
                  <a:gd name="connsiteY4" fmla="*/ 245690 h 888953"/>
                  <a:gd name="connsiteX5" fmla="*/ 700527 w 812732"/>
                  <a:gd name="connsiteY5" fmla="*/ 369146 h 888953"/>
                  <a:gd name="connsiteX6" fmla="*/ 607396 w 812732"/>
                  <a:gd name="connsiteY6" fmla="*/ 421363 h 888953"/>
                  <a:gd name="connsiteX7" fmla="*/ 473341 w 812732"/>
                  <a:gd name="connsiteY7" fmla="*/ 461849 h 888953"/>
                  <a:gd name="connsiteX8" fmla="*/ 446318 w 812732"/>
                  <a:gd name="connsiteY8" fmla="*/ 650989 h 888953"/>
                  <a:gd name="connsiteX9" fmla="*/ 108527 w 812732"/>
                  <a:gd name="connsiteY9" fmla="*/ 705029 h 888953"/>
                  <a:gd name="connsiteX10" fmla="*/ 434 w 812732"/>
                  <a:gd name="connsiteY10" fmla="*/ 880658 h 888953"/>
                  <a:gd name="connsiteX11" fmla="*/ 67992 w 812732"/>
                  <a:gd name="connsiteY11" fmla="*/ 407809 h 888953"/>
                  <a:gd name="connsiteX12" fmla="*/ 67992 w 812732"/>
                  <a:gd name="connsiteY12" fmla="*/ 407809 h 888953"/>
                  <a:gd name="connsiteX13" fmla="*/ 67992 w 812732"/>
                  <a:gd name="connsiteY13" fmla="*/ 407809 h 888953"/>
                  <a:gd name="connsiteX0" fmla="*/ 54481 w 812732"/>
                  <a:gd name="connsiteY0" fmla="*/ 461849 h 888953"/>
                  <a:gd name="connsiteX1" fmla="*/ 203109 w 812732"/>
                  <a:gd name="connsiteY1" fmla="*/ 205160 h 888953"/>
                  <a:gd name="connsiteX2" fmla="*/ 608458 w 812732"/>
                  <a:gd name="connsiteY2" fmla="*/ 124100 h 888953"/>
                  <a:gd name="connsiteX3" fmla="*/ 811132 w 812732"/>
                  <a:gd name="connsiteY3" fmla="*/ 2510 h 888953"/>
                  <a:gd name="connsiteX4" fmla="*/ 703039 w 812732"/>
                  <a:gd name="connsiteY4" fmla="*/ 245690 h 888953"/>
                  <a:gd name="connsiteX5" fmla="*/ 700527 w 812732"/>
                  <a:gd name="connsiteY5" fmla="*/ 369146 h 888953"/>
                  <a:gd name="connsiteX6" fmla="*/ 607396 w 812732"/>
                  <a:gd name="connsiteY6" fmla="*/ 421363 h 888953"/>
                  <a:gd name="connsiteX7" fmla="*/ 449291 w 812732"/>
                  <a:gd name="connsiteY7" fmla="*/ 501012 h 888953"/>
                  <a:gd name="connsiteX8" fmla="*/ 446318 w 812732"/>
                  <a:gd name="connsiteY8" fmla="*/ 650989 h 888953"/>
                  <a:gd name="connsiteX9" fmla="*/ 108527 w 812732"/>
                  <a:gd name="connsiteY9" fmla="*/ 705029 h 888953"/>
                  <a:gd name="connsiteX10" fmla="*/ 434 w 812732"/>
                  <a:gd name="connsiteY10" fmla="*/ 880658 h 888953"/>
                  <a:gd name="connsiteX11" fmla="*/ 67992 w 812732"/>
                  <a:gd name="connsiteY11" fmla="*/ 407809 h 888953"/>
                  <a:gd name="connsiteX12" fmla="*/ 67992 w 812732"/>
                  <a:gd name="connsiteY12" fmla="*/ 407809 h 888953"/>
                  <a:gd name="connsiteX13" fmla="*/ 67992 w 812732"/>
                  <a:gd name="connsiteY13" fmla="*/ 407809 h 888953"/>
                  <a:gd name="connsiteX0" fmla="*/ 54481 w 814373"/>
                  <a:gd name="connsiteY0" fmla="*/ 460945 h 888049"/>
                  <a:gd name="connsiteX1" fmla="*/ 203109 w 814373"/>
                  <a:gd name="connsiteY1" fmla="*/ 204256 h 888049"/>
                  <a:gd name="connsiteX2" fmla="*/ 560882 w 814373"/>
                  <a:gd name="connsiteY2" fmla="*/ 142317 h 888049"/>
                  <a:gd name="connsiteX3" fmla="*/ 811132 w 814373"/>
                  <a:gd name="connsiteY3" fmla="*/ 1606 h 888049"/>
                  <a:gd name="connsiteX4" fmla="*/ 703039 w 814373"/>
                  <a:gd name="connsiteY4" fmla="*/ 244786 h 888049"/>
                  <a:gd name="connsiteX5" fmla="*/ 700527 w 814373"/>
                  <a:gd name="connsiteY5" fmla="*/ 368242 h 888049"/>
                  <a:gd name="connsiteX6" fmla="*/ 607396 w 814373"/>
                  <a:gd name="connsiteY6" fmla="*/ 420459 h 888049"/>
                  <a:gd name="connsiteX7" fmla="*/ 449291 w 814373"/>
                  <a:gd name="connsiteY7" fmla="*/ 500108 h 888049"/>
                  <a:gd name="connsiteX8" fmla="*/ 446318 w 814373"/>
                  <a:gd name="connsiteY8" fmla="*/ 650085 h 888049"/>
                  <a:gd name="connsiteX9" fmla="*/ 108527 w 814373"/>
                  <a:gd name="connsiteY9" fmla="*/ 704125 h 888049"/>
                  <a:gd name="connsiteX10" fmla="*/ 434 w 814373"/>
                  <a:gd name="connsiteY10" fmla="*/ 879754 h 888049"/>
                  <a:gd name="connsiteX11" fmla="*/ 67992 w 814373"/>
                  <a:gd name="connsiteY11" fmla="*/ 406905 h 888049"/>
                  <a:gd name="connsiteX12" fmla="*/ 67992 w 814373"/>
                  <a:gd name="connsiteY12" fmla="*/ 406905 h 888049"/>
                  <a:gd name="connsiteX13" fmla="*/ 67992 w 814373"/>
                  <a:gd name="connsiteY13" fmla="*/ 406905 h 888049"/>
                  <a:gd name="connsiteX0" fmla="*/ 54481 w 814373"/>
                  <a:gd name="connsiteY0" fmla="*/ 461067 h 888171"/>
                  <a:gd name="connsiteX1" fmla="*/ 238137 w 814373"/>
                  <a:gd name="connsiteY1" fmla="*/ 264040 h 888171"/>
                  <a:gd name="connsiteX2" fmla="*/ 560882 w 814373"/>
                  <a:gd name="connsiteY2" fmla="*/ 142439 h 888171"/>
                  <a:gd name="connsiteX3" fmla="*/ 811132 w 814373"/>
                  <a:gd name="connsiteY3" fmla="*/ 1728 h 888171"/>
                  <a:gd name="connsiteX4" fmla="*/ 703039 w 814373"/>
                  <a:gd name="connsiteY4" fmla="*/ 244908 h 888171"/>
                  <a:gd name="connsiteX5" fmla="*/ 700527 w 814373"/>
                  <a:gd name="connsiteY5" fmla="*/ 368364 h 888171"/>
                  <a:gd name="connsiteX6" fmla="*/ 607396 w 814373"/>
                  <a:gd name="connsiteY6" fmla="*/ 420581 h 888171"/>
                  <a:gd name="connsiteX7" fmla="*/ 449291 w 814373"/>
                  <a:gd name="connsiteY7" fmla="*/ 500230 h 888171"/>
                  <a:gd name="connsiteX8" fmla="*/ 446318 w 814373"/>
                  <a:gd name="connsiteY8" fmla="*/ 650207 h 888171"/>
                  <a:gd name="connsiteX9" fmla="*/ 108527 w 814373"/>
                  <a:gd name="connsiteY9" fmla="*/ 704247 h 888171"/>
                  <a:gd name="connsiteX10" fmla="*/ 434 w 814373"/>
                  <a:gd name="connsiteY10" fmla="*/ 879876 h 888171"/>
                  <a:gd name="connsiteX11" fmla="*/ 67992 w 814373"/>
                  <a:gd name="connsiteY11" fmla="*/ 407027 h 888171"/>
                  <a:gd name="connsiteX12" fmla="*/ 67992 w 814373"/>
                  <a:gd name="connsiteY12" fmla="*/ 407027 h 888171"/>
                  <a:gd name="connsiteX13" fmla="*/ 67992 w 814373"/>
                  <a:gd name="connsiteY13" fmla="*/ 407027 h 88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73" h="888171">
                    <a:moveTo>
                      <a:pt x="54481" y="461067"/>
                    </a:moveTo>
                    <a:cubicBezTo>
                      <a:pt x="82630" y="360868"/>
                      <a:pt x="153737" y="317145"/>
                      <a:pt x="238137" y="264040"/>
                    </a:cubicBezTo>
                    <a:cubicBezTo>
                      <a:pt x="322537" y="210935"/>
                      <a:pt x="465383" y="186158"/>
                      <a:pt x="560882" y="142439"/>
                    </a:cubicBezTo>
                    <a:cubicBezTo>
                      <a:pt x="656381" y="98720"/>
                      <a:pt x="787439" y="-15350"/>
                      <a:pt x="811132" y="1728"/>
                    </a:cubicBezTo>
                    <a:cubicBezTo>
                      <a:pt x="834825" y="18806"/>
                      <a:pt x="721473" y="183802"/>
                      <a:pt x="703039" y="244908"/>
                    </a:cubicBezTo>
                    <a:cubicBezTo>
                      <a:pt x="684605" y="306014"/>
                      <a:pt x="716468" y="339085"/>
                      <a:pt x="700527" y="368364"/>
                    </a:cubicBezTo>
                    <a:cubicBezTo>
                      <a:pt x="684587" y="397643"/>
                      <a:pt x="649269" y="398603"/>
                      <a:pt x="607396" y="420581"/>
                    </a:cubicBezTo>
                    <a:cubicBezTo>
                      <a:pt x="565523" y="442559"/>
                      <a:pt x="476137" y="461959"/>
                      <a:pt x="449291" y="500230"/>
                    </a:cubicBezTo>
                    <a:cubicBezTo>
                      <a:pt x="422445" y="538501"/>
                      <a:pt x="503112" y="616204"/>
                      <a:pt x="446318" y="650207"/>
                    </a:cubicBezTo>
                    <a:cubicBezTo>
                      <a:pt x="389524" y="684210"/>
                      <a:pt x="182841" y="665969"/>
                      <a:pt x="108527" y="704247"/>
                    </a:cubicBezTo>
                    <a:cubicBezTo>
                      <a:pt x="34213" y="742525"/>
                      <a:pt x="7190" y="929413"/>
                      <a:pt x="434" y="879876"/>
                    </a:cubicBezTo>
                    <a:cubicBezTo>
                      <a:pt x="-6322" y="830339"/>
                      <a:pt x="67992" y="407027"/>
                      <a:pt x="67992" y="407027"/>
                    </a:cubicBezTo>
                    <a:lnTo>
                      <a:pt x="67992" y="407027"/>
                    </a:lnTo>
                    <a:lnTo>
                      <a:pt x="67992" y="407027"/>
                    </a:lnTo>
                  </a:path>
                </a:pathLst>
              </a:custGeom>
              <a:gradFill flip="none" rotWithShape="1">
                <a:gsLst>
                  <a:gs pos="0">
                    <a:schemeClr val="accent4">
                      <a:lumMod val="60000"/>
                      <a:lumOff val="40000"/>
                    </a:schemeClr>
                  </a:gs>
                  <a:gs pos="100000">
                    <a:srgbClr val="FFFFFF"/>
                  </a:gs>
                </a:gsLst>
                <a:path path="circle">
                  <a:fillToRect l="100000" t="100000"/>
                </a:path>
                <a:tileRect r="-100000" b="-100000"/>
              </a:gradFill>
              <a:ln>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Times New Roman"/>
                </a:endParaRPr>
              </a:p>
            </p:txBody>
          </p:sp>
          <p:sp>
            <p:nvSpPr>
              <p:cNvPr id="239" name="Freeform 238">
                <a:extLst>
                  <a:ext uri="{FF2B5EF4-FFF2-40B4-BE49-F238E27FC236}">
                    <a16:creationId xmlns:a16="http://schemas.microsoft.com/office/drawing/2014/main" id="{CCB3C016-236D-3F47-8E7C-E124D74D53B6}"/>
                  </a:ext>
                </a:extLst>
              </p:cNvPr>
              <p:cNvSpPr/>
              <p:nvPr/>
            </p:nvSpPr>
            <p:spPr>
              <a:xfrm rot="3984504">
                <a:off x="5701410" y="3136162"/>
                <a:ext cx="106959" cy="235190"/>
              </a:xfrm>
              <a:custGeom>
                <a:avLst/>
                <a:gdLst>
                  <a:gd name="connsiteX0" fmla="*/ 19223 w 669165"/>
                  <a:gd name="connsiteY0" fmla="*/ 237414 h 560456"/>
                  <a:gd name="connsiteX1" fmla="*/ 247022 w 669165"/>
                  <a:gd name="connsiteY1" fmla="*/ 26706 h 560456"/>
                  <a:gd name="connsiteX2" fmla="*/ 508991 w 669165"/>
                  <a:gd name="connsiteY2" fmla="*/ 21011 h 560456"/>
                  <a:gd name="connsiteX3" fmla="*/ 600111 w 669165"/>
                  <a:gd name="connsiteY3" fmla="*/ 191856 h 560456"/>
                  <a:gd name="connsiteX4" fmla="*/ 565941 w 669165"/>
                  <a:gd name="connsiteY4" fmla="*/ 231720 h 560456"/>
                  <a:gd name="connsiteX5" fmla="*/ 628585 w 669165"/>
                  <a:gd name="connsiteY5" fmla="*/ 294363 h 560456"/>
                  <a:gd name="connsiteX6" fmla="*/ 657060 w 669165"/>
                  <a:gd name="connsiteY6" fmla="*/ 425344 h 560456"/>
                  <a:gd name="connsiteX7" fmla="*/ 423566 w 669165"/>
                  <a:gd name="connsiteY7" fmla="*/ 539240 h 560456"/>
                  <a:gd name="connsiteX8" fmla="*/ 218547 w 669165"/>
                  <a:gd name="connsiteY8" fmla="*/ 550630 h 560456"/>
                  <a:gd name="connsiteX9" fmla="*/ 144512 w 669165"/>
                  <a:gd name="connsiteY9" fmla="*/ 431039 h 560456"/>
                  <a:gd name="connsiteX10" fmla="*/ 24918 w 669165"/>
                  <a:gd name="connsiteY10" fmla="*/ 368396 h 560456"/>
                  <a:gd name="connsiteX11" fmla="*/ 19223 w 669165"/>
                  <a:gd name="connsiteY11" fmla="*/ 237414 h 56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165" h="560456">
                    <a:moveTo>
                      <a:pt x="19223" y="237414"/>
                    </a:moveTo>
                    <a:cubicBezTo>
                      <a:pt x="56240" y="180466"/>
                      <a:pt x="165394" y="62773"/>
                      <a:pt x="247022" y="26706"/>
                    </a:cubicBezTo>
                    <a:cubicBezTo>
                      <a:pt x="328650" y="-9361"/>
                      <a:pt x="450143" y="-6514"/>
                      <a:pt x="508991" y="21011"/>
                    </a:cubicBezTo>
                    <a:cubicBezTo>
                      <a:pt x="567839" y="48536"/>
                      <a:pt x="590619" y="156738"/>
                      <a:pt x="600111" y="191856"/>
                    </a:cubicBezTo>
                    <a:cubicBezTo>
                      <a:pt x="609603" y="226974"/>
                      <a:pt x="561195" y="214635"/>
                      <a:pt x="565941" y="231720"/>
                    </a:cubicBezTo>
                    <a:cubicBezTo>
                      <a:pt x="570687" y="248805"/>
                      <a:pt x="613399" y="262092"/>
                      <a:pt x="628585" y="294363"/>
                    </a:cubicBezTo>
                    <a:cubicBezTo>
                      <a:pt x="643772" y="326634"/>
                      <a:pt x="691230" y="384531"/>
                      <a:pt x="657060" y="425344"/>
                    </a:cubicBezTo>
                    <a:cubicBezTo>
                      <a:pt x="622890" y="466157"/>
                      <a:pt x="496651" y="518359"/>
                      <a:pt x="423566" y="539240"/>
                    </a:cubicBezTo>
                    <a:cubicBezTo>
                      <a:pt x="350481" y="560121"/>
                      <a:pt x="265056" y="568663"/>
                      <a:pt x="218547" y="550630"/>
                    </a:cubicBezTo>
                    <a:cubicBezTo>
                      <a:pt x="172038" y="532597"/>
                      <a:pt x="176783" y="461411"/>
                      <a:pt x="144512" y="431039"/>
                    </a:cubicBezTo>
                    <a:cubicBezTo>
                      <a:pt x="112241" y="400667"/>
                      <a:pt x="42952" y="404463"/>
                      <a:pt x="24918" y="368396"/>
                    </a:cubicBezTo>
                    <a:cubicBezTo>
                      <a:pt x="6884" y="332329"/>
                      <a:pt x="-17794" y="294362"/>
                      <a:pt x="19223" y="237414"/>
                    </a:cubicBezTo>
                    <a:close/>
                  </a:path>
                </a:pathLst>
              </a:custGeom>
              <a:gradFill flip="none" rotWithShape="1">
                <a:gsLst>
                  <a:gs pos="0">
                    <a:schemeClr val="accent4">
                      <a:lumMod val="75000"/>
                    </a:schemeClr>
                  </a:gs>
                  <a:gs pos="100000">
                    <a:schemeClr val="accent4">
                      <a:lumMod val="40000"/>
                      <a:lumOff val="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40" name="Group 239">
              <a:extLst>
                <a:ext uri="{FF2B5EF4-FFF2-40B4-BE49-F238E27FC236}">
                  <a16:creationId xmlns:a16="http://schemas.microsoft.com/office/drawing/2014/main" id="{11611B27-C6AA-4940-A1FC-472822AB80E5}"/>
                </a:ext>
              </a:extLst>
            </p:cNvPr>
            <p:cNvGrpSpPr>
              <a:grpSpLocks noChangeAspect="1"/>
            </p:cNvGrpSpPr>
            <p:nvPr/>
          </p:nvGrpSpPr>
          <p:grpSpPr>
            <a:xfrm rot="17354221">
              <a:off x="6052169" y="4169600"/>
              <a:ext cx="296049" cy="296071"/>
              <a:chOff x="5926285" y="4206914"/>
              <a:chExt cx="527816" cy="527855"/>
            </a:xfrm>
          </p:grpSpPr>
          <p:sp>
            <p:nvSpPr>
              <p:cNvPr id="241" name="Oval 240">
                <a:extLst>
                  <a:ext uri="{FF2B5EF4-FFF2-40B4-BE49-F238E27FC236}">
                    <a16:creationId xmlns:a16="http://schemas.microsoft.com/office/drawing/2014/main" id="{F6D9E010-7AF1-9945-8DB6-B8B5A2EFB0B8}"/>
                  </a:ext>
                </a:extLst>
              </p:cNvPr>
              <p:cNvSpPr/>
              <p:nvPr/>
            </p:nvSpPr>
            <p:spPr>
              <a:xfrm>
                <a:off x="5926285" y="4206914"/>
                <a:ext cx="527816" cy="527855"/>
              </a:xfrm>
              <a:prstGeom prst="ellipse">
                <a:avLst/>
              </a:prstGeom>
              <a:gradFill flip="none" rotWithShape="1">
                <a:gsLst>
                  <a:gs pos="0">
                    <a:schemeClr val="accent6">
                      <a:lumMod val="50000"/>
                    </a:schemeClr>
                  </a:gs>
                  <a:gs pos="100000">
                    <a:schemeClr val="bg1"/>
                  </a:gs>
                </a:gsLst>
                <a:path path="circle">
                  <a:fillToRect l="100000" t="100000"/>
                </a:path>
                <a:tileRect r="-100000" b="-100000"/>
              </a:gra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42" name="Oval 241">
                <a:extLst>
                  <a:ext uri="{FF2B5EF4-FFF2-40B4-BE49-F238E27FC236}">
                    <a16:creationId xmlns:a16="http://schemas.microsoft.com/office/drawing/2014/main" id="{2DB7149D-6D4B-9B4B-A44D-91B03E01B64D}"/>
                  </a:ext>
                </a:extLst>
              </p:cNvPr>
              <p:cNvSpPr/>
              <p:nvPr/>
            </p:nvSpPr>
            <p:spPr>
              <a:xfrm>
                <a:off x="6078685" y="4359314"/>
                <a:ext cx="284666" cy="282215"/>
              </a:xfrm>
              <a:prstGeom prst="ellipse">
                <a:avLst/>
              </a:prstGeom>
              <a:gradFill flip="none" rotWithShape="1">
                <a:gsLst>
                  <a:gs pos="0">
                    <a:schemeClr val="accent6">
                      <a:lumMod val="20000"/>
                      <a:lumOff val="80000"/>
                    </a:schemeClr>
                  </a:gs>
                  <a:gs pos="100000">
                    <a:schemeClr val="accent6">
                      <a:lumMod val="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43" name="Group 242">
              <a:extLst>
                <a:ext uri="{FF2B5EF4-FFF2-40B4-BE49-F238E27FC236}">
                  <a16:creationId xmlns:a16="http://schemas.microsoft.com/office/drawing/2014/main" id="{A1483ED4-2469-B740-8559-ECEB9E111CA0}"/>
                </a:ext>
              </a:extLst>
            </p:cNvPr>
            <p:cNvGrpSpPr>
              <a:grpSpLocks noChangeAspect="1"/>
            </p:cNvGrpSpPr>
            <p:nvPr/>
          </p:nvGrpSpPr>
          <p:grpSpPr>
            <a:xfrm rot="5119261">
              <a:off x="5930563" y="4401064"/>
              <a:ext cx="390010" cy="344259"/>
              <a:chOff x="1662579" y="5079550"/>
              <a:chExt cx="816878" cy="721052"/>
            </a:xfrm>
          </p:grpSpPr>
          <p:sp>
            <p:nvSpPr>
              <p:cNvPr id="244" name="Freeform 243">
                <a:extLst>
                  <a:ext uri="{FF2B5EF4-FFF2-40B4-BE49-F238E27FC236}">
                    <a16:creationId xmlns:a16="http://schemas.microsoft.com/office/drawing/2014/main" id="{C4D792E2-9360-B441-9AB5-61D45D3D51B4}"/>
                  </a:ext>
                </a:extLst>
              </p:cNvPr>
              <p:cNvSpPr/>
              <p:nvPr/>
            </p:nvSpPr>
            <p:spPr>
              <a:xfrm>
                <a:off x="1662579" y="5079550"/>
                <a:ext cx="816878" cy="721052"/>
              </a:xfrm>
              <a:custGeom>
                <a:avLst/>
                <a:gdLst>
                  <a:gd name="connsiteX0" fmla="*/ 205374 w 816878"/>
                  <a:gd name="connsiteY0" fmla="*/ 97051 h 721052"/>
                  <a:gd name="connsiteX1" fmla="*/ 313579 w 816878"/>
                  <a:gd name="connsiteY1" fmla="*/ 239 h 721052"/>
                  <a:gd name="connsiteX2" fmla="*/ 438868 w 816878"/>
                  <a:gd name="connsiteY2" fmla="*/ 68577 h 721052"/>
                  <a:gd name="connsiteX3" fmla="*/ 621107 w 816878"/>
                  <a:gd name="connsiteY3" fmla="*/ 34408 h 721052"/>
                  <a:gd name="connsiteX4" fmla="*/ 780567 w 816878"/>
                  <a:gd name="connsiteY4" fmla="*/ 131220 h 721052"/>
                  <a:gd name="connsiteX5" fmla="*/ 797652 w 816878"/>
                  <a:gd name="connsiteY5" fmla="*/ 324844 h 721052"/>
                  <a:gd name="connsiteX6" fmla="*/ 717922 w 816878"/>
                  <a:gd name="connsiteY6" fmla="*/ 398877 h 721052"/>
                  <a:gd name="connsiteX7" fmla="*/ 809042 w 816878"/>
                  <a:gd name="connsiteY7" fmla="*/ 433046 h 721052"/>
                  <a:gd name="connsiteX8" fmla="*/ 786262 w 816878"/>
                  <a:gd name="connsiteY8" fmla="*/ 603891 h 721052"/>
                  <a:gd name="connsiteX9" fmla="*/ 581243 w 816878"/>
                  <a:gd name="connsiteY9" fmla="*/ 712093 h 721052"/>
                  <a:gd name="connsiteX10" fmla="*/ 393308 w 816878"/>
                  <a:gd name="connsiteY10" fmla="*/ 706398 h 721052"/>
                  <a:gd name="connsiteX11" fmla="*/ 302189 w 816878"/>
                  <a:gd name="connsiteY11" fmla="*/ 638060 h 721052"/>
                  <a:gd name="connsiteX12" fmla="*/ 165509 w 816878"/>
                  <a:gd name="connsiteY12" fmla="*/ 672229 h 721052"/>
                  <a:gd name="connsiteX13" fmla="*/ 114254 w 816878"/>
                  <a:gd name="connsiteY13" fmla="*/ 603891 h 721052"/>
                  <a:gd name="connsiteX14" fmla="*/ 23135 w 816878"/>
                  <a:gd name="connsiteY14" fmla="*/ 569722 h 721052"/>
                  <a:gd name="connsiteX15" fmla="*/ 63000 w 816878"/>
                  <a:gd name="connsiteY15" fmla="*/ 387488 h 721052"/>
                  <a:gd name="connsiteX16" fmla="*/ 355 w 816878"/>
                  <a:gd name="connsiteY16" fmla="*/ 205253 h 721052"/>
                  <a:gd name="connsiteX17" fmla="*/ 97169 w 816878"/>
                  <a:gd name="connsiteY17" fmla="*/ 154000 h 721052"/>
                  <a:gd name="connsiteX18" fmla="*/ 119949 w 816878"/>
                  <a:gd name="connsiteY18" fmla="*/ 74272 h 721052"/>
                  <a:gd name="connsiteX19" fmla="*/ 205374 w 816878"/>
                  <a:gd name="connsiteY19" fmla="*/ 97051 h 72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6878" h="721052">
                    <a:moveTo>
                      <a:pt x="205374" y="97051"/>
                    </a:moveTo>
                    <a:cubicBezTo>
                      <a:pt x="237646" y="84712"/>
                      <a:pt x="274663" y="4985"/>
                      <a:pt x="313579" y="239"/>
                    </a:cubicBezTo>
                    <a:cubicBezTo>
                      <a:pt x="352495" y="-4507"/>
                      <a:pt x="387613" y="62882"/>
                      <a:pt x="438868" y="68577"/>
                    </a:cubicBezTo>
                    <a:cubicBezTo>
                      <a:pt x="490123" y="74272"/>
                      <a:pt x="564157" y="23968"/>
                      <a:pt x="621107" y="34408"/>
                    </a:cubicBezTo>
                    <a:cubicBezTo>
                      <a:pt x="678057" y="44848"/>
                      <a:pt x="751143" y="82814"/>
                      <a:pt x="780567" y="131220"/>
                    </a:cubicBezTo>
                    <a:cubicBezTo>
                      <a:pt x="809991" y="179626"/>
                      <a:pt x="808093" y="280235"/>
                      <a:pt x="797652" y="324844"/>
                    </a:cubicBezTo>
                    <a:cubicBezTo>
                      <a:pt x="787211" y="369453"/>
                      <a:pt x="716024" y="380843"/>
                      <a:pt x="717922" y="398877"/>
                    </a:cubicBezTo>
                    <a:cubicBezTo>
                      <a:pt x="719820" y="416911"/>
                      <a:pt x="797652" y="398877"/>
                      <a:pt x="809042" y="433046"/>
                    </a:cubicBezTo>
                    <a:cubicBezTo>
                      <a:pt x="820432" y="467215"/>
                      <a:pt x="824228" y="557383"/>
                      <a:pt x="786262" y="603891"/>
                    </a:cubicBezTo>
                    <a:cubicBezTo>
                      <a:pt x="748296" y="650399"/>
                      <a:pt x="646735" y="695009"/>
                      <a:pt x="581243" y="712093"/>
                    </a:cubicBezTo>
                    <a:cubicBezTo>
                      <a:pt x="515751" y="729178"/>
                      <a:pt x="439817" y="718737"/>
                      <a:pt x="393308" y="706398"/>
                    </a:cubicBezTo>
                    <a:cubicBezTo>
                      <a:pt x="346799" y="694059"/>
                      <a:pt x="340156" y="643755"/>
                      <a:pt x="302189" y="638060"/>
                    </a:cubicBezTo>
                    <a:cubicBezTo>
                      <a:pt x="264223" y="632365"/>
                      <a:pt x="196831" y="677924"/>
                      <a:pt x="165509" y="672229"/>
                    </a:cubicBezTo>
                    <a:cubicBezTo>
                      <a:pt x="134187" y="666534"/>
                      <a:pt x="137983" y="620975"/>
                      <a:pt x="114254" y="603891"/>
                    </a:cubicBezTo>
                    <a:cubicBezTo>
                      <a:pt x="90525" y="586807"/>
                      <a:pt x="31677" y="605789"/>
                      <a:pt x="23135" y="569722"/>
                    </a:cubicBezTo>
                    <a:cubicBezTo>
                      <a:pt x="14593" y="533655"/>
                      <a:pt x="66797" y="448233"/>
                      <a:pt x="63000" y="387488"/>
                    </a:cubicBezTo>
                    <a:cubicBezTo>
                      <a:pt x="59203" y="326743"/>
                      <a:pt x="-5340" y="244168"/>
                      <a:pt x="355" y="205253"/>
                    </a:cubicBezTo>
                    <a:cubicBezTo>
                      <a:pt x="6050" y="166338"/>
                      <a:pt x="77237" y="175830"/>
                      <a:pt x="97169" y="154000"/>
                    </a:cubicBezTo>
                    <a:cubicBezTo>
                      <a:pt x="117101" y="132170"/>
                      <a:pt x="99067" y="83764"/>
                      <a:pt x="119949" y="74272"/>
                    </a:cubicBezTo>
                    <a:cubicBezTo>
                      <a:pt x="140831" y="64780"/>
                      <a:pt x="173102" y="109390"/>
                      <a:pt x="205374" y="97051"/>
                    </a:cubicBezTo>
                    <a:close/>
                  </a:path>
                </a:pathLst>
              </a:custGeom>
              <a:gradFill flip="none" rotWithShape="1">
                <a:gsLst>
                  <a:gs pos="0">
                    <a:srgbClr val="CA4549"/>
                  </a:gs>
                  <a:gs pos="100000">
                    <a:schemeClr val="accent2">
                      <a:lumMod val="60000"/>
                      <a:lumOff val="40000"/>
                    </a:schemeClr>
                  </a:gs>
                </a:gsLst>
                <a:path path="circle">
                  <a:fillToRect l="100000" t="100000"/>
                </a:path>
                <a:tileRect r="-100000" b="-100000"/>
              </a:gra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45" name="Freeform 244">
                <a:extLst>
                  <a:ext uri="{FF2B5EF4-FFF2-40B4-BE49-F238E27FC236}">
                    <a16:creationId xmlns:a16="http://schemas.microsoft.com/office/drawing/2014/main" id="{32BAD2E3-EEF4-CC41-87B2-482F0841B7BC}"/>
                  </a:ext>
                </a:extLst>
              </p:cNvPr>
              <p:cNvSpPr/>
              <p:nvPr/>
            </p:nvSpPr>
            <p:spPr>
              <a:xfrm rot="1842925">
                <a:off x="1776083" y="5228290"/>
                <a:ext cx="572106" cy="452229"/>
              </a:xfrm>
              <a:custGeom>
                <a:avLst/>
                <a:gdLst>
                  <a:gd name="connsiteX0" fmla="*/ 19223 w 669165"/>
                  <a:gd name="connsiteY0" fmla="*/ 237414 h 560456"/>
                  <a:gd name="connsiteX1" fmla="*/ 247022 w 669165"/>
                  <a:gd name="connsiteY1" fmla="*/ 26706 h 560456"/>
                  <a:gd name="connsiteX2" fmla="*/ 508991 w 669165"/>
                  <a:gd name="connsiteY2" fmla="*/ 21011 h 560456"/>
                  <a:gd name="connsiteX3" fmla="*/ 600111 w 669165"/>
                  <a:gd name="connsiteY3" fmla="*/ 191856 h 560456"/>
                  <a:gd name="connsiteX4" fmla="*/ 565941 w 669165"/>
                  <a:gd name="connsiteY4" fmla="*/ 231720 h 560456"/>
                  <a:gd name="connsiteX5" fmla="*/ 628585 w 669165"/>
                  <a:gd name="connsiteY5" fmla="*/ 294363 h 560456"/>
                  <a:gd name="connsiteX6" fmla="*/ 657060 w 669165"/>
                  <a:gd name="connsiteY6" fmla="*/ 425344 h 560456"/>
                  <a:gd name="connsiteX7" fmla="*/ 423566 w 669165"/>
                  <a:gd name="connsiteY7" fmla="*/ 539240 h 560456"/>
                  <a:gd name="connsiteX8" fmla="*/ 218547 w 669165"/>
                  <a:gd name="connsiteY8" fmla="*/ 550630 h 560456"/>
                  <a:gd name="connsiteX9" fmla="*/ 144512 w 669165"/>
                  <a:gd name="connsiteY9" fmla="*/ 431039 h 560456"/>
                  <a:gd name="connsiteX10" fmla="*/ 24918 w 669165"/>
                  <a:gd name="connsiteY10" fmla="*/ 368396 h 560456"/>
                  <a:gd name="connsiteX11" fmla="*/ 19223 w 669165"/>
                  <a:gd name="connsiteY11" fmla="*/ 237414 h 56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165" h="560456">
                    <a:moveTo>
                      <a:pt x="19223" y="237414"/>
                    </a:moveTo>
                    <a:cubicBezTo>
                      <a:pt x="56240" y="180466"/>
                      <a:pt x="165394" y="62773"/>
                      <a:pt x="247022" y="26706"/>
                    </a:cubicBezTo>
                    <a:cubicBezTo>
                      <a:pt x="328650" y="-9361"/>
                      <a:pt x="450143" y="-6514"/>
                      <a:pt x="508991" y="21011"/>
                    </a:cubicBezTo>
                    <a:cubicBezTo>
                      <a:pt x="567839" y="48536"/>
                      <a:pt x="590619" y="156738"/>
                      <a:pt x="600111" y="191856"/>
                    </a:cubicBezTo>
                    <a:cubicBezTo>
                      <a:pt x="609603" y="226974"/>
                      <a:pt x="561195" y="214635"/>
                      <a:pt x="565941" y="231720"/>
                    </a:cubicBezTo>
                    <a:cubicBezTo>
                      <a:pt x="570687" y="248805"/>
                      <a:pt x="613399" y="262092"/>
                      <a:pt x="628585" y="294363"/>
                    </a:cubicBezTo>
                    <a:cubicBezTo>
                      <a:pt x="643772" y="326634"/>
                      <a:pt x="691230" y="384531"/>
                      <a:pt x="657060" y="425344"/>
                    </a:cubicBezTo>
                    <a:cubicBezTo>
                      <a:pt x="622890" y="466157"/>
                      <a:pt x="496651" y="518359"/>
                      <a:pt x="423566" y="539240"/>
                    </a:cubicBezTo>
                    <a:cubicBezTo>
                      <a:pt x="350481" y="560121"/>
                      <a:pt x="265056" y="568663"/>
                      <a:pt x="218547" y="550630"/>
                    </a:cubicBezTo>
                    <a:cubicBezTo>
                      <a:pt x="172038" y="532597"/>
                      <a:pt x="176783" y="461411"/>
                      <a:pt x="144512" y="431039"/>
                    </a:cubicBezTo>
                    <a:cubicBezTo>
                      <a:pt x="112241" y="400667"/>
                      <a:pt x="42952" y="404463"/>
                      <a:pt x="24918" y="368396"/>
                    </a:cubicBezTo>
                    <a:cubicBezTo>
                      <a:pt x="6884" y="332329"/>
                      <a:pt x="-17794" y="294362"/>
                      <a:pt x="19223" y="237414"/>
                    </a:cubicBezTo>
                    <a:close/>
                  </a:path>
                </a:pathLst>
              </a:custGeom>
              <a:gradFill flip="none" rotWithShape="1">
                <a:gsLst>
                  <a:gs pos="0">
                    <a:srgbClr val="E83939"/>
                  </a:gs>
                  <a:gs pos="100000">
                    <a:srgbClr val="CA4549"/>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46" name="Group 245">
              <a:extLst>
                <a:ext uri="{FF2B5EF4-FFF2-40B4-BE49-F238E27FC236}">
                  <a16:creationId xmlns:a16="http://schemas.microsoft.com/office/drawing/2014/main" id="{88C12828-25E2-8C42-A0EC-888D98C50757}"/>
                </a:ext>
              </a:extLst>
            </p:cNvPr>
            <p:cNvGrpSpPr>
              <a:grpSpLocks noChangeAspect="1"/>
            </p:cNvGrpSpPr>
            <p:nvPr/>
          </p:nvGrpSpPr>
          <p:grpSpPr>
            <a:xfrm rot="5119261">
              <a:off x="6360598" y="4626259"/>
              <a:ext cx="253247" cy="396126"/>
              <a:chOff x="5586464" y="3010649"/>
              <a:chExt cx="366451" cy="573199"/>
            </a:xfrm>
          </p:grpSpPr>
          <p:sp>
            <p:nvSpPr>
              <p:cNvPr id="247" name="Freeform 246">
                <a:extLst>
                  <a:ext uri="{FF2B5EF4-FFF2-40B4-BE49-F238E27FC236}">
                    <a16:creationId xmlns:a16="http://schemas.microsoft.com/office/drawing/2014/main" id="{89C6D6EE-0D40-A44A-BED4-171393772E46}"/>
                  </a:ext>
                </a:extLst>
              </p:cNvPr>
              <p:cNvSpPr/>
              <p:nvPr/>
            </p:nvSpPr>
            <p:spPr>
              <a:xfrm rot="1794171">
                <a:off x="5586464" y="3010649"/>
                <a:ext cx="366451" cy="573199"/>
              </a:xfrm>
              <a:custGeom>
                <a:avLst/>
                <a:gdLst>
                  <a:gd name="connsiteX0" fmla="*/ 54481 w 812615"/>
                  <a:gd name="connsiteY0" fmla="*/ 461849 h 888953"/>
                  <a:gd name="connsiteX1" fmla="*/ 203109 w 812615"/>
                  <a:gd name="connsiteY1" fmla="*/ 205160 h 888953"/>
                  <a:gd name="connsiteX2" fmla="*/ 608458 w 812615"/>
                  <a:gd name="connsiteY2" fmla="*/ 124100 h 888953"/>
                  <a:gd name="connsiteX3" fmla="*/ 811132 w 812615"/>
                  <a:gd name="connsiteY3" fmla="*/ 2510 h 888953"/>
                  <a:gd name="connsiteX4" fmla="*/ 703039 w 812615"/>
                  <a:gd name="connsiteY4" fmla="*/ 245690 h 888953"/>
                  <a:gd name="connsiteX5" fmla="*/ 757086 w 812615"/>
                  <a:gd name="connsiteY5" fmla="*/ 326750 h 888953"/>
                  <a:gd name="connsiteX6" fmla="*/ 662504 w 812615"/>
                  <a:gd name="connsiteY6" fmla="*/ 394299 h 888953"/>
                  <a:gd name="connsiteX7" fmla="*/ 473341 w 812615"/>
                  <a:gd name="connsiteY7" fmla="*/ 461849 h 888953"/>
                  <a:gd name="connsiteX8" fmla="*/ 446318 w 812615"/>
                  <a:gd name="connsiteY8" fmla="*/ 650989 h 888953"/>
                  <a:gd name="connsiteX9" fmla="*/ 108527 w 812615"/>
                  <a:gd name="connsiteY9" fmla="*/ 705029 h 888953"/>
                  <a:gd name="connsiteX10" fmla="*/ 434 w 812615"/>
                  <a:gd name="connsiteY10" fmla="*/ 880658 h 888953"/>
                  <a:gd name="connsiteX11" fmla="*/ 67992 w 812615"/>
                  <a:gd name="connsiteY11" fmla="*/ 407809 h 888953"/>
                  <a:gd name="connsiteX12" fmla="*/ 67992 w 812615"/>
                  <a:gd name="connsiteY12" fmla="*/ 407809 h 888953"/>
                  <a:gd name="connsiteX13" fmla="*/ 67992 w 812615"/>
                  <a:gd name="connsiteY13" fmla="*/ 407809 h 888953"/>
                  <a:gd name="connsiteX0" fmla="*/ 54481 w 812615"/>
                  <a:gd name="connsiteY0" fmla="*/ 461849 h 888953"/>
                  <a:gd name="connsiteX1" fmla="*/ 203109 w 812615"/>
                  <a:gd name="connsiteY1" fmla="*/ 205160 h 888953"/>
                  <a:gd name="connsiteX2" fmla="*/ 608458 w 812615"/>
                  <a:gd name="connsiteY2" fmla="*/ 124100 h 888953"/>
                  <a:gd name="connsiteX3" fmla="*/ 811132 w 812615"/>
                  <a:gd name="connsiteY3" fmla="*/ 2510 h 888953"/>
                  <a:gd name="connsiteX4" fmla="*/ 703039 w 812615"/>
                  <a:gd name="connsiteY4" fmla="*/ 245690 h 888953"/>
                  <a:gd name="connsiteX5" fmla="*/ 757086 w 812615"/>
                  <a:gd name="connsiteY5" fmla="*/ 326750 h 888953"/>
                  <a:gd name="connsiteX6" fmla="*/ 607396 w 812615"/>
                  <a:gd name="connsiteY6" fmla="*/ 421363 h 888953"/>
                  <a:gd name="connsiteX7" fmla="*/ 473341 w 812615"/>
                  <a:gd name="connsiteY7" fmla="*/ 461849 h 888953"/>
                  <a:gd name="connsiteX8" fmla="*/ 446318 w 812615"/>
                  <a:gd name="connsiteY8" fmla="*/ 650989 h 888953"/>
                  <a:gd name="connsiteX9" fmla="*/ 108527 w 812615"/>
                  <a:gd name="connsiteY9" fmla="*/ 705029 h 888953"/>
                  <a:gd name="connsiteX10" fmla="*/ 434 w 812615"/>
                  <a:gd name="connsiteY10" fmla="*/ 880658 h 888953"/>
                  <a:gd name="connsiteX11" fmla="*/ 67992 w 812615"/>
                  <a:gd name="connsiteY11" fmla="*/ 407809 h 888953"/>
                  <a:gd name="connsiteX12" fmla="*/ 67992 w 812615"/>
                  <a:gd name="connsiteY12" fmla="*/ 407809 h 888953"/>
                  <a:gd name="connsiteX13" fmla="*/ 67992 w 812615"/>
                  <a:gd name="connsiteY13" fmla="*/ 407809 h 888953"/>
                  <a:gd name="connsiteX0" fmla="*/ 54481 w 812732"/>
                  <a:gd name="connsiteY0" fmla="*/ 461849 h 888953"/>
                  <a:gd name="connsiteX1" fmla="*/ 203109 w 812732"/>
                  <a:gd name="connsiteY1" fmla="*/ 205160 h 888953"/>
                  <a:gd name="connsiteX2" fmla="*/ 608458 w 812732"/>
                  <a:gd name="connsiteY2" fmla="*/ 124100 h 888953"/>
                  <a:gd name="connsiteX3" fmla="*/ 811132 w 812732"/>
                  <a:gd name="connsiteY3" fmla="*/ 2510 h 888953"/>
                  <a:gd name="connsiteX4" fmla="*/ 703039 w 812732"/>
                  <a:gd name="connsiteY4" fmla="*/ 245690 h 888953"/>
                  <a:gd name="connsiteX5" fmla="*/ 700527 w 812732"/>
                  <a:gd name="connsiteY5" fmla="*/ 369146 h 888953"/>
                  <a:gd name="connsiteX6" fmla="*/ 607396 w 812732"/>
                  <a:gd name="connsiteY6" fmla="*/ 421363 h 888953"/>
                  <a:gd name="connsiteX7" fmla="*/ 473341 w 812732"/>
                  <a:gd name="connsiteY7" fmla="*/ 461849 h 888953"/>
                  <a:gd name="connsiteX8" fmla="*/ 446318 w 812732"/>
                  <a:gd name="connsiteY8" fmla="*/ 650989 h 888953"/>
                  <a:gd name="connsiteX9" fmla="*/ 108527 w 812732"/>
                  <a:gd name="connsiteY9" fmla="*/ 705029 h 888953"/>
                  <a:gd name="connsiteX10" fmla="*/ 434 w 812732"/>
                  <a:gd name="connsiteY10" fmla="*/ 880658 h 888953"/>
                  <a:gd name="connsiteX11" fmla="*/ 67992 w 812732"/>
                  <a:gd name="connsiteY11" fmla="*/ 407809 h 888953"/>
                  <a:gd name="connsiteX12" fmla="*/ 67992 w 812732"/>
                  <a:gd name="connsiteY12" fmla="*/ 407809 h 888953"/>
                  <a:gd name="connsiteX13" fmla="*/ 67992 w 812732"/>
                  <a:gd name="connsiteY13" fmla="*/ 407809 h 888953"/>
                  <a:gd name="connsiteX0" fmla="*/ 54481 w 812732"/>
                  <a:gd name="connsiteY0" fmla="*/ 461849 h 888953"/>
                  <a:gd name="connsiteX1" fmla="*/ 203109 w 812732"/>
                  <a:gd name="connsiteY1" fmla="*/ 205160 h 888953"/>
                  <a:gd name="connsiteX2" fmla="*/ 608458 w 812732"/>
                  <a:gd name="connsiteY2" fmla="*/ 124100 h 888953"/>
                  <a:gd name="connsiteX3" fmla="*/ 811132 w 812732"/>
                  <a:gd name="connsiteY3" fmla="*/ 2510 h 888953"/>
                  <a:gd name="connsiteX4" fmla="*/ 703039 w 812732"/>
                  <a:gd name="connsiteY4" fmla="*/ 245690 h 888953"/>
                  <a:gd name="connsiteX5" fmla="*/ 700527 w 812732"/>
                  <a:gd name="connsiteY5" fmla="*/ 369146 h 888953"/>
                  <a:gd name="connsiteX6" fmla="*/ 607396 w 812732"/>
                  <a:gd name="connsiteY6" fmla="*/ 421363 h 888953"/>
                  <a:gd name="connsiteX7" fmla="*/ 449291 w 812732"/>
                  <a:gd name="connsiteY7" fmla="*/ 501012 h 888953"/>
                  <a:gd name="connsiteX8" fmla="*/ 446318 w 812732"/>
                  <a:gd name="connsiteY8" fmla="*/ 650989 h 888953"/>
                  <a:gd name="connsiteX9" fmla="*/ 108527 w 812732"/>
                  <a:gd name="connsiteY9" fmla="*/ 705029 h 888953"/>
                  <a:gd name="connsiteX10" fmla="*/ 434 w 812732"/>
                  <a:gd name="connsiteY10" fmla="*/ 880658 h 888953"/>
                  <a:gd name="connsiteX11" fmla="*/ 67992 w 812732"/>
                  <a:gd name="connsiteY11" fmla="*/ 407809 h 888953"/>
                  <a:gd name="connsiteX12" fmla="*/ 67992 w 812732"/>
                  <a:gd name="connsiteY12" fmla="*/ 407809 h 888953"/>
                  <a:gd name="connsiteX13" fmla="*/ 67992 w 812732"/>
                  <a:gd name="connsiteY13" fmla="*/ 407809 h 888953"/>
                  <a:gd name="connsiteX0" fmla="*/ 54481 w 814373"/>
                  <a:gd name="connsiteY0" fmla="*/ 460945 h 888049"/>
                  <a:gd name="connsiteX1" fmla="*/ 203109 w 814373"/>
                  <a:gd name="connsiteY1" fmla="*/ 204256 h 888049"/>
                  <a:gd name="connsiteX2" fmla="*/ 560882 w 814373"/>
                  <a:gd name="connsiteY2" fmla="*/ 142317 h 888049"/>
                  <a:gd name="connsiteX3" fmla="*/ 811132 w 814373"/>
                  <a:gd name="connsiteY3" fmla="*/ 1606 h 888049"/>
                  <a:gd name="connsiteX4" fmla="*/ 703039 w 814373"/>
                  <a:gd name="connsiteY4" fmla="*/ 244786 h 888049"/>
                  <a:gd name="connsiteX5" fmla="*/ 700527 w 814373"/>
                  <a:gd name="connsiteY5" fmla="*/ 368242 h 888049"/>
                  <a:gd name="connsiteX6" fmla="*/ 607396 w 814373"/>
                  <a:gd name="connsiteY6" fmla="*/ 420459 h 888049"/>
                  <a:gd name="connsiteX7" fmla="*/ 449291 w 814373"/>
                  <a:gd name="connsiteY7" fmla="*/ 500108 h 888049"/>
                  <a:gd name="connsiteX8" fmla="*/ 446318 w 814373"/>
                  <a:gd name="connsiteY8" fmla="*/ 650085 h 888049"/>
                  <a:gd name="connsiteX9" fmla="*/ 108527 w 814373"/>
                  <a:gd name="connsiteY9" fmla="*/ 704125 h 888049"/>
                  <a:gd name="connsiteX10" fmla="*/ 434 w 814373"/>
                  <a:gd name="connsiteY10" fmla="*/ 879754 h 888049"/>
                  <a:gd name="connsiteX11" fmla="*/ 67992 w 814373"/>
                  <a:gd name="connsiteY11" fmla="*/ 406905 h 888049"/>
                  <a:gd name="connsiteX12" fmla="*/ 67992 w 814373"/>
                  <a:gd name="connsiteY12" fmla="*/ 406905 h 888049"/>
                  <a:gd name="connsiteX13" fmla="*/ 67992 w 814373"/>
                  <a:gd name="connsiteY13" fmla="*/ 406905 h 888049"/>
                  <a:gd name="connsiteX0" fmla="*/ 54481 w 814373"/>
                  <a:gd name="connsiteY0" fmla="*/ 461067 h 888171"/>
                  <a:gd name="connsiteX1" fmla="*/ 238137 w 814373"/>
                  <a:gd name="connsiteY1" fmla="*/ 264040 h 888171"/>
                  <a:gd name="connsiteX2" fmla="*/ 560882 w 814373"/>
                  <a:gd name="connsiteY2" fmla="*/ 142439 h 888171"/>
                  <a:gd name="connsiteX3" fmla="*/ 811132 w 814373"/>
                  <a:gd name="connsiteY3" fmla="*/ 1728 h 888171"/>
                  <a:gd name="connsiteX4" fmla="*/ 703039 w 814373"/>
                  <a:gd name="connsiteY4" fmla="*/ 244908 h 888171"/>
                  <a:gd name="connsiteX5" fmla="*/ 700527 w 814373"/>
                  <a:gd name="connsiteY5" fmla="*/ 368364 h 888171"/>
                  <a:gd name="connsiteX6" fmla="*/ 607396 w 814373"/>
                  <a:gd name="connsiteY6" fmla="*/ 420581 h 888171"/>
                  <a:gd name="connsiteX7" fmla="*/ 449291 w 814373"/>
                  <a:gd name="connsiteY7" fmla="*/ 500230 h 888171"/>
                  <a:gd name="connsiteX8" fmla="*/ 446318 w 814373"/>
                  <a:gd name="connsiteY8" fmla="*/ 650207 h 888171"/>
                  <a:gd name="connsiteX9" fmla="*/ 108527 w 814373"/>
                  <a:gd name="connsiteY9" fmla="*/ 704247 h 888171"/>
                  <a:gd name="connsiteX10" fmla="*/ 434 w 814373"/>
                  <a:gd name="connsiteY10" fmla="*/ 879876 h 888171"/>
                  <a:gd name="connsiteX11" fmla="*/ 67992 w 814373"/>
                  <a:gd name="connsiteY11" fmla="*/ 407027 h 888171"/>
                  <a:gd name="connsiteX12" fmla="*/ 67992 w 814373"/>
                  <a:gd name="connsiteY12" fmla="*/ 407027 h 888171"/>
                  <a:gd name="connsiteX13" fmla="*/ 67992 w 814373"/>
                  <a:gd name="connsiteY13" fmla="*/ 407027 h 88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73" h="888171">
                    <a:moveTo>
                      <a:pt x="54481" y="461067"/>
                    </a:moveTo>
                    <a:cubicBezTo>
                      <a:pt x="82630" y="360868"/>
                      <a:pt x="153737" y="317145"/>
                      <a:pt x="238137" y="264040"/>
                    </a:cubicBezTo>
                    <a:cubicBezTo>
                      <a:pt x="322537" y="210935"/>
                      <a:pt x="465383" y="186158"/>
                      <a:pt x="560882" y="142439"/>
                    </a:cubicBezTo>
                    <a:cubicBezTo>
                      <a:pt x="656381" y="98720"/>
                      <a:pt x="787439" y="-15350"/>
                      <a:pt x="811132" y="1728"/>
                    </a:cubicBezTo>
                    <a:cubicBezTo>
                      <a:pt x="834825" y="18806"/>
                      <a:pt x="721473" y="183802"/>
                      <a:pt x="703039" y="244908"/>
                    </a:cubicBezTo>
                    <a:cubicBezTo>
                      <a:pt x="684605" y="306014"/>
                      <a:pt x="716468" y="339085"/>
                      <a:pt x="700527" y="368364"/>
                    </a:cubicBezTo>
                    <a:cubicBezTo>
                      <a:pt x="684587" y="397643"/>
                      <a:pt x="649269" y="398603"/>
                      <a:pt x="607396" y="420581"/>
                    </a:cubicBezTo>
                    <a:cubicBezTo>
                      <a:pt x="565523" y="442559"/>
                      <a:pt x="476137" y="461959"/>
                      <a:pt x="449291" y="500230"/>
                    </a:cubicBezTo>
                    <a:cubicBezTo>
                      <a:pt x="422445" y="538501"/>
                      <a:pt x="503112" y="616204"/>
                      <a:pt x="446318" y="650207"/>
                    </a:cubicBezTo>
                    <a:cubicBezTo>
                      <a:pt x="389524" y="684210"/>
                      <a:pt x="182841" y="665969"/>
                      <a:pt x="108527" y="704247"/>
                    </a:cubicBezTo>
                    <a:cubicBezTo>
                      <a:pt x="34213" y="742525"/>
                      <a:pt x="7190" y="929413"/>
                      <a:pt x="434" y="879876"/>
                    </a:cubicBezTo>
                    <a:cubicBezTo>
                      <a:pt x="-6322" y="830339"/>
                      <a:pt x="67992" y="407027"/>
                      <a:pt x="67992" y="407027"/>
                    </a:cubicBezTo>
                    <a:lnTo>
                      <a:pt x="67992" y="407027"/>
                    </a:lnTo>
                    <a:lnTo>
                      <a:pt x="67992" y="407027"/>
                    </a:lnTo>
                  </a:path>
                </a:pathLst>
              </a:custGeom>
              <a:gradFill flip="none" rotWithShape="1">
                <a:gsLst>
                  <a:gs pos="0">
                    <a:schemeClr val="accent4">
                      <a:lumMod val="60000"/>
                      <a:lumOff val="40000"/>
                    </a:schemeClr>
                  </a:gs>
                  <a:gs pos="100000">
                    <a:srgbClr val="FFFFFF"/>
                  </a:gs>
                </a:gsLst>
                <a:path path="circle">
                  <a:fillToRect l="100000" t="100000"/>
                </a:path>
                <a:tileRect r="-100000" b="-100000"/>
              </a:gradFill>
              <a:ln>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Times New Roman"/>
                </a:endParaRPr>
              </a:p>
            </p:txBody>
          </p:sp>
          <p:sp>
            <p:nvSpPr>
              <p:cNvPr id="248" name="Freeform 247">
                <a:extLst>
                  <a:ext uri="{FF2B5EF4-FFF2-40B4-BE49-F238E27FC236}">
                    <a16:creationId xmlns:a16="http://schemas.microsoft.com/office/drawing/2014/main" id="{EFA9E7BC-5169-5F4A-8345-B3A1A3569391}"/>
                  </a:ext>
                </a:extLst>
              </p:cNvPr>
              <p:cNvSpPr/>
              <p:nvPr/>
            </p:nvSpPr>
            <p:spPr>
              <a:xfrm rot="3984504">
                <a:off x="5701410" y="3136162"/>
                <a:ext cx="106959" cy="235190"/>
              </a:xfrm>
              <a:custGeom>
                <a:avLst/>
                <a:gdLst>
                  <a:gd name="connsiteX0" fmla="*/ 19223 w 669165"/>
                  <a:gd name="connsiteY0" fmla="*/ 237414 h 560456"/>
                  <a:gd name="connsiteX1" fmla="*/ 247022 w 669165"/>
                  <a:gd name="connsiteY1" fmla="*/ 26706 h 560456"/>
                  <a:gd name="connsiteX2" fmla="*/ 508991 w 669165"/>
                  <a:gd name="connsiteY2" fmla="*/ 21011 h 560456"/>
                  <a:gd name="connsiteX3" fmla="*/ 600111 w 669165"/>
                  <a:gd name="connsiteY3" fmla="*/ 191856 h 560456"/>
                  <a:gd name="connsiteX4" fmla="*/ 565941 w 669165"/>
                  <a:gd name="connsiteY4" fmla="*/ 231720 h 560456"/>
                  <a:gd name="connsiteX5" fmla="*/ 628585 w 669165"/>
                  <a:gd name="connsiteY5" fmla="*/ 294363 h 560456"/>
                  <a:gd name="connsiteX6" fmla="*/ 657060 w 669165"/>
                  <a:gd name="connsiteY6" fmla="*/ 425344 h 560456"/>
                  <a:gd name="connsiteX7" fmla="*/ 423566 w 669165"/>
                  <a:gd name="connsiteY7" fmla="*/ 539240 h 560456"/>
                  <a:gd name="connsiteX8" fmla="*/ 218547 w 669165"/>
                  <a:gd name="connsiteY8" fmla="*/ 550630 h 560456"/>
                  <a:gd name="connsiteX9" fmla="*/ 144512 w 669165"/>
                  <a:gd name="connsiteY9" fmla="*/ 431039 h 560456"/>
                  <a:gd name="connsiteX10" fmla="*/ 24918 w 669165"/>
                  <a:gd name="connsiteY10" fmla="*/ 368396 h 560456"/>
                  <a:gd name="connsiteX11" fmla="*/ 19223 w 669165"/>
                  <a:gd name="connsiteY11" fmla="*/ 237414 h 56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165" h="560456">
                    <a:moveTo>
                      <a:pt x="19223" y="237414"/>
                    </a:moveTo>
                    <a:cubicBezTo>
                      <a:pt x="56240" y="180466"/>
                      <a:pt x="165394" y="62773"/>
                      <a:pt x="247022" y="26706"/>
                    </a:cubicBezTo>
                    <a:cubicBezTo>
                      <a:pt x="328650" y="-9361"/>
                      <a:pt x="450143" y="-6514"/>
                      <a:pt x="508991" y="21011"/>
                    </a:cubicBezTo>
                    <a:cubicBezTo>
                      <a:pt x="567839" y="48536"/>
                      <a:pt x="590619" y="156738"/>
                      <a:pt x="600111" y="191856"/>
                    </a:cubicBezTo>
                    <a:cubicBezTo>
                      <a:pt x="609603" y="226974"/>
                      <a:pt x="561195" y="214635"/>
                      <a:pt x="565941" y="231720"/>
                    </a:cubicBezTo>
                    <a:cubicBezTo>
                      <a:pt x="570687" y="248805"/>
                      <a:pt x="613399" y="262092"/>
                      <a:pt x="628585" y="294363"/>
                    </a:cubicBezTo>
                    <a:cubicBezTo>
                      <a:pt x="643772" y="326634"/>
                      <a:pt x="691230" y="384531"/>
                      <a:pt x="657060" y="425344"/>
                    </a:cubicBezTo>
                    <a:cubicBezTo>
                      <a:pt x="622890" y="466157"/>
                      <a:pt x="496651" y="518359"/>
                      <a:pt x="423566" y="539240"/>
                    </a:cubicBezTo>
                    <a:cubicBezTo>
                      <a:pt x="350481" y="560121"/>
                      <a:pt x="265056" y="568663"/>
                      <a:pt x="218547" y="550630"/>
                    </a:cubicBezTo>
                    <a:cubicBezTo>
                      <a:pt x="172038" y="532597"/>
                      <a:pt x="176783" y="461411"/>
                      <a:pt x="144512" y="431039"/>
                    </a:cubicBezTo>
                    <a:cubicBezTo>
                      <a:pt x="112241" y="400667"/>
                      <a:pt x="42952" y="404463"/>
                      <a:pt x="24918" y="368396"/>
                    </a:cubicBezTo>
                    <a:cubicBezTo>
                      <a:pt x="6884" y="332329"/>
                      <a:pt x="-17794" y="294362"/>
                      <a:pt x="19223" y="237414"/>
                    </a:cubicBezTo>
                    <a:close/>
                  </a:path>
                </a:pathLst>
              </a:custGeom>
              <a:gradFill flip="none" rotWithShape="1">
                <a:gsLst>
                  <a:gs pos="0">
                    <a:schemeClr val="accent4">
                      <a:lumMod val="75000"/>
                    </a:schemeClr>
                  </a:gs>
                  <a:gs pos="100000">
                    <a:schemeClr val="accent4">
                      <a:lumMod val="40000"/>
                      <a:lumOff val="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49" name="Group 248">
              <a:extLst>
                <a:ext uri="{FF2B5EF4-FFF2-40B4-BE49-F238E27FC236}">
                  <a16:creationId xmlns:a16="http://schemas.microsoft.com/office/drawing/2014/main" id="{9D6484F5-9F23-894D-8836-CD0F54B59C04}"/>
                </a:ext>
              </a:extLst>
            </p:cNvPr>
            <p:cNvGrpSpPr>
              <a:grpSpLocks noChangeAspect="1"/>
            </p:cNvGrpSpPr>
            <p:nvPr/>
          </p:nvGrpSpPr>
          <p:grpSpPr>
            <a:xfrm rot="5119261">
              <a:off x="6110833" y="4610710"/>
              <a:ext cx="296049" cy="296071"/>
              <a:chOff x="5926285" y="4206914"/>
              <a:chExt cx="527816" cy="527855"/>
            </a:xfrm>
          </p:grpSpPr>
          <p:sp>
            <p:nvSpPr>
              <p:cNvPr id="250" name="Oval 249">
                <a:extLst>
                  <a:ext uri="{FF2B5EF4-FFF2-40B4-BE49-F238E27FC236}">
                    <a16:creationId xmlns:a16="http://schemas.microsoft.com/office/drawing/2014/main" id="{4D1AB6EC-313B-FD41-9FB6-E70CFF11631C}"/>
                  </a:ext>
                </a:extLst>
              </p:cNvPr>
              <p:cNvSpPr/>
              <p:nvPr/>
            </p:nvSpPr>
            <p:spPr>
              <a:xfrm>
                <a:off x="5926285" y="4206914"/>
                <a:ext cx="527816" cy="527855"/>
              </a:xfrm>
              <a:prstGeom prst="ellipse">
                <a:avLst/>
              </a:prstGeom>
              <a:gradFill flip="none" rotWithShape="1">
                <a:gsLst>
                  <a:gs pos="0">
                    <a:schemeClr val="accent6">
                      <a:lumMod val="50000"/>
                    </a:schemeClr>
                  </a:gs>
                  <a:gs pos="100000">
                    <a:schemeClr val="bg1"/>
                  </a:gs>
                </a:gsLst>
                <a:path path="circle">
                  <a:fillToRect l="100000" t="100000"/>
                </a:path>
                <a:tileRect r="-100000" b="-100000"/>
              </a:gra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51" name="Oval 250">
                <a:extLst>
                  <a:ext uri="{FF2B5EF4-FFF2-40B4-BE49-F238E27FC236}">
                    <a16:creationId xmlns:a16="http://schemas.microsoft.com/office/drawing/2014/main" id="{A81D87E5-54C2-6343-8D04-D549C90A7144}"/>
                  </a:ext>
                </a:extLst>
              </p:cNvPr>
              <p:cNvSpPr/>
              <p:nvPr/>
            </p:nvSpPr>
            <p:spPr>
              <a:xfrm>
                <a:off x="6078685" y="4359314"/>
                <a:ext cx="284666" cy="282215"/>
              </a:xfrm>
              <a:prstGeom prst="ellipse">
                <a:avLst/>
              </a:prstGeom>
              <a:gradFill flip="none" rotWithShape="1">
                <a:gsLst>
                  <a:gs pos="0">
                    <a:schemeClr val="accent6">
                      <a:lumMod val="20000"/>
                      <a:lumOff val="80000"/>
                    </a:schemeClr>
                  </a:gs>
                  <a:gs pos="100000">
                    <a:schemeClr val="accent6">
                      <a:lumMod val="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52" name="Group 251">
              <a:extLst>
                <a:ext uri="{FF2B5EF4-FFF2-40B4-BE49-F238E27FC236}">
                  <a16:creationId xmlns:a16="http://schemas.microsoft.com/office/drawing/2014/main" id="{72205F0A-C148-964F-9153-B4652A6E79A6}"/>
                </a:ext>
              </a:extLst>
            </p:cNvPr>
            <p:cNvGrpSpPr>
              <a:grpSpLocks noChangeAspect="1"/>
            </p:cNvGrpSpPr>
            <p:nvPr/>
          </p:nvGrpSpPr>
          <p:grpSpPr>
            <a:xfrm rot="5119261">
              <a:off x="6345919" y="4064999"/>
              <a:ext cx="288995" cy="289016"/>
              <a:chOff x="6492803" y="4095386"/>
              <a:chExt cx="527816" cy="527855"/>
            </a:xfrm>
          </p:grpSpPr>
          <p:sp>
            <p:nvSpPr>
              <p:cNvPr id="253" name="Oval 252">
                <a:extLst>
                  <a:ext uri="{FF2B5EF4-FFF2-40B4-BE49-F238E27FC236}">
                    <a16:creationId xmlns:a16="http://schemas.microsoft.com/office/drawing/2014/main" id="{E9434F36-3FB8-DD40-B72D-4DDD788489A7}"/>
                  </a:ext>
                </a:extLst>
              </p:cNvPr>
              <p:cNvSpPr/>
              <p:nvPr/>
            </p:nvSpPr>
            <p:spPr>
              <a:xfrm>
                <a:off x="6492803" y="4095386"/>
                <a:ext cx="527816" cy="527855"/>
              </a:xfrm>
              <a:prstGeom prst="ellipse">
                <a:avLst/>
              </a:prstGeom>
              <a:gradFill flip="none" rotWithShape="1">
                <a:gsLst>
                  <a:gs pos="0">
                    <a:schemeClr val="accent5">
                      <a:lumMod val="75000"/>
                    </a:schemeClr>
                  </a:gs>
                  <a:gs pos="100000">
                    <a:srgbClr val="FFFFFF"/>
                  </a:gs>
                </a:gsLst>
                <a:path path="circle">
                  <a:fillToRect l="100000" t="100000"/>
                </a:path>
                <a:tileRect r="-100000" b="-100000"/>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54" name="Oval 253">
                <a:extLst>
                  <a:ext uri="{FF2B5EF4-FFF2-40B4-BE49-F238E27FC236}">
                    <a16:creationId xmlns:a16="http://schemas.microsoft.com/office/drawing/2014/main" id="{51152B96-723F-D940-9ACF-7F30305677AC}"/>
                  </a:ext>
                </a:extLst>
              </p:cNvPr>
              <p:cNvSpPr/>
              <p:nvPr/>
            </p:nvSpPr>
            <p:spPr>
              <a:xfrm>
                <a:off x="6619283" y="4247786"/>
                <a:ext cx="285368" cy="282745"/>
              </a:xfrm>
              <a:prstGeom prst="ellipse">
                <a:avLst/>
              </a:prstGeom>
              <a:gradFill flip="none" rotWithShape="1">
                <a:gsLst>
                  <a:gs pos="0">
                    <a:schemeClr val="accent5">
                      <a:lumMod val="75000"/>
                    </a:schemeClr>
                  </a:gs>
                  <a:gs pos="100000">
                    <a:schemeClr val="accent5">
                      <a:lumMod val="40000"/>
                      <a:lumOff val="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258" name="Group 257">
              <a:extLst>
                <a:ext uri="{FF2B5EF4-FFF2-40B4-BE49-F238E27FC236}">
                  <a16:creationId xmlns:a16="http://schemas.microsoft.com/office/drawing/2014/main" id="{FCF59138-6C74-1D4D-BF95-EA5B10585FEA}"/>
                </a:ext>
              </a:extLst>
            </p:cNvPr>
            <p:cNvGrpSpPr>
              <a:grpSpLocks noChangeAspect="1"/>
            </p:cNvGrpSpPr>
            <p:nvPr/>
          </p:nvGrpSpPr>
          <p:grpSpPr>
            <a:xfrm rot="5119261">
              <a:off x="6593557" y="4712229"/>
              <a:ext cx="288995" cy="289016"/>
              <a:chOff x="6492803" y="4095386"/>
              <a:chExt cx="527816" cy="527855"/>
            </a:xfrm>
          </p:grpSpPr>
          <p:sp>
            <p:nvSpPr>
              <p:cNvPr id="259" name="Oval 258">
                <a:extLst>
                  <a:ext uri="{FF2B5EF4-FFF2-40B4-BE49-F238E27FC236}">
                    <a16:creationId xmlns:a16="http://schemas.microsoft.com/office/drawing/2014/main" id="{2F5C215D-BCD2-6041-A6FB-BD4111752339}"/>
                  </a:ext>
                </a:extLst>
              </p:cNvPr>
              <p:cNvSpPr/>
              <p:nvPr/>
            </p:nvSpPr>
            <p:spPr>
              <a:xfrm>
                <a:off x="6492803" y="4095386"/>
                <a:ext cx="527816" cy="527855"/>
              </a:xfrm>
              <a:prstGeom prst="ellipse">
                <a:avLst/>
              </a:prstGeom>
              <a:gradFill flip="none" rotWithShape="1">
                <a:gsLst>
                  <a:gs pos="0">
                    <a:schemeClr val="accent5">
                      <a:lumMod val="75000"/>
                    </a:schemeClr>
                  </a:gs>
                  <a:gs pos="100000">
                    <a:srgbClr val="FFFFFF"/>
                  </a:gs>
                </a:gsLst>
                <a:path path="circle">
                  <a:fillToRect l="100000" t="100000"/>
                </a:path>
                <a:tileRect r="-100000" b="-100000"/>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260" name="Oval 259">
                <a:extLst>
                  <a:ext uri="{FF2B5EF4-FFF2-40B4-BE49-F238E27FC236}">
                    <a16:creationId xmlns:a16="http://schemas.microsoft.com/office/drawing/2014/main" id="{11747E46-4850-7543-B64B-42B7FE2959B6}"/>
                  </a:ext>
                </a:extLst>
              </p:cNvPr>
              <p:cNvSpPr/>
              <p:nvPr/>
            </p:nvSpPr>
            <p:spPr>
              <a:xfrm>
                <a:off x="6619283" y="4247786"/>
                <a:ext cx="285368" cy="282745"/>
              </a:xfrm>
              <a:prstGeom prst="ellipse">
                <a:avLst/>
              </a:prstGeom>
              <a:gradFill flip="none" rotWithShape="1">
                <a:gsLst>
                  <a:gs pos="0">
                    <a:schemeClr val="accent5">
                      <a:lumMod val="75000"/>
                    </a:schemeClr>
                  </a:gs>
                  <a:gs pos="100000">
                    <a:schemeClr val="accent5">
                      <a:lumMod val="40000"/>
                      <a:lumOff val="6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cxnSp>
        <p:nvCxnSpPr>
          <p:cNvPr id="265" name="Straight Arrow Connector 264">
            <a:extLst>
              <a:ext uri="{FF2B5EF4-FFF2-40B4-BE49-F238E27FC236}">
                <a16:creationId xmlns:a16="http://schemas.microsoft.com/office/drawing/2014/main" id="{F19428F7-F663-8448-B119-577E5125AB7E}"/>
              </a:ext>
            </a:extLst>
          </p:cNvPr>
          <p:cNvCxnSpPr>
            <a:cxnSpLocks/>
          </p:cNvCxnSpPr>
          <p:nvPr/>
        </p:nvCxnSpPr>
        <p:spPr>
          <a:xfrm>
            <a:off x="6671381" y="4530916"/>
            <a:ext cx="354277" cy="0"/>
          </a:xfrm>
          <a:prstGeom prst="straightConnector1">
            <a:avLst/>
          </a:prstGeom>
          <a:ln w="38100" cmpd="sng">
            <a:solidFill>
              <a:schemeClr val="bg1">
                <a:lumMod val="5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B69BF5E-DB5E-344C-8D24-A5EDFA377591}"/>
              </a:ext>
            </a:extLst>
          </p:cNvPr>
          <p:cNvSpPr txBox="1"/>
          <p:nvPr/>
        </p:nvSpPr>
        <p:spPr>
          <a:xfrm>
            <a:off x="7025658" y="5159426"/>
            <a:ext cx="1978967" cy="738664"/>
          </a:xfrm>
          <a:prstGeom prst="rect">
            <a:avLst/>
          </a:prstGeom>
          <a:noFill/>
        </p:spPr>
        <p:txBody>
          <a:bodyPr wrap="square" rtlCol="0">
            <a:spAutoFit/>
          </a:bodyPr>
          <a:lstStyle/>
          <a:p>
            <a:pPr algn="ctr"/>
            <a:r>
              <a:rPr lang="en-US" sz="1400" b="1" dirty="0" err="1">
                <a:latin typeface="Helvetica" charset="0"/>
                <a:ea typeface="Helvetica" charset="0"/>
                <a:cs typeface="Helvetica" charset="0"/>
              </a:rPr>
              <a:t>PROseq</a:t>
            </a:r>
            <a:r>
              <a:rPr lang="en-US" sz="1400" b="1" dirty="0">
                <a:latin typeface="Helvetica" charset="0"/>
                <a:ea typeface="Helvetica" charset="0"/>
                <a:cs typeface="Helvetica" charset="0"/>
              </a:rPr>
              <a:t> library preparation &amp; sequencing</a:t>
            </a:r>
          </a:p>
        </p:txBody>
      </p:sp>
      <p:grpSp>
        <p:nvGrpSpPr>
          <p:cNvPr id="6" name="Group 5">
            <a:extLst>
              <a:ext uri="{FF2B5EF4-FFF2-40B4-BE49-F238E27FC236}">
                <a16:creationId xmlns:a16="http://schemas.microsoft.com/office/drawing/2014/main" id="{BADD7584-2A52-8640-9349-0E6C61BAA0F9}"/>
              </a:ext>
            </a:extLst>
          </p:cNvPr>
          <p:cNvGrpSpPr/>
          <p:nvPr/>
        </p:nvGrpSpPr>
        <p:grpSpPr>
          <a:xfrm>
            <a:off x="2619177" y="4019396"/>
            <a:ext cx="1042628" cy="1028788"/>
            <a:chOff x="2683977" y="4019396"/>
            <a:chExt cx="1042628" cy="1028788"/>
          </a:xfrm>
        </p:grpSpPr>
        <p:pic>
          <p:nvPicPr>
            <p:cNvPr id="69" name="Picture 68">
              <a:extLst>
                <a:ext uri="{FF2B5EF4-FFF2-40B4-BE49-F238E27FC236}">
                  <a16:creationId xmlns:a16="http://schemas.microsoft.com/office/drawing/2014/main" id="{77002BA0-481E-344B-83B1-EA581833BB24}"/>
                </a:ext>
              </a:extLst>
            </p:cNvPr>
            <p:cNvPicPr>
              <a:picLocks noChangeAspect="1"/>
            </p:cNvPicPr>
            <p:nvPr/>
          </p:nvPicPr>
          <p:blipFill>
            <a:blip r:embed="rId3"/>
            <a:stretch>
              <a:fillRect/>
            </a:stretch>
          </p:blipFill>
          <p:spPr>
            <a:xfrm>
              <a:off x="2683977" y="4019396"/>
              <a:ext cx="1042628" cy="1028788"/>
            </a:xfrm>
            <a:prstGeom prst="rect">
              <a:avLst/>
            </a:prstGeom>
          </p:spPr>
        </p:pic>
        <p:sp>
          <p:nvSpPr>
            <p:cNvPr id="72" name="Freeform 71">
              <a:extLst>
                <a:ext uri="{FF2B5EF4-FFF2-40B4-BE49-F238E27FC236}">
                  <a16:creationId xmlns:a16="http://schemas.microsoft.com/office/drawing/2014/main" id="{508E7930-186F-5244-A56C-9A945AD23B59}"/>
                </a:ext>
              </a:extLst>
            </p:cNvPr>
            <p:cNvSpPr/>
            <p:nvPr/>
          </p:nvSpPr>
          <p:spPr>
            <a:xfrm rot="9220585">
              <a:off x="3102565" y="4291889"/>
              <a:ext cx="150439" cy="119240"/>
            </a:xfrm>
            <a:custGeom>
              <a:avLst/>
              <a:gdLst>
                <a:gd name="connsiteX0" fmla="*/ 19223 w 669165"/>
                <a:gd name="connsiteY0" fmla="*/ 237414 h 560456"/>
                <a:gd name="connsiteX1" fmla="*/ 247022 w 669165"/>
                <a:gd name="connsiteY1" fmla="*/ 26706 h 560456"/>
                <a:gd name="connsiteX2" fmla="*/ 508991 w 669165"/>
                <a:gd name="connsiteY2" fmla="*/ 21011 h 560456"/>
                <a:gd name="connsiteX3" fmla="*/ 600111 w 669165"/>
                <a:gd name="connsiteY3" fmla="*/ 191856 h 560456"/>
                <a:gd name="connsiteX4" fmla="*/ 565941 w 669165"/>
                <a:gd name="connsiteY4" fmla="*/ 231720 h 560456"/>
                <a:gd name="connsiteX5" fmla="*/ 628585 w 669165"/>
                <a:gd name="connsiteY5" fmla="*/ 294363 h 560456"/>
                <a:gd name="connsiteX6" fmla="*/ 657060 w 669165"/>
                <a:gd name="connsiteY6" fmla="*/ 425344 h 560456"/>
                <a:gd name="connsiteX7" fmla="*/ 423566 w 669165"/>
                <a:gd name="connsiteY7" fmla="*/ 539240 h 560456"/>
                <a:gd name="connsiteX8" fmla="*/ 218547 w 669165"/>
                <a:gd name="connsiteY8" fmla="*/ 550630 h 560456"/>
                <a:gd name="connsiteX9" fmla="*/ 144512 w 669165"/>
                <a:gd name="connsiteY9" fmla="*/ 431039 h 560456"/>
                <a:gd name="connsiteX10" fmla="*/ 24918 w 669165"/>
                <a:gd name="connsiteY10" fmla="*/ 368396 h 560456"/>
                <a:gd name="connsiteX11" fmla="*/ 19223 w 669165"/>
                <a:gd name="connsiteY11" fmla="*/ 237414 h 56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165" h="560456">
                  <a:moveTo>
                    <a:pt x="19223" y="237414"/>
                  </a:moveTo>
                  <a:cubicBezTo>
                    <a:pt x="56240" y="180466"/>
                    <a:pt x="165394" y="62773"/>
                    <a:pt x="247022" y="26706"/>
                  </a:cubicBezTo>
                  <a:cubicBezTo>
                    <a:pt x="328650" y="-9361"/>
                    <a:pt x="450143" y="-6514"/>
                    <a:pt x="508991" y="21011"/>
                  </a:cubicBezTo>
                  <a:cubicBezTo>
                    <a:pt x="567839" y="48536"/>
                    <a:pt x="590619" y="156738"/>
                    <a:pt x="600111" y="191856"/>
                  </a:cubicBezTo>
                  <a:cubicBezTo>
                    <a:pt x="609603" y="226974"/>
                    <a:pt x="561195" y="214635"/>
                    <a:pt x="565941" y="231720"/>
                  </a:cubicBezTo>
                  <a:cubicBezTo>
                    <a:pt x="570687" y="248805"/>
                    <a:pt x="613399" y="262092"/>
                    <a:pt x="628585" y="294363"/>
                  </a:cubicBezTo>
                  <a:cubicBezTo>
                    <a:pt x="643772" y="326634"/>
                    <a:pt x="691230" y="384531"/>
                    <a:pt x="657060" y="425344"/>
                  </a:cubicBezTo>
                  <a:cubicBezTo>
                    <a:pt x="622890" y="466157"/>
                    <a:pt x="496651" y="518359"/>
                    <a:pt x="423566" y="539240"/>
                  </a:cubicBezTo>
                  <a:cubicBezTo>
                    <a:pt x="350481" y="560121"/>
                    <a:pt x="265056" y="568663"/>
                    <a:pt x="218547" y="550630"/>
                  </a:cubicBezTo>
                  <a:cubicBezTo>
                    <a:pt x="172038" y="532597"/>
                    <a:pt x="176783" y="461411"/>
                    <a:pt x="144512" y="431039"/>
                  </a:cubicBezTo>
                  <a:cubicBezTo>
                    <a:pt x="112241" y="400667"/>
                    <a:pt x="42952" y="404463"/>
                    <a:pt x="24918" y="368396"/>
                  </a:cubicBezTo>
                  <a:cubicBezTo>
                    <a:pt x="6884" y="332329"/>
                    <a:pt x="-17794" y="294362"/>
                    <a:pt x="19223" y="237414"/>
                  </a:cubicBezTo>
                  <a:close/>
                </a:path>
              </a:pathLst>
            </a:custGeom>
            <a:gradFill flip="none" rotWithShape="1">
              <a:gsLst>
                <a:gs pos="0">
                  <a:srgbClr val="E83939"/>
                </a:gs>
                <a:gs pos="100000">
                  <a:srgbClr val="CA4549"/>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cxnSp>
        <p:nvCxnSpPr>
          <p:cNvPr id="75" name="Straight Arrow Connector 74">
            <a:extLst>
              <a:ext uri="{FF2B5EF4-FFF2-40B4-BE49-F238E27FC236}">
                <a16:creationId xmlns:a16="http://schemas.microsoft.com/office/drawing/2014/main" id="{FF3B7817-ACE9-E549-8C41-3955E82F023E}"/>
              </a:ext>
            </a:extLst>
          </p:cNvPr>
          <p:cNvCxnSpPr>
            <a:cxnSpLocks/>
          </p:cNvCxnSpPr>
          <p:nvPr/>
        </p:nvCxnSpPr>
        <p:spPr>
          <a:xfrm>
            <a:off x="4053773" y="4538622"/>
            <a:ext cx="345278" cy="0"/>
          </a:xfrm>
          <a:prstGeom prst="straightConnector1">
            <a:avLst/>
          </a:prstGeom>
          <a:ln w="38100" cmpd="sng">
            <a:solidFill>
              <a:schemeClr val="bg1">
                <a:lumMod val="5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748B9EF7-4B70-B949-B867-4CFB59905DD1}"/>
              </a:ext>
            </a:extLst>
          </p:cNvPr>
          <p:cNvSpPr txBox="1"/>
          <p:nvPr/>
        </p:nvSpPr>
        <p:spPr>
          <a:xfrm>
            <a:off x="2529252" y="5152702"/>
            <a:ext cx="1527982" cy="738664"/>
          </a:xfrm>
          <a:prstGeom prst="rect">
            <a:avLst/>
          </a:prstGeom>
          <a:noFill/>
        </p:spPr>
        <p:txBody>
          <a:bodyPr wrap="none" rtlCol="0">
            <a:spAutoFit/>
          </a:bodyPr>
          <a:lstStyle/>
          <a:p>
            <a:pPr algn="ctr"/>
            <a:r>
              <a:rPr lang="en-US" sz="1400" b="1" dirty="0">
                <a:solidFill>
                  <a:prstClr val="black"/>
                </a:solidFill>
                <a:latin typeface="Helvetica"/>
                <a:cs typeface="Helvetica"/>
              </a:rPr>
              <a:t>Immunotherapy</a:t>
            </a:r>
          </a:p>
          <a:p>
            <a:pPr algn="ctr"/>
            <a:r>
              <a:rPr lang="en-US" sz="1400" b="1" dirty="0">
                <a:solidFill>
                  <a:srgbClr val="F79646">
                    <a:lumMod val="75000"/>
                  </a:srgbClr>
                </a:solidFill>
                <a:latin typeface="Helvetica"/>
                <a:cs typeface="Helvetica"/>
              </a:rPr>
              <a:t>IgG OR ICIs</a:t>
            </a:r>
            <a:endParaRPr lang="en-US" sz="1400" b="1" dirty="0">
              <a:solidFill>
                <a:prstClr val="black"/>
              </a:solidFill>
              <a:latin typeface="Helvetica"/>
              <a:cs typeface="Helvetica"/>
            </a:endParaRPr>
          </a:p>
          <a:p>
            <a:pPr algn="ctr"/>
            <a:r>
              <a:rPr lang="en-US" sz="1400" b="1" dirty="0">
                <a:solidFill>
                  <a:prstClr val="black"/>
                </a:solidFill>
                <a:latin typeface="Helvetica"/>
                <a:cs typeface="Helvetica"/>
              </a:rPr>
              <a:t>3X every 3 days</a:t>
            </a:r>
          </a:p>
        </p:txBody>
      </p:sp>
      <p:pic>
        <p:nvPicPr>
          <p:cNvPr id="79" name="Picture 78">
            <a:extLst>
              <a:ext uri="{FF2B5EF4-FFF2-40B4-BE49-F238E27FC236}">
                <a16:creationId xmlns:a16="http://schemas.microsoft.com/office/drawing/2014/main" id="{42CC0A14-DD24-2F49-8A3D-6D72D7032CFB}"/>
              </a:ext>
            </a:extLst>
          </p:cNvPr>
          <p:cNvPicPr>
            <a:picLocks noChangeAspect="1"/>
          </p:cNvPicPr>
          <p:nvPr/>
        </p:nvPicPr>
        <p:blipFill rotWithShape="1">
          <a:blip r:embed="rId5"/>
          <a:srcRect l="19562" t="13166" r="8527"/>
          <a:stretch/>
        </p:blipFill>
        <p:spPr>
          <a:xfrm>
            <a:off x="7348883" y="4043847"/>
            <a:ext cx="1343505" cy="811150"/>
          </a:xfrm>
          <a:prstGeom prst="rect">
            <a:avLst/>
          </a:prstGeom>
          <a:ln>
            <a:solidFill>
              <a:schemeClr val="bg1">
                <a:lumMod val="75000"/>
              </a:schemeClr>
            </a:solidFill>
          </a:ln>
        </p:spPr>
      </p:pic>
    </p:spTree>
    <p:extLst>
      <p:ext uri="{BB962C8B-B14F-4D97-AF65-F5344CB8AC3E}">
        <p14:creationId xmlns:p14="http://schemas.microsoft.com/office/powerpoint/2010/main" val="180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47">
            <a:extLst>
              <a:ext uri="{FF2B5EF4-FFF2-40B4-BE49-F238E27FC236}">
                <a16:creationId xmlns:a16="http://schemas.microsoft.com/office/drawing/2014/main" id="{2A1C7A5A-51C4-DA44-9726-1154734A91C6}"/>
              </a:ext>
            </a:extLst>
          </p:cNvPr>
          <p:cNvGrpSpPr/>
          <p:nvPr/>
        </p:nvGrpSpPr>
        <p:grpSpPr>
          <a:xfrm>
            <a:off x="2314672" y="1382942"/>
            <a:ext cx="2990428" cy="1323"/>
            <a:chOff x="2987824" y="2144233"/>
            <a:chExt cx="2990428" cy="1323"/>
          </a:xfrm>
        </p:grpSpPr>
        <p:cxnSp>
          <p:nvCxnSpPr>
            <p:cNvPr id="3" name="직선 연결선 145">
              <a:extLst>
                <a:ext uri="{FF2B5EF4-FFF2-40B4-BE49-F238E27FC236}">
                  <a16:creationId xmlns:a16="http://schemas.microsoft.com/office/drawing/2014/main" id="{AF1EF9C5-FCCA-2E47-A8CE-E45F50F3274F}"/>
                </a:ext>
              </a:extLst>
            </p:cNvPr>
            <p:cNvCxnSpPr/>
            <p:nvPr/>
          </p:nvCxnSpPr>
          <p:spPr>
            <a:xfrm>
              <a:off x="2987824" y="2144233"/>
              <a:ext cx="936104" cy="0"/>
            </a:xfrm>
            <a:prstGeom prst="line">
              <a:avLst/>
            </a:prstGeom>
            <a:ln w="762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직선 연결선 146">
              <a:extLst>
                <a:ext uri="{FF2B5EF4-FFF2-40B4-BE49-F238E27FC236}">
                  <a16:creationId xmlns:a16="http://schemas.microsoft.com/office/drawing/2014/main" id="{ACD80794-426D-FD42-ABFE-E48A2C2D98A5}"/>
                </a:ext>
              </a:extLst>
            </p:cNvPr>
            <p:cNvCxnSpPr/>
            <p:nvPr/>
          </p:nvCxnSpPr>
          <p:spPr>
            <a:xfrm>
              <a:off x="5042148" y="2145556"/>
              <a:ext cx="936104" cy="0"/>
            </a:xfrm>
            <a:prstGeom prst="line">
              <a:avLst/>
            </a:prstGeom>
            <a:ln w="76200" cap="rnd">
              <a:solidFill>
                <a:schemeClr val="accent4">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5" name="그룹 139">
            <a:extLst>
              <a:ext uri="{FF2B5EF4-FFF2-40B4-BE49-F238E27FC236}">
                <a16:creationId xmlns:a16="http://schemas.microsoft.com/office/drawing/2014/main" id="{691487FE-D3CC-B14F-ABD5-10B30184FD06}"/>
              </a:ext>
            </a:extLst>
          </p:cNvPr>
          <p:cNvGrpSpPr/>
          <p:nvPr/>
        </p:nvGrpSpPr>
        <p:grpSpPr>
          <a:xfrm>
            <a:off x="1954632" y="1382942"/>
            <a:ext cx="1152128" cy="0"/>
            <a:chOff x="2627784" y="1772816"/>
            <a:chExt cx="1152128" cy="0"/>
          </a:xfrm>
        </p:grpSpPr>
        <p:cxnSp>
          <p:nvCxnSpPr>
            <p:cNvPr id="6" name="직선 연결선 134">
              <a:extLst>
                <a:ext uri="{FF2B5EF4-FFF2-40B4-BE49-F238E27FC236}">
                  <a16:creationId xmlns:a16="http://schemas.microsoft.com/office/drawing/2014/main" id="{C838591D-994E-D340-97A8-5171383F384E}"/>
                </a:ext>
              </a:extLst>
            </p:cNvPr>
            <p:cNvCxnSpPr/>
            <p:nvPr/>
          </p:nvCxnSpPr>
          <p:spPr>
            <a:xfrm>
              <a:off x="2627784" y="1772816"/>
              <a:ext cx="504056" cy="0"/>
            </a:xfrm>
            <a:prstGeom prst="line">
              <a:avLst/>
            </a:prstGeom>
            <a:ln w="76200" cap="rnd">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7" name="직선 연결선 137">
              <a:extLst>
                <a:ext uri="{FF2B5EF4-FFF2-40B4-BE49-F238E27FC236}">
                  <a16:creationId xmlns:a16="http://schemas.microsoft.com/office/drawing/2014/main" id="{17840E11-A1FF-BA48-9FBD-4C184714C22B}"/>
                </a:ext>
              </a:extLst>
            </p:cNvPr>
            <p:cNvCxnSpPr/>
            <p:nvPr/>
          </p:nvCxnSpPr>
          <p:spPr>
            <a:xfrm>
              <a:off x="3275856" y="1772816"/>
              <a:ext cx="504056" cy="0"/>
            </a:xfrm>
            <a:prstGeom prst="line">
              <a:avLst/>
            </a:prstGeom>
            <a:ln w="76200" cap="rnd">
              <a:solidFill>
                <a:srgbClr val="008000"/>
              </a:solidFill>
            </a:ln>
          </p:spPr>
          <p:style>
            <a:lnRef idx="1">
              <a:schemeClr val="accent1"/>
            </a:lnRef>
            <a:fillRef idx="0">
              <a:schemeClr val="accent1"/>
            </a:fillRef>
            <a:effectRef idx="0">
              <a:schemeClr val="accent1"/>
            </a:effectRef>
            <a:fontRef idx="minor">
              <a:schemeClr val="tx1"/>
            </a:fontRef>
          </p:style>
        </p:cxnSp>
      </p:grpSp>
      <p:sp>
        <p:nvSpPr>
          <p:cNvPr id="8" name="자유형 123">
            <a:extLst>
              <a:ext uri="{FF2B5EF4-FFF2-40B4-BE49-F238E27FC236}">
                <a16:creationId xmlns:a16="http://schemas.microsoft.com/office/drawing/2014/main" id="{3868BAF7-CF23-CF4D-A8D0-E0061F631E42}"/>
              </a:ext>
            </a:extLst>
          </p:cNvPr>
          <p:cNvSpPr/>
          <p:nvPr/>
        </p:nvSpPr>
        <p:spPr>
          <a:xfrm>
            <a:off x="3106760" y="2163653"/>
            <a:ext cx="1872208" cy="1337290"/>
          </a:xfrm>
          <a:custGeom>
            <a:avLst/>
            <a:gdLst>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553790"/>
              <a:gd name="connsiteY0" fmla="*/ 2605 h 1504950"/>
              <a:gd name="connsiteX1" fmla="*/ 887040 w 1553790"/>
              <a:gd name="connsiteY1" fmla="*/ 0 h 1504950"/>
              <a:gd name="connsiteX2" fmla="*/ 1553790 w 1553790"/>
              <a:gd name="connsiteY2" fmla="*/ 584200 h 1504950"/>
              <a:gd name="connsiteX3" fmla="*/ 887040 w 1553790"/>
              <a:gd name="connsiteY3" fmla="*/ 752475 h 1504950"/>
              <a:gd name="connsiteX4" fmla="*/ 1531565 w 1553790"/>
              <a:gd name="connsiteY4" fmla="*/ 1009650 h 1504950"/>
              <a:gd name="connsiteX5" fmla="*/ 867990 w 1553790"/>
              <a:gd name="connsiteY5" fmla="*/ 1504950 h 1504950"/>
              <a:gd name="connsiteX6" fmla="*/ 867990 w 1553790"/>
              <a:gd name="connsiteY6" fmla="*/ 1504950 h 1504950"/>
              <a:gd name="connsiteX7" fmla="*/ 144090 w 1553790"/>
              <a:gd name="connsiteY7" fmla="*/ 1501775 h 1504950"/>
              <a:gd name="connsiteX8" fmla="*/ 0 w 1553790"/>
              <a:gd name="connsiteY8" fmla="*/ 2605 h 1504950"/>
              <a:gd name="connsiteX0" fmla="*/ 1058 w 1554848"/>
              <a:gd name="connsiteY0" fmla="*/ 2605 h 1514773"/>
              <a:gd name="connsiteX1" fmla="*/ 888098 w 1554848"/>
              <a:gd name="connsiteY1" fmla="*/ 0 h 1514773"/>
              <a:gd name="connsiteX2" fmla="*/ 1554848 w 1554848"/>
              <a:gd name="connsiteY2" fmla="*/ 584200 h 1514773"/>
              <a:gd name="connsiteX3" fmla="*/ 888098 w 1554848"/>
              <a:gd name="connsiteY3" fmla="*/ 752475 h 1514773"/>
              <a:gd name="connsiteX4" fmla="*/ 1532623 w 1554848"/>
              <a:gd name="connsiteY4" fmla="*/ 1009650 h 1514773"/>
              <a:gd name="connsiteX5" fmla="*/ 869048 w 1554848"/>
              <a:gd name="connsiteY5" fmla="*/ 1504950 h 1514773"/>
              <a:gd name="connsiteX6" fmla="*/ 869048 w 1554848"/>
              <a:gd name="connsiteY6" fmla="*/ 1504950 h 1514773"/>
              <a:gd name="connsiteX7" fmla="*/ 1058 w 1554848"/>
              <a:gd name="connsiteY7" fmla="*/ 1514773 h 1514773"/>
              <a:gd name="connsiteX8" fmla="*/ 1058 w 1554848"/>
              <a:gd name="connsiteY8" fmla="*/ 2605 h 151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848" h="1514773">
                <a:moveTo>
                  <a:pt x="1058" y="2605"/>
                </a:moveTo>
                <a:lnTo>
                  <a:pt x="888098" y="0"/>
                </a:lnTo>
                <a:cubicBezTo>
                  <a:pt x="1288743" y="1504"/>
                  <a:pt x="1479119" y="331622"/>
                  <a:pt x="1554848" y="584200"/>
                </a:cubicBezTo>
                <a:lnTo>
                  <a:pt x="888098" y="752475"/>
                </a:lnTo>
                <a:lnTo>
                  <a:pt x="1532623" y="1009650"/>
                </a:lnTo>
                <a:cubicBezTo>
                  <a:pt x="1403977" y="1293192"/>
                  <a:pt x="1173385" y="1499443"/>
                  <a:pt x="869048" y="1504950"/>
                </a:cubicBezTo>
                <a:lnTo>
                  <a:pt x="869048" y="1504950"/>
                </a:lnTo>
                <a:lnTo>
                  <a:pt x="1058" y="1514773"/>
                </a:lnTo>
                <a:cubicBezTo>
                  <a:pt x="0" y="1014181"/>
                  <a:pt x="2116" y="503197"/>
                  <a:pt x="1058" y="2605"/>
                </a:cubicBezTo>
                <a:close/>
              </a:path>
            </a:pathLst>
          </a:custGeom>
          <a:solidFill>
            <a:srgbClr val="800000"/>
          </a:solidFill>
          <a:ln w="63500">
            <a:solidFill>
              <a:schemeClr val="tx1">
                <a:lumMod val="50000"/>
                <a:lumOff val="50000"/>
              </a:schemeClr>
            </a:solidFill>
          </a:ln>
          <a:effectLst>
            <a:outerShdw blurRad="889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latinLnBrk="1">
              <a:spcBef>
                <a:spcPct val="0"/>
              </a:spcBef>
              <a:spcAft>
                <a:spcPct val="0"/>
              </a:spcAft>
            </a:pPr>
            <a:endParaRPr kumimoji="1" lang="ko-KR" altLang="en-US" sz="1600">
              <a:solidFill>
                <a:prstClr val="white"/>
              </a:solidFill>
              <a:latin typeface="Helvetica"/>
              <a:cs typeface="Helvetica"/>
            </a:endParaRPr>
          </a:p>
        </p:txBody>
      </p:sp>
      <p:sp>
        <p:nvSpPr>
          <p:cNvPr id="9" name="자유형 122">
            <a:extLst>
              <a:ext uri="{FF2B5EF4-FFF2-40B4-BE49-F238E27FC236}">
                <a16:creationId xmlns:a16="http://schemas.microsoft.com/office/drawing/2014/main" id="{F6228C7F-3F6B-9446-BE28-ABC59A354365}"/>
              </a:ext>
            </a:extLst>
          </p:cNvPr>
          <p:cNvSpPr/>
          <p:nvPr/>
        </p:nvSpPr>
        <p:spPr>
          <a:xfrm>
            <a:off x="3034752" y="2163653"/>
            <a:ext cx="1872208" cy="1337290"/>
          </a:xfrm>
          <a:custGeom>
            <a:avLst/>
            <a:gdLst>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553790"/>
              <a:gd name="connsiteY0" fmla="*/ 2605 h 1504950"/>
              <a:gd name="connsiteX1" fmla="*/ 887040 w 1553790"/>
              <a:gd name="connsiteY1" fmla="*/ 0 h 1504950"/>
              <a:gd name="connsiteX2" fmla="*/ 1553790 w 1553790"/>
              <a:gd name="connsiteY2" fmla="*/ 584200 h 1504950"/>
              <a:gd name="connsiteX3" fmla="*/ 887040 w 1553790"/>
              <a:gd name="connsiteY3" fmla="*/ 752475 h 1504950"/>
              <a:gd name="connsiteX4" fmla="*/ 1531565 w 1553790"/>
              <a:gd name="connsiteY4" fmla="*/ 1009650 h 1504950"/>
              <a:gd name="connsiteX5" fmla="*/ 867990 w 1553790"/>
              <a:gd name="connsiteY5" fmla="*/ 1504950 h 1504950"/>
              <a:gd name="connsiteX6" fmla="*/ 867990 w 1553790"/>
              <a:gd name="connsiteY6" fmla="*/ 1504950 h 1504950"/>
              <a:gd name="connsiteX7" fmla="*/ 144090 w 1553790"/>
              <a:gd name="connsiteY7" fmla="*/ 1501775 h 1504950"/>
              <a:gd name="connsiteX8" fmla="*/ 0 w 1553790"/>
              <a:gd name="connsiteY8" fmla="*/ 2605 h 1504950"/>
              <a:gd name="connsiteX0" fmla="*/ 1058 w 1554848"/>
              <a:gd name="connsiteY0" fmla="*/ 2605 h 1514773"/>
              <a:gd name="connsiteX1" fmla="*/ 888098 w 1554848"/>
              <a:gd name="connsiteY1" fmla="*/ 0 h 1514773"/>
              <a:gd name="connsiteX2" fmla="*/ 1554848 w 1554848"/>
              <a:gd name="connsiteY2" fmla="*/ 584200 h 1514773"/>
              <a:gd name="connsiteX3" fmla="*/ 888098 w 1554848"/>
              <a:gd name="connsiteY3" fmla="*/ 752475 h 1514773"/>
              <a:gd name="connsiteX4" fmla="*/ 1532623 w 1554848"/>
              <a:gd name="connsiteY4" fmla="*/ 1009650 h 1514773"/>
              <a:gd name="connsiteX5" fmla="*/ 869048 w 1554848"/>
              <a:gd name="connsiteY5" fmla="*/ 1504950 h 1514773"/>
              <a:gd name="connsiteX6" fmla="*/ 869048 w 1554848"/>
              <a:gd name="connsiteY6" fmla="*/ 1504950 h 1514773"/>
              <a:gd name="connsiteX7" fmla="*/ 1058 w 1554848"/>
              <a:gd name="connsiteY7" fmla="*/ 1514773 h 1514773"/>
              <a:gd name="connsiteX8" fmla="*/ 1058 w 1554848"/>
              <a:gd name="connsiteY8" fmla="*/ 2605 h 151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848" h="1514773">
                <a:moveTo>
                  <a:pt x="1058" y="2605"/>
                </a:moveTo>
                <a:lnTo>
                  <a:pt x="888098" y="0"/>
                </a:lnTo>
                <a:cubicBezTo>
                  <a:pt x="1288743" y="1504"/>
                  <a:pt x="1479119" y="331622"/>
                  <a:pt x="1554848" y="584200"/>
                </a:cubicBezTo>
                <a:lnTo>
                  <a:pt x="888098" y="752475"/>
                </a:lnTo>
                <a:lnTo>
                  <a:pt x="1532623" y="1009650"/>
                </a:lnTo>
                <a:cubicBezTo>
                  <a:pt x="1403977" y="1293192"/>
                  <a:pt x="1173385" y="1499443"/>
                  <a:pt x="869048" y="1504950"/>
                </a:cubicBezTo>
                <a:lnTo>
                  <a:pt x="869048" y="1504950"/>
                </a:lnTo>
                <a:lnTo>
                  <a:pt x="1058" y="1514773"/>
                </a:lnTo>
                <a:cubicBezTo>
                  <a:pt x="0" y="1014181"/>
                  <a:pt x="2116" y="503197"/>
                  <a:pt x="1058" y="2605"/>
                </a:cubicBezTo>
                <a:close/>
              </a:path>
            </a:pathLst>
          </a:custGeom>
          <a:solidFill>
            <a:srgbClr val="800000"/>
          </a:solidFill>
          <a:ln w="63500">
            <a:solidFill>
              <a:schemeClr val="tx1">
                <a:lumMod val="50000"/>
                <a:lumOff val="50000"/>
              </a:schemeClr>
            </a:solidFill>
          </a:ln>
          <a:effectLst>
            <a:outerShdw blurRad="889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latinLnBrk="1">
              <a:spcBef>
                <a:spcPct val="0"/>
              </a:spcBef>
              <a:spcAft>
                <a:spcPct val="0"/>
              </a:spcAft>
            </a:pPr>
            <a:endParaRPr kumimoji="1" lang="ko-KR" altLang="en-US" sz="1600">
              <a:solidFill>
                <a:prstClr val="white"/>
              </a:solidFill>
              <a:latin typeface="Helvetica"/>
              <a:cs typeface="Helvetica"/>
            </a:endParaRPr>
          </a:p>
        </p:txBody>
      </p:sp>
      <p:cxnSp>
        <p:nvCxnSpPr>
          <p:cNvPr id="10" name="직선 연결선 6">
            <a:extLst>
              <a:ext uri="{FF2B5EF4-FFF2-40B4-BE49-F238E27FC236}">
                <a16:creationId xmlns:a16="http://schemas.microsoft.com/office/drawing/2014/main" id="{64DE5DEE-E72C-114A-8EB1-95F581FC775B}"/>
              </a:ext>
            </a:extLst>
          </p:cNvPr>
          <p:cNvCxnSpPr/>
          <p:nvPr/>
        </p:nvCxnSpPr>
        <p:spPr bwMode="auto">
          <a:xfrm flipV="1">
            <a:off x="755576" y="2811689"/>
            <a:ext cx="2571744" cy="36"/>
          </a:xfrm>
          <a:prstGeom prst="line">
            <a:avLst/>
          </a:prstGeom>
          <a:ln w="101600" cap="rnd">
            <a:solidFill>
              <a:schemeClr val="tx1">
                <a:lumMod val="75000"/>
                <a:lumOff val="25000"/>
              </a:schemeClr>
            </a:solidFill>
          </a:ln>
          <a:effectLst>
            <a:outerShdw blurRad="63500" dist="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타원 12">
            <a:extLst>
              <a:ext uri="{FF2B5EF4-FFF2-40B4-BE49-F238E27FC236}">
                <a16:creationId xmlns:a16="http://schemas.microsoft.com/office/drawing/2014/main" id="{2C825691-F90B-C744-96F2-3F24DB53A0C2}"/>
              </a:ext>
            </a:extLst>
          </p:cNvPr>
          <p:cNvSpPr/>
          <p:nvPr/>
        </p:nvSpPr>
        <p:spPr>
          <a:xfrm>
            <a:off x="3327320" y="2523693"/>
            <a:ext cx="857256" cy="571504"/>
          </a:xfrm>
          <a:prstGeom prst="ellipse">
            <a:avLst/>
          </a:prstGeom>
          <a:noFill/>
          <a:ln w="101600">
            <a:solidFill>
              <a:schemeClr val="tx1">
                <a:lumMod val="75000"/>
                <a:lumOff val="25000"/>
              </a:schemeClr>
            </a:solid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latinLnBrk="1">
              <a:spcBef>
                <a:spcPct val="0"/>
              </a:spcBef>
              <a:spcAft>
                <a:spcPct val="0"/>
              </a:spcAft>
            </a:pPr>
            <a:endParaRPr kumimoji="1" lang="ko-KR" altLang="en-US" sz="6000">
              <a:solidFill>
                <a:prstClr val="white"/>
              </a:solidFill>
              <a:latin typeface="Helvetica"/>
              <a:cs typeface="Helvetica"/>
            </a:endParaRPr>
          </a:p>
        </p:txBody>
      </p:sp>
      <p:cxnSp>
        <p:nvCxnSpPr>
          <p:cNvPr id="12" name="직선 연결선 14">
            <a:extLst>
              <a:ext uri="{FF2B5EF4-FFF2-40B4-BE49-F238E27FC236}">
                <a16:creationId xmlns:a16="http://schemas.microsoft.com/office/drawing/2014/main" id="{176A6153-FC6D-884D-990E-D56CACFF8D17}"/>
              </a:ext>
            </a:extLst>
          </p:cNvPr>
          <p:cNvCxnSpPr/>
          <p:nvPr/>
        </p:nvCxnSpPr>
        <p:spPr bwMode="auto">
          <a:xfrm>
            <a:off x="4184576" y="2811725"/>
            <a:ext cx="2234552" cy="0"/>
          </a:xfrm>
          <a:prstGeom prst="line">
            <a:avLst/>
          </a:prstGeom>
          <a:ln w="101600" cap="rnd">
            <a:solidFill>
              <a:schemeClr val="tx1">
                <a:lumMod val="75000"/>
                <a:lumOff val="25000"/>
              </a:schemeClr>
            </a:solidFill>
          </a:ln>
          <a:effectLst>
            <a:outerShdw blurRad="63500" dist="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자유형 90">
            <a:extLst>
              <a:ext uri="{FF2B5EF4-FFF2-40B4-BE49-F238E27FC236}">
                <a16:creationId xmlns:a16="http://schemas.microsoft.com/office/drawing/2014/main" id="{0BAD5680-3818-E341-8C0E-64B61D6062E0}"/>
              </a:ext>
            </a:extLst>
          </p:cNvPr>
          <p:cNvSpPr/>
          <p:nvPr/>
        </p:nvSpPr>
        <p:spPr bwMode="auto">
          <a:xfrm>
            <a:off x="2041460" y="1476980"/>
            <a:ext cx="2200264" cy="1334745"/>
          </a:xfrm>
          <a:custGeom>
            <a:avLst/>
            <a:gdLst>
              <a:gd name="connsiteX0" fmla="*/ 590550 w 590550"/>
              <a:gd name="connsiteY0" fmla="*/ 431800 h 431800"/>
              <a:gd name="connsiteX1" fmla="*/ 409575 w 590550"/>
              <a:gd name="connsiteY1" fmla="*/ 69850 h 431800"/>
              <a:gd name="connsiteX2" fmla="*/ 0 w 590550"/>
              <a:gd name="connsiteY2" fmla="*/ 12700 h 431800"/>
              <a:gd name="connsiteX0" fmla="*/ 590550 w 590550"/>
              <a:gd name="connsiteY0" fmla="*/ 431800 h 431800"/>
              <a:gd name="connsiteX1" fmla="*/ 409575 w 590550"/>
              <a:gd name="connsiteY1" fmla="*/ 69850 h 431800"/>
              <a:gd name="connsiteX2" fmla="*/ 0 w 590550"/>
              <a:gd name="connsiteY2" fmla="*/ 12700 h 431800"/>
              <a:gd name="connsiteX0" fmla="*/ 590550 w 590550"/>
              <a:gd name="connsiteY0" fmla="*/ 431800 h 431800"/>
              <a:gd name="connsiteX1" fmla="*/ 409575 w 590550"/>
              <a:gd name="connsiteY1" fmla="*/ 69850 h 431800"/>
              <a:gd name="connsiteX2" fmla="*/ 0 w 590550"/>
              <a:gd name="connsiteY2" fmla="*/ 12700 h 431800"/>
              <a:gd name="connsiteX0" fmla="*/ 590550 w 590550"/>
              <a:gd name="connsiteY0" fmla="*/ 419100 h 419100"/>
              <a:gd name="connsiteX1" fmla="*/ 361955 w 590550"/>
              <a:gd name="connsiteY1" fmla="*/ 176632 h 419100"/>
              <a:gd name="connsiteX2" fmla="*/ 0 w 590550"/>
              <a:gd name="connsiteY2" fmla="*/ 0 h 419100"/>
              <a:gd name="connsiteX0" fmla="*/ 590550 w 590550"/>
              <a:gd name="connsiteY0" fmla="*/ 419100 h 419100"/>
              <a:gd name="connsiteX1" fmla="*/ 361955 w 590550"/>
              <a:gd name="connsiteY1" fmla="*/ 176632 h 419100"/>
              <a:gd name="connsiteX2" fmla="*/ 0 w 590550"/>
              <a:gd name="connsiteY2" fmla="*/ 0 h 419100"/>
              <a:gd name="connsiteX0" fmla="*/ 590550 w 590550"/>
              <a:gd name="connsiteY0" fmla="*/ 419100 h 419100"/>
              <a:gd name="connsiteX1" fmla="*/ 272658 w 590550"/>
              <a:gd name="connsiteY1" fmla="*/ 208187 h 419100"/>
              <a:gd name="connsiteX2" fmla="*/ 0 w 590550"/>
              <a:gd name="connsiteY2" fmla="*/ 0 h 419100"/>
              <a:gd name="connsiteX0" fmla="*/ 590550 w 590550"/>
              <a:gd name="connsiteY0" fmla="*/ 419100 h 419100"/>
              <a:gd name="connsiteX1" fmla="*/ 272658 w 590550"/>
              <a:gd name="connsiteY1" fmla="*/ 208187 h 419100"/>
              <a:gd name="connsiteX2" fmla="*/ 0 w 590550"/>
              <a:gd name="connsiteY2" fmla="*/ 0 h 419100"/>
              <a:gd name="connsiteX0" fmla="*/ 550066 w 550066"/>
              <a:gd name="connsiteY0" fmla="*/ 589576 h 589576"/>
              <a:gd name="connsiteX1" fmla="*/ 232174 w 550066"/>
              <a:gd name="connsiteY1" fmla="*/ 378663 h 589576"/>
              <a:gd name="connsiteX2" fmla="*/ 0 w 550066"/>
              <a:gd name="connsiteY2" fmla="*/ 0 h 589576"/>
              <a:gd name="connsiteX0" fmla="*/ 550066 w 550066"/>
              <a:gd name="connsiteY0" fmla="*/ 589576 h 589576"/>
              <a:gd name="connsiteX1" fmla="*/ 232174 w 550066"/>
              <a:gd name="connsiteY1" fmla="*/ 378663 h 589576"/>
              <a:gd name="connsiteX2" fmla="*/ 0 w 550066"/>
              <a:gd name="connsiteY2" fmla="*/ 0 h 589576"/>
              <a:gd name="connsiteX0" fmla="*/ 550066 w 550066"/>
              <a:gd name="connsiteY0" fmla="*/ 589576 h 589576"/>
              <a:gd name="connsiteX1" fmla="*/ 232174 w 550066"/>
              <a:gd name="connsiteY1" fmla="*/ 378663 h 589576"/>
              <a:gd name="connsiteX2" fmla="*/ 0 w 550066"/>
              <a:gd name="connsiteY2" fmla="*/ 0 h 589576"/>
            </a:gdLst>
            <a:ahLst/>
            <a:cxnLst>
              <a:cxn ang="0">
                <a:pos x="connsiteX0" y="connsiteY0"/>
              </a:cxn>
              <a:cxn ang="0">
                <a:pos x="connsiteX1" y="connsiteY1"/>
              </a:cxn>
              <a:cxn ang="0">
                <a:pos x="connsiteX2" y="connsiteY2"/>
              </a:cxn>
            </a:cxnLst>
            <a:rect l="l" t="t" r="r" b="b"/>
            <a:pathLst>
              <a:path w="550066" h="589576">
                <a:moveTo>
                  <a:pt x="550066" y="589576"/>
                </a:moveTo>
                <a:cubicBezTo>
                  <a:pt x="529405" y="439737"/>
                  <a:pt x="469290" y="450494"/>
                  <a:pt x="232174" y="378663"/>
                </a:cubicBezTo>
                <a:cubicBezTo>
                  <a:pt x="104869" y="333154"/>
                  <a:pt x="52128" y="131633"/>
                  <a:pt x="0" y="0"/>
                </a:cubicBezTo>
              </a:path>
            </a:pathLst>
          </a:custGeom>
          <a:ln w="76200" cap="rnd">
            <a:solidFill>
              <a:srgbClr val="008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defTabSz="914400" latinLnBrk="1">
              <a:defRPr/>
            </a:pPr>
            <a:endParaRPr lang="ko-KR" altLang="en-US" sz="6000" b="1">
              <a:solidFill>
                <a:prstClr val="white"/>
              </a:solidFill>
              <a:latin typeface="Helvetica"/>
              <a:cs typeface="Helvetica"/>
            </a:endParaRPr>
          </a:p>
        </p:txBody>
      </p:sp>
      <p:sp>
        <p:nvSpPr>
          <p:cNvPr id="14" name="타원 91">
            <a:extLst>
              <a:ext uri="{FF2B5EF4-FFF2-40B4-BE49-F238E27FC236}">
                <a16:creationId xmlns:a16="http://schemas.microsoft.com/office/drawing/2014/main" id="{CDCA90A2-6989-614B-9648-9F35CB85A32C}"/>
              </a:ext>
            </a:extLst>
          </p:cNvPr>
          <p:cNvSpPr/>
          <p:nvPr/>
        </p:nvSpPr>
        <p:spPr>
          <a:xfrm>
            <a:off x="4113162" y="2723616"/>
            <a:ext cx="214314" cy="214314"/>
          </a:xfrm>
          <a:prstGeom prst="ellipse">
            <a:avLst/>
          </a:prstGeom>
          <a:solidFill>
            <a:srgbClr val="FFFF00"/>
          </a:solidFill>
          <a:ln w="63500">
            <a:solidFill>
              <a:srgbClr val="E46C0A"/>
            </a:solid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latinLnBrk="1">
              <a:spcBef>
                <a:spcPct val="0"/>
              </a:spcBef>
              <a:spcAft>
                <a:spcPct val="0"/>
              </a:spcAft>
            </a:pPr>
            <a:endParaRPr kumimoji="1" lang="ko-KR" altLang="en-US">
              <a:solidFill>
                <a:prstClr val="white"/>
              </a:solidFill>
              <a:latin typeface="Helvetica"/>
              <a:cs typeface="Helvetica"/>
            </a:endParaRPr>
          </a:p>
        </p:txBody>
      </p:sp>
      <p:grpSp>
        <p:nvGrpSpPr>
          <p:cNvPr id="15" name="그룹 116">
            <a:extLst>
              <a:ext uri="{FF2B5EF4-FFF2-40B4-BE49-F238E27FC236}">
                <a16:creationId xmlns:a16="http://schemas.microsoft.com/office/drawing/2014/main" id="{435ADFA1-7152-BF4F-AE6E-61C17021AB0C}"/>
              </a:ext>
            </a:extLst>
          </p:cNvPr>
          <p:cNvGrpSpPr/>
          <p:nvPr/>
        </p:nvGrpSpPr>
        <p:grpSpPr>
          <a:xfrm>
            <a:off x="1738609" y="2411363"/>
            <a:ext cx="504055" cy="362222"/>
            <a:chOff x="1763689" y="2419499"/>
            <a:chExt cx="504055" cy="362222"/>
          </a:xfrm>
        </p:grpSpPr>
        <p:cxnSp>
          <p:nvCxnSpPr>
            <p:cNvPr id="16" name="직선 화살표 연결선 117">
              <a:extLst>
                <a:ext uri="{FF2B5EF4-FFF2-40B4-BE49-F238E27FC236}">
                  <a16:creationId xmlns:a16="http://schemas.microsoft.com/office/drawing/2014/main" id="{E3E480DE-D3A9-834E-B1FF-3B42C8D26B12}"/>
                </a:ext>
              </a:extLst>
            </p:cNvPr>
            <p:cNvCxnSpPr/>
            <p:nvPr/>
          </p:nvCxnSpPr>
          <p:spPr>
            <a:xfrm>
              <a:off x="1764630" y="2419499"/>
              <a:ext cx="503114" cy="1588"/>
            </a:xfrm>
            <a:prstGeom prst="straightConnector1">
              <a:avLst/>
            </a:prstGeom>
            <a:ln w="50800" cap="rnd">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18">
              <a:extLst>
                <a:ext uri="{FF2B5EF4-FFF2-40B4-BE49-F238E27FC236}">
                  <a16:creationId xmlns:a16="http://schemas.microsoft.com/office/drawing/2014/main" id="{4A3C6EB9-9829-8B4E-B275-6E4143C277DC}"/>
                </a:ext>
              </a:extLst>
            </p:cNvPr>
            <p:cNvCxnSpPr/>
            <p:nvPr/>
          </p:nvCxnSpPr>
          <p:spPr>
            <a:xfrm rot="5400000">
              <a:off x="1584165" y="2600610"/>
              <a:ext cx="360635" cy="1588"/>
            </a:xfrm>
            <a:prstGeom prst="straightConnector1">
              <a:avLst/>
            </a:prstGeom>
            <a:ln w="50800" cap="rnd">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8" name="그룹 127">
            <a:extLst>
              <a:ext uri="{FF2B5EF4-FFF2-40B4-BE49-F238E27FC236}">
                <a16:creationId xmlns:a16="http://schemas.microsoft.com/office/drawing/2014/main" id="{C67A9614-08C9-4548-879F-6C34D826C321}"/>
              </a:ext>
            </a:extLst>
          </p:cNvPr>
          <p:cNvGrpSpPr/>
          <p:nvPr/>
        </p:nvGrpSpPr>
        <p:grpSpPr>
          <a:xfrm>
            <a:off x="2080276" y="1274896"/>
            <a:ext cx="2248910" cy="214314"/>
            <a:chOff x="2753428" y="2030808"/>
            <a:chExt cx="2248910" cy="214314"/>
          </a:xfrm>
          <a:effectLst>
            <a:outerShdw blurRad="50800" dist="38100" dir="5400000" algn="t" rotWithShape="0">
              <a:prstClr val="black">
                <a:alpha val="40000"/>
              </a:prstClr>
            </a:outerShdw>
          </a:effectLst>
        </p:grpSpPr>
        <p:cxnSp>
          <p:nvCxnSpPr>
            <p:cNvPr id="19" name="직선 연결선 125">
              <a:extLst>
                <a:ext uri="{FF2B5EF4-FFF2-40B4-BE49-F238E27FC236}">
                  <a16:creationId xmlns:a16="http://schemas.microsoft.com/office/drawing/2014/main" id="{89977D45-6AC8-7B40-8EF6-3D205B7DD7A3}"/>
                </a:ext>
              </a:extLst>
            </p:cNvPr>
            <p:cNvCxnSpPr/>
            <p:nvPr/>
          </p:nvCxnSpPr>
          <p:spPr>
            <a:xfrm flipV="1">
              <a:off x="2753428" y="2137390"/>
              <a:ext cx="2106604" cy="3116"/>
            </a:xfrm>
            <a:prstGeom prst="line">
              <a:avLst/>
            </a:prstGeom>
            <a:ln w="76200" cap="rnd">
              <a:solidFill>
                <a:srgbClr val="008000"/>
              </a:solidFill>
            </a:ln>
          </p:spPr>
          <p:style>
            <a:lnRef idx="1">
              <a:schemeClr val="accent1"/>
            </a:lnRef>
            <a:fillRef idx="0">
              <a:schemeClr val="accent1"/>
            </a:fillRef>
            <a:effectRef idx="0">
              <a:schemeClr val="accent1"/>
            </a:effectRef>
            <a:fontRef idx="minor">
              <a:schemeClr val="tx1"/>
            </a:fontRef>
          </p:style>
        </p:cxnSp>
        <p:sp>
          <p:nvSpPr>
            <p:cNvPr id="20" name="타원 126">
              <a:extLst>
                <a:ext uri="{FF2B5EF4-FFF2-40B4-BE49-F238E27FC236}">
                  <a16:creationId xmlns:a16="http://schemas.microsoft.com/office/drawing/2014/main" id="{EEE67C43-BF12-F449-9830-34F5A924B4E0}"/>
                </a:ext>
              </a:extLst>
            </p:cNvPr>
            <p:cNvSpPr/>
            <p:nvPr/>
          </p:nvSpPr>
          <p:spPr>
            <a:xfrm>
              <a:off x="4788024" y="2030808"/>
              <a:ext cx="214314" cy="214314"/>
            </a:xfrm>
            <a:prstGeom prst="ellipse">
              <a:avLst/>
            </a:prstGeom>
            <a:solidFill>
              <a:srgbClr val="FFFF00"/>
            </a:solidFill>
            <a:ln w="63500">
              <a:solidFill>
                <a:schemeClr val="accent2">
                  <a:lumMod val="75000"/>
                </a:schemeClr>
              </a:solid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latinLnBrk="1">
                <a:spcBef>
                  <a:spcPct val="0"/>
                </a:spcBef>
                <a:spcAft>
                  <a:spcPct val="0"/>
                </a:spcAft>
              </a:pPr>
              <a:endParaRPr kumimoji="1" lang="ko-KR" altLang="en-US">
                <a:solidFill>
                  <a:prstClr val="white"/>
                </a:solidFill>
                <a:latin typeface="Helvetica"/>
                <a:cs typeface="Helvetica"/>
              </a:endParaRPr>
            </a:p>
          </p:txBody>
        </p:sp>
      </p:grpSp>
      <p:sp>
        <p:nvSpPr>
          <p:cNvPr id="21" name="타원 72">
            <a:extLst>
              <a:ext uri="{FF2B5EF4-FFF2-40B4-BE49-F238E27FC236}">
                <a16:creationId xmlns:a16="http://schemas.microsoft.com/office/drawing/2014/main" id="{72D6C2C5-D7EC-E24C-8A6D-863572D2AD26}"/>
              </a:ext>
            </a:extLst>
          </p:cNvPr>
          <p:cNvSpPr/>
          <p:nvPr/>
        </p:nvSpPr>
        <p:spPr>
          <a:xfrm>
            <a:off x="1823442" y="1238949"/>
            <a:ext cx="271464" cy="271464"/>
          </a:xfrm>
          <a:prstGeom prst="ellipse">
            <a:avLst/>
          </a:prstGeom>
          <a:solidFill>
            <a:schemeClr val="accent6">
              <a:lumMod val="40000"/>
              <a:lumOff val="60000"/>
            </a:schemeClr>
          </a:solidFill>
          <a:ln w="6350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latinLnBrk="1">
              <a:spcBef>
                <a:spcPct val="0"/>
              </a:spcBef>
              <a:spcAft>
                <a:spcPct val="0"/>
              </a:spcAft>
            </a:pPr>
            <a:endParaRPr kumimoji="1" lang="ko-KR" altLang="en-US">
              <a:solidFill>
                <a:prstClr val="white"/>
              </a:solidFill>
              <a:latin typeface="Helvetica"/>
              <a:cs typeface="Helvetica"/>
            </a:endParaRPr>
          </a:p>
        </p:txBody>
      </p:sp>
      <p:grpSp>
        <p:nvGrpSpPr>
          <p:cNvPr id="22" name="그룹 141">
            <a:extLst>
              <a:ext uri="{FF2B5EF4-FFF2-40B4-BE49-F238E27FC236}">
                <a16:creationId xmlns:a16="http://schemas.microsoft.com/office/drawing/2014/main" id="{701C9AAF-9BD0-0940-A760-2911B943E747}"/>
              </a:ext>
            </a:extLst>
          </p:cNvPr>
          <p:cNvGrpSpPr/>
          <p:nvPr/>
        </p:nvGrpSpPr>
        <p:grpSpPr>
          <a:xfrm>
            <a:off x="3250776" y="1276203"/>
            <a:ext cx="1078410" cy="214314"/>
            <a:chOff x="3923928" y="2024458"/>
            <a:chExt cx="1078410" cy="214314"/>
          </a:xfrm>
        </p:grpSpPr>
        <p:cxnSp>
          <p:nvCxnSpPr>
            <p:cNvPr id="23" name="직선 연결선 129">
              <a:extLst>
                <a:ext uri="{FF2B5EF4-FFF2-40B4-BE49-F238E27FC236}">
                  <a16:creationId xmlns:a16="http://schemas.microsoft.com/office/drawing/2014/main" id="{07914986-C233-DD44-990D-F9CB7A0D8995}"/>
                </a:ext>
              </a:extLst>
            </p:cNvPr>
            <p:cNvCxnSpPr/>
            <p:nvPr/>
          </p:nvCxnSpPr>
          <p:spPr>
            <a:xfrm>
              <a:off x="3923928" y="2132856"/>
              <a:ext cx="936104" cy="0"/>
            </a:xfrm>
            <a:prstGeom prst="line">
              <a:avLst/>
            </a:prstGeom>
            <a:ln w="76200" cap="rnd">
              <a:solidFill>
                <a:srgbClr val="008000"/>
              </a:solidFill>
            </a:ln>
          </p:spPr>
          <p:style>
            <a:lnRef idx="1">
              <a:schemeClr val="accent1"/>
            </a:lnRef>
            <a:fillRef idx="0">
              <a:schemeClr val="accent1"/>
            </a:fillRef>
            <a:effectRef idx="0">
              <a:schemeClr val="accent1"/>
            </a:effectRef>
            <a:fontRef idx="minor">
              <a:schemeClr val="tx1"/>
            </a:fontRef>
          </p:style>
        </p:cxnSp>
        <p:sp>
          <p:nvSpPr>
            <p:cNvPr id="24" name="타원 140">
              <a:extLst>
                <a:ext uri="{FF2B5EF4-FFF2-40B4-BE49-F238E27FC236}">
                  <a16:creationId xmlns:a16="http://schemas.microsoft.com/office/drawing/2014/main" id="{4D8F8844-8DB3-8D45-A728-7CC01BDB4E22}"/>
                </a:ext>
              </a:extLst>
            </p:cNvPr>
            <p:cNvSpPr/>
            <p:nvPr/>
          </p:nvSpPr>
          <p:spPr>
            <a:xfrm>
              <a:off x="4788024" y="2024458"/>
              <a:ext cx="214314" cy="214314"/>
            </a:xfrm>
            <a:prstGeom prst="ellipse">
              <a:avLst/>
            </a:prstGeom>
            <a:solidFill>
              <a:srgbClr val="FFFF00"/>
            </a:solidFill>
            <a:ln w="63500">
              <a:solidFill>
                <a:schemeClr val="accent2">
                  <a:lumMod val="75000"/>
                </a:schemeClr>
              </a:solid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latinLnBrk="1">
                <a:spcBef>
                  <a:spcPct val="0"/>
                </a:spcBef>
                <a:spcAft>
                  <a:spcPct val="0"/>
                </a:spcAft>
              </a:pPr>
              <a:endParaRPr kumimoji="1" lang="ko-KR" altLang="en-US">
                <a:solidFill>
                  <a:prstClr val="white"/>
                </a:solidFill>
                <a:latin typeface="Helvetica"/>
                <a:cs typeface="Helvetica"/>
              </a:endParaRPr>
            </a:p>
          </p:txBody>
        </p:sp>
      </p:grpSp>
      <p:cxnSp>
        <p:nvCxnSpPr>
          <p:cNvPr id="25" name="직선 연결선 148">
            <a:extLst>
              <a:ext uri="{FF2B5EF4-FFF2-40B4-BE49-F238E27FC236}">
                <a16:creationId xmlns:a16="http://schemas.microsoft.com/office/drawing/2014/main" id="{34B20157-C1E7-8B42-ADFA-881B51C7E438}"/>
              </a:ext>
            </a:extLst>
          </p:cNvPr>
          <p:cNvCxnSpPr/>
          <p:nvPr/>
        </p:nvCxnSpPr>
        <p:spPr>
          <a:xfrm>
            <a:off x="3250776" y="1587589"/>
            <a:ext cx="936104" cy="0"/>
          </a:xfrm>
          <a:prstGeom prst="line">
            <a:avLst/>
          </a:prstGeom>
          <a:ln w="50800" cap="rnd">
            <a:solidFill>
              <a:schemeClr val="tx1">
                <a:lumMod val="75000"/>
                <a:lumOff val="25000"/>
              </a:schemeClr>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 name="직선 연결선 149">
            <a:extLst>
              <a:ext uri="{FF2B5EF4-FFF2-40B4-BE49-F238E27FC236}">
                <a16:creationId xmlns:a16="http://schemas.microsoft.com/office/drawing/2014/main" id="{CA004F3A-3672-CA4A-9AF6-CB84E220DAFC}"/>
              </a:ext>
            </a:extLst>
          </p:cNvPr>
          <p:cNvCxnSpPr/>
          <p:nvPr/>
        </p:nvCxnSpPr>
        <p:spPr>
          <a:xfrm rot="5400000" flipH="1" flipV="1">
            <a:off x="3742132" y="2163653"/>
            <a:ext cx="1008112" cy="0"/>
          </a:xfrm>
          <a:prstGeom prst="line">
            <a:avLst/>
          </a:prstGeom>
          <a:ln w="50800" cap="rnd">
            <a:solidFill>
              <a:schemeClr val="tx1">
                <a:lumMod val="75000"/>
                <a:lumOff val="25000"/>
              </a:schemeClr>
            </a:solidFill>
            <a:prstDash val="sysDash"/>
            <a:headEnd type="arrow" w="sm" len="sm"/>
            <a:tailEnd type="none"/>
          </a:ln>
        </p:spPr>
        <p:style>
          <a:lnRef idx="1">
            <a:schemeClr val="accent1"/>
          </a:lnRef>
          <a:fillRef idx="0">
            <a:schemeClr val="accent1"/>
          </a:fillRef>
          <a:effectRef idx="0">
            <a:schemeClr val="accent1"/>
          </a:effectRef>
          <a:fontRef idx="minor">
            <a:schemeClr val="tx1"/>
          </a:fontRef>
        </p:style>
      </p:cxnSp>
      <p:sp>
        <p:nvSpPr>
          <p:cNvPr id="27" name="자유형 161">
            <a:extLst>
              <a:ext uri="{FF2B5EF4-FFF2-40B4-BE49-F238E27FC236}">
                <a16:creationId xmlns:a16="http://schemas.microsoft.com/office/drawing/2014/main" id="{74BBE783-AF04-B049-8098-AE70F90FEF6F}"/>
              </a:ext>
            </a:extLst>
          </p:cNvPr>
          <p:cNvSpPr/>
          <p:nvPr/>
        </p:nvSpPr>
        <p:spPr>
          <a:xfrm>
            <a:off x="6820723" y="1421225"/>
            <a:ext cx="424120" cy="302942"/>
          </a:xfrm>
          <a:custGeom>
            <a:avLst/>
            <a:gdLst>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412875"/>
              <a:gd name="connsiteY0" fmla="*/ 0 h 1504950"/>
              <a:gd name="connsiteX1" fmla="*/ 746125 w 1412875"/>
              <a:gd name="connsiteY1" fmla="*/ 0 h 1504950"/>
              <a:gd name="connsiteX2" fmla="*/ 1412875 w 1412875"/>
              <a:gd name="connsiteY2" fmla="*/ 584200 h 1504950"/>
              <a:gd name="connsiteX3" fmla="*/ 746125 w 1412875"/>
              <a:gd name="connsiteY3" fmla="*/ 752475 h 1504950"/>
              <a:gd name="connsiteX4" fmla="*/ 1390650 w 1412875"/>
              <a:gd name="connsiteY4" fmla="*/ 1009650 h 1504950"/>
              <a:gd name="connsiteX5" fmla="*/ 727075 w 1412875"/>
              <a:gd name="connsiteY5" fmla="*/ 1504950 h 1504950"/>
              <a:gd name="connsiteX6" fmla="*/ 727075 w 1412875"/>
              <a:gd name="connsiteY6" fmla="*/ 1504950 h 1504950"/>
              <a:gd name="connsiteX7" fmla="*/ 3175 w 1412875"/>
              <a:gd name="connsiteY7" fmla="*/ 1501775 h 1504950"/>
              <a:gd name="connsiteX8" fmla="*/ 0 w 1412875"/>
              <a:gd name="connsiteY8" fmla="*/ 0 h 1504950"/>
              <a:gd name="connsiteX0" fmla="*/ 0 w 1553790"/>
              <a:gd name="connsiteY0" fmla="*/ 2605 h 1504950"/>
              <a:gd name="connsiteX1" fmla="*/ 887040 w 1553790"/>
              <a:gd name="connsiteY1" fmla="*/ 0 h 1504950"/>
              <a:gd name="connsiteX2" fmla="*/ 1553790 w 1553790"/>
              <a:gd name="connsiteY2" fmla="*/ 584200 h 1504950"/>
              <a:gd name="connsiteX3" fmla="*/ 887040 w 1553790"/>
              <a:gd name="connsiteY3" fmla="*/ 752475 h 1504950"/>
              <a:gd name="connsiteX4" fmla="*/ 1531565 w 1553790"/>
              <a:gd name="connsiteY4" fmla="*/ 1009650 h 1504950"/>
              <a:gd name="connsiteX5" fmla="*/ 867990 w 1553790"/>
              <a:gd name="connsiteY5" fmla="*/ 1504950 h 1504950"/>
              <a:gd name="connsiteX6" fmla="*/ 867990 w 1553790"/>
              <a:gd name="connsiteY6" fmla="*/ 1504950 h 1504950"/>
              <a:gd name="connsiteX7" fmla="*/ 144090 w 1553790"/>
              <a:gd name="connsiteY7" fmla="*/ 1501775 h 1504950"/>
              <a:gd name="connsiteX8" fmla="*/ 0 w 1553790"/>
              <a:gd name="connsiteY8" fmla="*/ 2605 h 1504950"/>
              <a:gd name="connsiteX0" fmla="*/ 1058 w 1554848"/>
              <a:gd name="connsiteY0" fmla="*/ 2605 h 1514773"/>
              <a:gd name="connsiteX1" fmla="*/ 888098 w 1554848"/>
              <a:gd name="connsiteY1" fmla="*/ 0 h 1514773"/>
              <a:gd name="connsiteX2" fmla="*/ 1554848 w 1554848"/>
              <a:gd name="connsiteY2" fmla="*/ 584200 h 1514773"/>
              <a:gd name="connsiteX3" fmla="*/ 888098 w 1554848"/>
              <a:gd name="connsiteY3" fmla="*/ 752475 h 1514773"/>
              <a:gd name="connsiteX4" fmla="*/ 1532623 w 1554848"/>
              <a:gd name="connsiteY4" fmla="*/ 1009650 h 1514773"/>
              <a:gd name="connsiteX5" fmla="*/ 869048 w 1554848"/>
              <a:gd name="connsiteY5" fmla="*/ 1504950 h 1514773"/>
              <a:gd name="connsiteX6" fmla="*/ 869048 w 1554848"/>
              <a:gd name="connsiteY6" fmla="*/ 1504950 h 1514773"/>
              <a:gd name="connsiteX7" fmla="*/ 1058 w 1554848"/>
              <a:gd name="connsiteY7" fmla="*/ 1514773 h 1514773"/>
              <a:gd name="connsiteX8" fmla="*/ 1058 w 1554848"/>
              <a:gd name="connsiteY8" fmla="*/ 2605 h 151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848" h="1514773">
                <a:moveTo>
                  <a:pt x="1058" y="2605"/>
                </a:moveTo>
                <a:lnTo>
                  <a:pt x="888098" y="0"/>
                </a:lnTo>
                <a:cubicBezTo>
                  <a:pt x="1288743" y="1504"/>
                  <a:pt x="1479119" y="331622"/>
                  <a:pt x="1554848" y="584200"/>
                </a:cubicBezTo>
                <a:lnTo>
                  <a:pt x="888098" y="752475"/>
                </a:lnTo>
                <a:lnTo>
                  <a:pt x="1532623" y="1009650"/>
                </a:lnTo>
                <a:cubicBezTo>
                  <a:pt x="1403977" y="1293192"/>
                  <a:pt x="1173385" y="1499443"/>
                  <a:pt x="869048" y="1504950"/>
                </a:cubicBezTo>
                <a:lnTo>
                  <a:pt x="869048" y="1504950"/>
                </a:lnTo>
                <a:lnTo>
                  <a:pt x="1058" y="1514773"/>
                </a:lnTo>
                <a:cubicBezTo>
                  <a:pt x="0" y="1014181"/>
                  <a:pt x="2116" y="503197"/>
                  <a:pt x="1058" y="2605"/>
                </a:cubicBezTo>
                <a:close/>
              </a:path>
            </a:pathLst>
          </a:custGeom>
          <a:solidFill>
            <a:srgbClr val="800000"/>
          </a:solidFill>
          <a:ln w="31750">
            <a:solidFill>
              <a:schemeClr val="tx1">
                <a:lumMod val="65000"/>
                <a:lumOff val="35000"/>
              </a:schemeClr>
            </a:solidFill>
          </a:ln>
          <a:effectLst>
            <a:outerShdw blurRad="889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latinLnBrk="1">
              <a:spcBef>
                <a:spcPct val="0"/>
              </a:spcBef>
              <a:spcAft>
                <a:spcPct val="0"/>
              </a:spcAft>
            </a:pPr>
            <a:endParaRPr kumimoji="1" lang="ko-KR" altLang="en-US" sz="1600">
              <a:solidFill>
                <a:prstClr val="white"/>
              </a:solidFill>
              <a:latin typeface="Helvetica"/>
              <a:cs typeface="Helvetica"/>
            </a:endParaRPr>
          </a:p>
        </p:txBody>
      </p:sp>
      <p:sp>
        <p:nvSpPr>
          <p:cNvPr id="28" name="타원 163">
            <a:extLst>
              <a:ext uri="{FF2B5EF4-FFF2-40B4-BE49-F238E27FC236}">
                <a16:creationId xmlns:a16="http://schemas.microsoft.com/office/drawing/2014/main" id="{0C5671B0-4B73-A944-B8E8-95D4B05C9804}"/>
              </a:ext>
            </a:extLst>
          </p:cNvPr>
          <p:cNvSpPr/>
          <p:nvPr/>
        </p:nvSpPr>
        <p:spPr>
          <a:xfrm>
            <a:off x="6960775" y="2638449"/>
            <a:ext cx="144016" cy="144016"/>
          </a:xfrm>
          <a:prstGeom prst="ellipse">
            <a:avLst/>
          </a:prstGeom>
          <a:solidFill>
            <a:srgbClr val="FFFF00"/>
          </a:solidFill>
          <a:ln w="38100">
            <a:solidFill>
              <a:schemeClr val="accent2">
                <a:lumMod val="75000"/>
              </a:schemeClr>
            </a:solid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latinLnBrk="1">
              <a:spcBef>
                <a:spcPct val="0"/>
              </a:spcBef>
              <a:spcAft>
                <a:spcPct val="0"/>
              </a:spcAft>
            </a:pPr>
            <a:endParaRPr kumimoji="1" lang="ko-KR" altLang="en-US">
              <a:solidFill>
                <a:prstClr val="white"/>
              </a:solidFill>
              <a:latin typeface="Helvetica"/>
              <a:cs typeface="Helvetica"/>
            </a:endParaRPr>
          </a:p>
        </p:txBody>
      </p:sp>
      <p:sp>
        <p:nvSpPr>
          <p:cNvPr id="29" name="타원 164">
            <a:extLst>
              <a:ext uri="{FF2B5EF4-FFF2-40B4-BE49-F238E27FC236}">
                <a16:creationId xmlns:a16="http://schemas.microsoft.com/office/drawing/2014/main" id="{332E8C5A-2A00-4C48-B66B-FD2965E45622}"/>
              </a:ext>
            </a:extLst>
          </p:cNvPr>
          <p:cNvSpPr>
            <a:spLocks noChangeAspect="1"/>
          </p:cNvSpPr>
          <p:nvPr/>
        </p:nvSpPr>
        <p:spPr>
          <a:xfrm>
            <a:off x="6960775" y="2260962"/>
            <a:ext cx="182880" cy="182880"/>
          </a:xfrm>
          <a:prstGeom prst="ellipse">
            <a:avLst/>
          </a:prstGeom>
          <a:solidFill>
            <a:schemeClr val="accent6">
              <a:lumMod val="40000"/>
              <a:lumOff val="60000"/>
            </a:schemeClr>
          </a:solidFill>
          <a:ln w="38100">
            <a:solidFill>
              <a:schemeClr val="accent6">
                <a:lumMod val="75000"/>
              </a:schemeClr>
            </a:solid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latinLnBrk="1">
              <a:spcBef>
                <a:spcPct val="0"/>
              </a:spcBef>
              <a:spcAft>
                <a:spcPct val="0"/>
              </a:spcAft>
            </a:pPr>
            <a:endParaRPr kumimoji="1" lang="ko-KR" altLang="en-US">
              <a:solidFill>
                <a:prstClr val="white"/>
              </a:solidFill>
              <a:latin typeface="Helvetica"/>
              <a:cs typeface="Helvetica"/>
            </a:endParaRPr>
          </a:p>
        </p:txBody>
      </p:sp>
      <p:grpSp>
        <p:nvGrpSpPr>
          <p:cNvPr id="30" name="그룹 180">
            <a:extLst>
              <a:ext uri="{FF2B5EF4-FFF2-40B4-BE49-F238E27FC236}">
                <a16:creationId xmlns:a16="http://schemas.microsoft.com/office/drawing/2014/main" id="{D50625E7-0E19-E746-9A83-B79BDED46F1E}"/>
              </a:ext>
            </a:extLst>
          </p:cNvPr>
          <p:cNvGrpSpPr/>
          <p:nvPr/>
        </p:nvGrpSpPr>
        <p:grpSpPr>
          <a:xfrm>
            <a:off x="6816759" y="3022287"/>
            <a:ext cx="432048" cy="144016"/>
            <a:chOff x="7380312" y="3212976"/>
            <a:chExt cx="432048" cy="144016"/>
          </a:xfrm>
        </p:grpSpPr>
        <p:cxnSp>
          <p:nvCxnSpPr>
            <p:cNvPr id="31" name="직선 연결선 166">
              <a:extLst>
                <a:ext uri="{FF2B5EF4-FFF2-40B4-BE49-F238E27FC236}">
                  <a16:creationId xmlns:a16="http://schemas.microsoft.com/office/drawing/2014/main" id="{400B9D96-C9C6-0F4B-8547-810902979E63}"/>
                </a:ext>
              </a:extLst>
            </p:cNvPr>
            <p:cNvCxnSpPr/>
            <p:nvPr/>
          </p:nvCxnSpPr>
          <p:spPr>
            <a:xfrm>
              <a:off x="7380312" y="3356992"/>
              <a:ext cx="432048" cy="0"/>
            </a:xfrm>
            <a:prstGeom prst="line">
              <a:avLst/>
            </a:prstGeom>
            <a:ln w="38100" cap="rnd">
              <a:solidFill>
                <a:srgbClr val="1F497D"/>
              </a:solidFill>
            </a:ln>
          </p:spPr>
          <p:style>
            <a:lnRef idx="1">
              <a:schemeClr val="accent1"/>
            </a:lnRef>
            <a:fillRef idx="0">
              <a:schemeClr val="accent1"/>
            </a:fillRef>
            <a:effectRef idx="0">
              <a:schemeClr val="accent1"/>
            </a:effectRef>
            <a:fontRef idx="minor">
              <a:schemeClr val="tx1"/>
            </a:fontRef>
          </p:style>
        </p:cxnSp>
        <p:cxnSp>
          <p:nvCxnSpPr>
            <p:cNvPr id="32" name="직선 연결선 167">
              <a:extLst>
                <a:ext uri="{FF2B5EF4-FFF2-40B4-BE49-F238E27FC236}">
                  <a16:creationId xmlns:a16="http://schemas.microsoft.com/office/drawing/2014/main" id="{4122161D-6E1D-B740-8E65-ED7B17ECAD78}"/>
                </a:ext>
              </a:extLst>
            </p:cNvPr>
            <p:cNvCxnSpPr/>
            <p:nvPr/>
          </p:nvCxnSpPr>
          <p:spPr>
            <a:xfrm>
              <a:off x="7380312" y="3212976"/>
              <a:ext cx="432048" cy="0"/>
            </a:xfrm>
            <a:prstGeom prst="line">
              <a:avLst/>
            </a:prstGeom>
            <a:ln w="38100" cap="rnd">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자유형 172">
            <a:extLst>
              <a:ext uri="{FF2B5EF4-FFF2-40B4-BE49-F238E27FC236}">
                <a16:creationId xmlns:a16="http://schemas.microsoft.com/office/drawing/2014/main" id="{9CBBD065-CC41-5243-A4D5-5F62AD4C45FA}"/>
              </a:ext>
            </a:extLst>
          </p:cNvPr>
          <p:cNvSpPr/>
          <p:nvPr/>
        </p:nvSpPr>
        <p:spPr bwMode="auto">
          <a:xfrm rot="19651431">
            <a:off x="6837345" y="1851334"/>
            <a:ext cx="390877" cy="237117"/>
          </a:xfrm>
          <a:custGeom>
            <a:avLst/>
            <a:gdLst>
              <a:gd name="connsiteX0" fmla="*/ 590550 w 590550"/>
              <a:gd name="connsiteY0" fmla="*/ 431800 h 431800"/>
              <a:gd name="connsiteX1" fmla="*/ 409575 w 590550"/>
              <a:gd name="connsiteY1" fmla="*/ 69850 h 431800"/>
              <a:gd name="connsiteX2" fmla="*/ 0 w 590550"/>
              <a:gd name="connsiteY2" fmla="*/ 12700 h 431800"/>
              <a:gd name="connsiteX0" fmla="*/ 590550 w 590550"/>
              <a:gd name="connsiteY0" fmla="*/ 431800 h 431800"/>
              <a:gd name="connsiteX1" fmla="*/ 409575 w 590550"/>
              <a:gd name="connsiteY1" fmla="*/ 69850 h 431800"/>
              <a:gd name="connsiteX2" fmla="*/ 0 w 590550"/>
              <a:gd name="connsiteY2" fmla="*/ 12700 h 431800"/>
              <a:gd name="connsiteX0" fmla="*/ 590550 w 590550"/>
              <a:gd name="connsiteY0" fmla="*/ 431800 h 431800"/>
              <a:gd name="connsiteX1" fmla="*/ 409575 w 590550"/>
              <a:gd name="connsiteY1" fmla="*/ 69850 h 431800"/>
              <a:gd name="connsiteX2" fmla="*/ 0 w 590550"/>
              <a:gd name="connsiteY2" fmla="*/ 12700 h 431800"/>
              <a:gd name="connsiteX0" fmla="*/ 590550 w 590550"/>
              <a:gd name="connsiteY0" fmla="*/ 419100 h 419100"/>
              <a:gd name="connsiteX1" fmla="*/ 361955 w 590550"/>
              <a:gd name="connsiteY1" fmla="*/ 176632 h 419100"/>
              <a:gd name="connsiteX2" fmla="*/ 0 w 590550"/>
              <a:gd name="connsiteY2" fmla="*/ 0 h 419100"/>
              <a:gd name="connsiteX0" fmla="*/ 590550 w 590550"/>
              <a:gd name="connsiteY0" fmla="*/ 419100 h 419100"/>
              <a:gd name="connsiteX1" fmla="*/ 361955 w 590550"/>
              <a:gd name="connsiteY1" fmla="*/ 176632 h 419100"/>
              <a:gd name="connsiteX2" fmla="*/ 0 w 590550"/>
              <a:gd name="connsiteY2" fmla="*/ 0 h 419100"/>
              <a:gd name="connsiteX0" fmla="*/ 590550 w 590550"/>
              <a:gd name="connsiteY0" fmla="*/ 419100 h 419100"/>
              <a:gd name="connsiteX1" fmla="*/ 272658 w 590550"/>
              <a:gd name="connsiteY1" fmla="*/ 208187 h 419100"/>
              <a:gd name="connsiteX2" fmla="*/ 0 w 590550"/>
              <a:gd name="connsiteY2" fmla="*/ 0 h 419100"/>
              <a:gd name="connsiteX0" fmla="*/ 590550 w 590550"/>
              <a:gd name="connsiteY0" fmla="*/ 419100 h 419100"/>
              <a:gd name="connsiteX1" fmla="*/ 272658 w 590550"/>
              <a:gd name="connsiteY1" fmla="*/ 208187 h 419100"/>
              <a:gd name="connsiteX2" fmla="*/ 0 w 590550"/>
              <a:gd name="connsiteY2" fmla="*/ 0 h 419100"/>
              <a:gd name="connsiteX0" fmla="*/ 550066 w 550066"/>
              <a:gd name="connsiteY0" fmla="*/ 589576 h 589576"/>
              <a:gd name="connsiteX1" fmla="*/ 232174 w 550066"/>
              <a:gd name="connsiteY1" fmla="*/ 378663 h 589576"/>
              <a:gd name="connsiteX2" fmla="*/ 0 w 550066"/>
              <a:gd name="connsiteY2" fmla="*/ 0 h 589576"/>
              <a:gd name="connsiteX0" fmla="*/ 550066 w 550066"/>
              <a:gd name="connsiteY0" fmla="*/ 589576 h 589576"/>
              <a:gd name="connsiteX1" fmla="*/ 232174 w 550066"/>
              <a:gd name="connsiteY1" fmla="*/ 378663 h 589576"/>
              <a:gd name="connsiteX2" fmla="*/ 0 w 550066"/>
              <a:gd name="connsiteY2" fmla="*/ 0 h 589576"/>
              <a:gd name="connsiteX0" fmla="*/ 550066 w 550066"/>
              <a:gd name="connsiteY0" fmla="*/ 589576 h 589576"/>
              <a:gd name="connsiteX1" fmla="*/ 232174 w 550066"/>
              <a:gd name="connsiteY1" fmla="*/ 378663 h 589576"/>
              <a:gd name="connsiteX2" fmla="*/ 0 w 550066"/>
              <a:gd name="connsiteY2" fmla="*/ 0 h 589576"/>
            </a:gdLst>
            <a:ahLst/>
            <a:cxnLst>
              <a:cxn ang="0">
                <a:pos x="connsiteX0" y="connsiteY0"/>
              </a:cxn>
              <a:cxn ang="0">
                <a:pos x="connsiteX1" y="connsiteY1"/>
              </a:cxn>
              <a:cxn ang="0">
                <a:pos x="connsiteX2" y="connsiteY2"/>
              </a:cxn>
            </a:cxnLst>
            <a:rect l="l" t="t" r="r" b="b"/>
            <a:pathLst>
              <a:path w="550066" h="589576">
                <a:moveTo>
                  <a:pt x="550066" y="589576"/>
                </a:moveTo>
                <a:cubicBezTo>
                  <a:pt x="529405" y="439737"/>
                  <a:pt x="469290" y="450494"/>
                  <a:pt x="232174" y="378663"/>
                </a:cubicBezTo>
                <a:cubicBezTo>
                  <a:pt x="104869" y="333154"/>
                  <a:pt x="52128" y="131633"/>
                  <a:pt x="0" y="0"/>
                </a:cubicBezTo>
              </a:path>
            </a:pathLst>
          </a:custGeom>
          <a:ln w="38100" cap="rnd">
            <a:solidFill>
              <a:srgbClr val="008000"/>
            </a:solidFill>
          </a:ln>
          <a:effectLst>
            <a:outerShdw blurRad="63500" dist="50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defTabSz="914400" latinLnBrk="1">
              <a:defRPr/>
            </a:pPr>
            <a:endParaRPr lang="ko-KR" altLang="en-US" sz="6000" b="1">
              <a:solidFill>
                <a:prstClr val="white"/>
              </a:solidFill>
              <a:latin typeface="Helvetica"/>
              <a:cs typeface="Helvetica"/>
            </a:endParaRPr>
          </a:p>
        </p:txBody>
      </p:sp>
      <p:sp>
        <p:nvSpPr>
          <p:cNvPr id="34" name="직사각형 181">
            <a:extLst>
              <a:ext uri="{FF2B5EF4-FFF2-40B4-BE49-F238E27FC236}">
                <a16:creationId xmlns:a16="http://schemas.microsoft.com/office/drawing/2014/main" id="{368036B7-8161-224D-A6B3-5FB57CA489CB}"/>
              </a:ext>
            </a:extLst>
          </p:cNvPr>
          <p:cNvSpPr/>
          <p:nvPr/>
        </p:nvSpPr>
        <p:spPr>
          <a:xfrm>
            <a:off x="6624952" y="1268695"/>
            <a:ext cx="2483768" cy="2088232"/>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latinLnBrk="1">
              <a:spcBef>
                <a:spcPct val="0"/>
              </a:spcBef>
              <a:spcAft>
                <a:spcPct val="0"/>
              </a:spcAft>
            </a:pPr>
            <a:endParaRPr kumimoji="1" lang="ko-KR" altLang="en-US">
              <a:solidFill>
                <a:prstClr val="white"/>
              </a:solidFill>
              <a:latin typeface="Helvetica"/>
              <a:cs typeface="Helvetica"/>
            </a:endParaRPr>
          </a:p>
        </p:txBody>
      </p:sp>
      <p:sp>
        <p:nvSpPr>
          <p:cNvPr id="35" name="TextBox 34">
            <a:extLst>
              <a:ext uri="{FF2B5EF4-FFF2-40B4-BE49-F238E27FC236}">
                <a16:creationId xmlns:a16="http://schemas.microsoft.com/office/drawing/2014/main" id="{E71141A3-B159-674C-BCD3-2BFA52431573}"/>
              </a:ext>
            </a:extLst>
          </p:cNvPr>
          <p:cNvSpPr txBox="1"/>
          <p:nvPr/>
        </p:nvSpPr>
        <p:spPr>
          <a:xfrm>
            <a:off x="7331277" y="1384363"/>
            <a:ext cx="797439" cy="400110"/>
          </a:xfrm>
          <a:prstGeom prst="rect">
            <a:avLst/>
          </a:prstGeom>
          <a:noFill/>
        </p:spPr>
        <p:txBody>
          <a:bodyPr wrap="none" rtlCol="0">
            <a:spAutoFit/>
          </a:bodyPr>
          <a:lstStyle/>
          <a:p>
            <a:pPr defTabSz="914400" eaLnBrk="0" fontAlgn="base" hangingPunct="0">
              <a:spcBef>
                <a:spcPct val="0"/>
              </a:spcBef>
              <a:spcAft>
                <a:spcPct val="0"/>
              </a:spcAft>
            </a:pPr>
            <a:r>
              <a:rPr lang="en-US" sz="2000" b="1" dirty="0">
                <a:solidFill>
                  <a:srgbClr val="800000"/>
                </a:solidFill>
                <a:latin typeface="Helvetica"/>
                <a:cs typeface="Helvetica"/>
              </a:rPr>
              <a:t>Pol II</a:t>
            </a:r>
          </a:p>
        </p:txBody>
      </p:sp>
      <p:sp>
        <p:nvSpPr>
          <p:cNvPr id="36" name="TextBox 35">
            <a:extLst>
              <a:ext uri="{FF2B5EF4-FFF2-40B4-BE49-F238E27FC236}">
                <a16:creationId xmlns:a16="http://schemas.microsoft.com/office/drawing/2014/main" id="{AFC5BD46-8E36-424A-93EA-AA9BA8532CBB}"/>
              </a:ext>
            </a:extLst>
          </p:cNvPr>
          <p:cNvSpPr txBox="1"/>
          <p:nvPr/>
        </p:nvSpPr>
        <p:spPr>
          <a:xfrm>
            <a:off x="7387212" y="1777888"/>
            <a:ext cx="748923" cy="400110"/>
          </a:xfrm>
          <a:prstGeom prst="rect">
            <a:avLst/>
          </a:prstGeom>
          <a:noFill/>
        </p:spPr>
        <p:txBody>
          <a:bodyPr wrap="none" rtlCol="0">
            <a:spAutoFit/>
          </a:bodyPr>
          <a:lstStyle/>
          <a:p>
            <a:pPr defTabSz="914400" eaLnBrk="0" fontAlgn="base" hangingPunct="0">
              <a:spcBef>
                <a:spcPct val="0"/>
              </a:spcBef>
              <a:spcAft>
                <a:spcPct val="0"/>
              </a:spcAft>
            </a:pPr>
            <a:r>
              <a:rPr lang="en-US" sz="2000" b="1" dirty="0">
                <a:solidFill>
                  <a:srgbClr val="008000"/>
                </a:solidFill>
                <a:latin typeface="Helvetica"/>
                <a:cs typeface="Helvetica"/>
              </a:rPr>
              <a:t>RNA</a:t>
            </a:r>
          </a:p>
        </p:txBody>
      </p:sp>
      <p:sp>
        <p:nvSpPr>
          <p:cNvPr id="37" name="TextBox 36">
            <a:extLst>
              <a:ext uri="{FF2B5EF4-FFF2-40B4-BE49-F238E27FC236}">
                <a16:creationId xmlns:a16="http://schemas.microsoft.com/office/drawing/2014/main" id="{769B9670-DD67-F04C-B357-B54887E2CE6A}"/>
              </a:ext>
            </a:extLst>
          </p:cNvPr>
          <p:cNvSpPr txBox="1"/>
          <p:nvPr/>
        </p:nvSpPr>
        <p:spPr>
          <a:xfrm>
            <a:off x="7410990" y="2162653"/>
            <a:ext cx="911778" cy="400110"/>
          </a:xfrm>
          <a:prstGeom prst="rect">
            <a:avLst/>
          </a:prstGeom>
          <a:noFill/>
        </p:spPr>
        <p:txBody>
          <a:bodyPr wrap="none" rtlCol="0">
            <a:spAutoFit/>
          </a:bodyPr>
          <a:lstStyle/>
          <a:p>
            <a:pPr defTabSz="914400" eaLnBrk="0" fontAlgn="base" hangingPunct="0">
              <a:spcBef>
                <a:spcPct val="0"/>
              </a:spcBef>
              <a:spcAft>
                <a:spcPct val="0"/>
              </a:spcAft>
            </a:pPr>
            <a:r>
              <a:rPr lang="en-US" sz="2000" b="1" dirty="0">
                <a:solidFill>
                  <a:schemeClr val="accent6">
                    <a:lumMod val="75000"/>
                  </a:schemeClr>
                </a:solidFill>
                <a:latin typeface="Helvetica"/>
                <a:cs typeface="Helvetica"/>
              </a:rPr>
              <a:t>5’ cap</a:t>
            </a:r>
          </a:p>
        </p:txBody>
      </p:sp>
      <p:sp>
        <p:nvSpPr>
          <p:cNvPr id="38" name="TextBox 37">
            <a:extLst>
              <a:ext uri="{FF2B5EF4-FFF2-40B4-BE49-F238E27FC236}">
                <a16:creationId xmlns:a16="http://schemas.microsoft.com/office/drawing/2014/main" id="{0DCF550E-7855-4944-9689-361B89137A97}"/>
              </a:ext>
            </a:extLst>
          </p:cNvPr>
          <p:cNvSpPr txBox="1"/>
          <p:nvPr/>
        </p:nvSpPr>
        <p:spPr>
          <a:xfrm>
            <a:off x="7258648" y="2897768"/>
            <a:ext cx="1885352" cy="400110"/>
          </a:xfrm>
          <a:prstGeom prst="rect">
            <a:avLst/>
          </a:prstGeom>
          <a:noFill/>
        </p:spPr>
        <p:txBody>
          <a:bodyPr wrap="none" rtlCol="0">
            <a:spAutoFit/>
          </a:bodyPr>
          <a:lstStyle/>
          <a:p>
            <a:pPr defTabSz="914400" eaLnBrk="0" fontAlgn="base" hangingPunct="0">
              <a:spcBef>
                <a:spcPct val="0"/>
              </a:spcBef>
              <a:spcAft>
                <a:spcPct val="0"/>
              </a:spcAft>
            </a:pPr>
            <a:r>
              <a:rPr lang="en-US" sz="2000" b="1" dirty="0">
                <a:solidFill>
                  <a:schemeClr val="tx2"/>
                </a:solidFill>
                <a:latin typeface="Helvetica"/>
                <a:cs typeface="Helvetica"/>
              </a:rPr>
              <a:t>RNA adaptors</a:t>
            </a:r>
          </a:p>
        </p:txBody>
      </p:sp>
      <p:sp>
        <p:nvSpPr>
          <p:cNvPr id="39" name="TextBox 38">
            <a:extLst>
              <a:ext uri="{FF2B5EF4-FFF2-40B4-BE49-F238E27FC236}">
                <a16:creationId xmlns:a16="http://schemas.microsoft.com/office/drawing/2014/main" id="{3BCC710E-BD98-3E4B-9CC4-B126F7AD9278}"/>
              </a:ext>
            </a:extLst>
          </p:cNvPr>
          <p:cNvSpPr txBox="1"/>
          <p:nvPr/>
        </p:nvSpPr>
        <p:spPr>
          <a:xfrm>
            <a:off x="7354388" y="2534323"/>
            <a:ext cx="1509523" cy="400110"/>
          </a:xfrm>
          <a:prstGeom prst="rect">
            <a:avLst/>
          </a:prstGeom>
          <a:noFill/>
        </p:spPr>
        <p:txBody>
          <a:bodyPr wrap="none" rtlCol="0">
            <a:spAutoFit/>
          </a:bodyPr>
          <a:lstStyle/>
          <a:p>
            <a:pPr defTabSz="914400" eaLnBrk="0" fontAlgn="base" hangingPunct="0">
              <a:spcBef>
                <a:spcPct val="0"/>
              </a:spcBef>
              <a:spcAft>
                <a:spcPct val="0"/>
              </a:spcAft>
            </a:pPr>
            <a:r>
              <a:rPr lang="en-US" sz="2000" b="1" dirty="0">
                <a:solidFill>
                  <a:schemeClr val="accent2">
                    <a:lumMod val="75000"/>
                  </a:schemeClr>
                </a:solidFill>
                <a:latin typeface="Helvetica"/>
                <a:cs typeface="Helvetica"/>
              </a:rPr>
              <a:t>Biotin-NTP</a:t>
            </a:r>
          </a:p>
        </p:txBody>
      </p:sp>
      <p:sp>
        <p:nvSpPr>
          <p:cNvPr id="40" name="TextBox 39">
            <a:extLst>
              <a:ext uri="{FF2B5EF4-FFF2-40B4-BE49-F238E27FC236}">
                <a16:creationId xmlns:a16="http://schemas.microsoft.com/office/drawing/2014/main" id="{A3329C82-C2F4-B74E-9077-FEBA69E3C3BF}"/>
              </a:ext>
            </a:extLst>
          </p:cNvPr>
          <p:cNvSpPr txBox="1"/>
          <p:nvPr/>
        </p:nvSpPr>
        <p:spPr>
          <a:xfrm>
            <a:off x="4555021" y="1596877"/>
            <a:ext cx="1971764" cy="400110"/>
          </a:xfrm>
          <a:prstGeom prst="rect">
            <a:avLst/>
          </a:prstGeom>
          <a:noFill/>
        </p:spPr>
        <p:txBody>
          <a:bodyPr wrap="none" rtlCol="0">
            <a:spAutoFit/>
          </a:bodyPr>
          <a:lstStyle/>
          <a:p>
            <a:r>
              <a:rPr lang="en-US" sz="2000" b="1" i="1" dirty="0">
                <a:solidFill>
                  <a:srgbClr val="FF0000"/>
                </a:solidFill>
                <a:latin typeface="Helvetica"/>
                <a:cs typeface="Helvetica"/>
              </a:rPr>
              <a:t>3’ = active site</a:t>
            </a:r>
          </a:p>
        </p:txBody>
      </p:sp>
      <p:sp>
        <p:nvSpPr>
          <p:cNvPr id="41" name="TextBox 40">
            <a:extLst>
              <a:ext uri="{FF2B5EF4-FFF2-40B4-BE49-F238E27FC236}">
                <a16:creationId xmlns:a16="http://schemas.microsoft.com/office/drawing/2014/main" id="{F7FEAE21-9D98-E543-996A-CC325B57301B}"/>
              </a:ext>
            </a:extLst>
          </p:cNvPr>
          <p:cNvSpPr txBox="1"/>
          <p:nvPr/>
        </p:nvSpPr>
        <p:spPr>
          <a:xfrm>
            <a:off x="-273362" y="3878149"/>
            <a:ext cx="2139754" cy="923330"/>
          </a:xfrm>
          <a:prstGeom prst="rect">
            <a:avLst/>
          </a:prstGeom>
          <a:noFill/>
        </p:spPr>
        <p:txBody>
          <a:bodyPr wrap="square" rtlCol="0">
            <a:spAutoFit/>
          </a:bodyPr>
          <a:lstStyle/>
          <a:p>
            <a:pPr algn="ctr"/>
            <a:r>
              <a:rPr lang="en-US" b="1" dirty="0">
                <a:latin typeface="Helvetica"/>
                <a:cs typeface="Helvetica"/>
              </a:rPr>
              <a:t>Run-on with </a:t>
            </a:r>
            <a:r>
              <a:rPr lang="en-US" b="1" dirty="0" err="1">
                <a:latin typeface="Helvetica"/>
                <a:cs typeface="Helvetica"/>
              </a:rPr>
              <a:t>biotinylated</a:t>
            </a:r>
            <a:r>
              <a:rPr lang="en-US" b="1" dirty="0">
                <a:latin typeface="Helvetica"/>
                <a:cs typeface="Helvetica"/>
              </a:rPr>
              <a:t> </a:t>
            </a:r>
            <a:br>
              <a:rPr lang="en-US" b="1" dirty="0">
                <a:latin typeface="Helvetica"/>
                <a:cs typeface="Helvetica"/>
              </a:rPr>
            </a:br>
            <a:r>
              <a:rPr lang="en-US" b="1" dirty="0">
                <a:latin typeface="Helvetica"/>
                <a:cs typeface="Helvetica"/>
              </a:rPr>
              <a:t>NTPs </a:t>
            </a:r>
            <a:r>
              <a:rPr lang="en-US" b="1" dirty="0">
                <a:latin typeface="Helvetica"/>
                <a:cs typeface="Helvetica"/>
                <a:sym typeface="Wingdings"/>
              </a:rPr>
              <a:t> ~1bp</a:t>
            </a:r>
            <a:endParaRPr lang="en-US" b="1" dirty="0">
              <a:latin typeface="Helvetica"/>
              <a:cs typeface="Helvetica"/>
            </a:endParaRPr>
          </a:p>
        </p:txBody>
      </p:sp>
      <p:grpSp>
        <p:nvGrpSpPr>
          <p:cNvPr id="42" name="Group 41">
            <a:extLst>
              <a:ext uri="{FF2B5EF4-FFF2-40B4-BE49-F238E27FC236}">
                <a16:creationId xmlns:a16="http://schemas.microsoft.com/office/drawing/2014/main" id="{138AFFC2-CB08-8F40-A68D-2EC43D8334A0}"/>
              </a:ext>
            </a:extLst>
          </p:cNvPr>
          <p:cNvGrpSpPr/>
          <p:nvPr/>
        </p:nvGrpSpPr>
        <p:grpSpPr>
          <a:xfrm>
            <a:off x="1714744" y="3878149"/>
            <a:ext cx="2690018" cy="923330"/>
            <a:chOff x="1714744" y="3705031"/>
            <a:chExt cx="2690018" cy="923330"/>
          </a:xfrm>
        </p:grpSpPr>
        <p:sp>
          <p:nvSpPr>
            <p:cNvPr id="43" name="TextBox 42">
              <a:extLst>
                <a:ext uri="{FF2B5EF4-FFF2-40B4-BE49-F238E27FC236}">
                  <a16:creationId xmlns:a16="http://schemas.microsoft.com/office/drawing/2014/main" id="{5446260B-5E3B-BF4B-B661-34FC63A57152}"/>
                </a:ext>
              </a:extLst>
            </p:cNvPr>
            <p:cNvSpPr txBox="1"/>
            <p:nvPr/>
          </p:nvSpPr>
          <p:spPr>
            <a:xfrm>
              <a:off x="2093097" y="3705031"/>
              <a:ext cx="2311665" cy="923330"/>
            </a:xfrm>
            <a:prstGeom prst="rect">
              <a:avLst/>
            </a:prstGeom>
            <a:noFill/>
          </p:spPr>
          <p:txBody>
            <a:bodyPr wrap="square" rtlCol="0">
              <a:spAutoFit/>
            </a:bodyPr>
            <a:lstStyle/>
            <a:p>
              <a:pPr algn="ctr"/>
              <a:r>
                <a:rPr lang="en-US" b="1" dirty="0">
                  <a:latin typeface="Helvetica"/>
                  <a:cs typeface="Helvetica"/>
                </a:rPr>
                <a:t>RNA fragmentation &amp; affinity purification (3X)</a:t>
              </a:r>
            </a:p>
          </p:txBody>
        </p:sp>
        <p:sp>
          <p:nvSpPr>
            <p:cNvPr id="44" name="Right Arrow 43">
              <a:extLst>
                <a:ext uri="{FF2B5EF4-FFF2-40B4-BE49-F238E27FC236}">
                  <a16:creationId xmlns:a16="http://schemas.microsoft.com/office/drawing/2014/main" id="{C6B1BFBD-1227-5D4E-99C6-809E8FF5771A}"/>
                </a:ext>
              </a:extLst>
            </p:cNvPr>
            <p:cNvSpPr/>
            <p:nvPr/>
          </p:nvSpPr>
          <p:spPr>
            <a:xfrm>
              <a:off x="1714744" y="4123815"/>
              <a:ext cx="400623" cy="203839"/>
            </a:xfrm>
            <a:prstGeom prst="rightArrow">
              <a:avLst/>
            </a:prstGeom>
            <a:solidFill>
              <a:schemeClr val="bg1">
                <a:lumMod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a:cs typeface="Helvetica"/>
              </a:endParaRPr>
            </a:p>
          </p:txBody>
        </p:sp>
      </p:grpSp>
      <p:grpSp>
        <p:nvGrpSpPr>
          <p:cNvPr id="45" name="Group 44">
            <a:extLst>
              <a:ext uri="{FF2B5EF4-FFF2-40B4-BE49-F238E27FC236}">
                <a16:creationId xmlns:a16="http://schemas.microsoft.com/office/drawing/2014/main" id="{FC7AD6F8-A134-E449-B565-591161804DBF}"/>
              </a:ext>
            </a:extLst>
          </p:cNvPr>
          <p:cNvGrpSpPr/>
          <p:nvPr/>
        </p:nvGrpSpPr>
        <p:grpSpPr>
          <a:xfrm>
            <a:off x="4483152" y="3878149"/>
            <a:ext cx="2169058" cy="923330"/>
            <a:chOff x="4483152" y="3705031"/>
            <a:chExt cx="2169058" cy="923330"/>
          </a:xfrm>
        </p:grpSpPr>
        <p:sp>
          <p:nvSpPr>
            <p:cNvPr id="46" name="TextBox 45">
              <a:extLst>
                <a:ext uri="{FF2B5EF4-FFF2-40B4-BE49-F238E27FC236}">
                  <a16:creationId xmlns:a16="http://schemas.microsoft.com/office/drawing/2014/main" id="{64426696-475D-BD4B-A64E-C58F628021B4}"/>
                </a:ext>
              </a:extLst>
            </p:cNvPr>
            <p:cNvSpPr txBox="1"/>
            <p:nvPr/>
          </p:nvSpPr>
          <p:spPr>
            <a:xfrm>
              <a:off x="4843176" y="3705031"/>
              <a:ext cx="1809034" cy="923330"/>
            </a:xfrm>
            <a:prstGeom prst="rect">
              <a:avLst/>
            </a:prstGeom>
            <a:noFill/>
          </p:spPr>
          <p:txBody>
            <a:bodyPr wrap="square" rtlCol="0">
              <a:spAutoFit/>
            </a:bodyPr>
            <a:lstStyle/>
            <a:p>
              <a:pPr algn="ctr"/>
              <a:r>
                <a:rPr lang="en-US" b="1" dirty="0">
                  <a:latin typeface="Helvetica"/>
                  <a:cs typeface="Helvetica"/>
                </a:rPr>
                <a:t>Adapter ligation, RT and PCR</a:t>
              </a:r>
            </a:p>
          </p:txBody>
        </p:sp>
        <p:sp>
          <p:nvSpPr>
            <p:cNvPr id="47" name="Right Arrow 46">
              <a:extLst>
                <a:ext uri="{FF2B5EF4-FFF2-40B4-BE49-F238E27FC236}">
                  <a16:creationId xmlns:a16="http://schemas.microsoft.com/office/drawing/2014/main" id="{009F21AC-EBB5-AE43-A7C6-9686494D20C6}"/>
                </a:ext>
              </a:extLst>
            </p:cNvPr>
            <p:cNvSpPr/>
            <p:nvPr/>
          </p:nvSpPr>
          <p:spPr>
            <a:xfrm>
              <a:off x="4483152" y="4123815"/>
              <a:ext cx="400623" cy="203839"/>
            </a:xfrm>
            <a:prstGeom prst="rightArrow">
              <a:avLst/>
            </a:prstGeom>
            <a:solidFill>
              <a:schemeClr val="bg1">
                <a:lumMod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a:cs typeface="Helvetica"/>
              </a:endParaRPr>
            </a:p>
          </p:txBody>
        </p:sp>
      </p:grpSp>
      <p:grpSp>
        <p:nvGrpSpPr>
          <p:cNvPr id="48" name="Group 47">
            <a:extLst>
              <a:ext uri="{FF2B5EF4-FFF2-40B4-BE49-F238E27FC236}">
                <a16:creationId xmlns:a16="http://schemas.microsoft.com/office/drawing/2014/main" id="{9AFC2A33-EC69-2D44-8F90-787155CD2C7A}"/>
              </a:ext>
            </a:extLst>
          </p:cNvPr>
          <p:cNvGrpSpPr/>
          <p:nvPr/>
        </p:nvGrpSpPr>
        <p:grpSpPr>
          <a:xfrm>
            <a:off x="6619736" y="3878149"/>
            <a:ext cx="2537271" cy="923330"/>
            <a:chOff x="6619736" y="3705031"/>
            <a:chExt cx="2537271" cy="923330"/>
          </a:xfrm>
        </p:grpSpPr>
        <p:sp>
          <p:nvSpPr>
            <p:cNvPr id="49" name="TextBox 48">
              <a:extLst>
                <a:ext uri="{FF2B5EF4-FFF2-40B4-BE49-F238E27FC236}">
                  <a16:creationId xmlns:a16="http://schemas.microsoft.com/office/drawing/2014/main" id="{D9751BBD-A165-DD4C-983B-C298315DEEED}"/>
                </a:ext>
              </a:extLst>
            </p:cNvPr>
            <p:cNvSpPr txBox="1"/>
            <p:nvPr/>
          </p:nvSpPr>
          <p:spPr>
            <a:xfrm>
              <a:off x="7100424" y="3705031"/>
              <a:ext cx="2056583" cy="923330"/>
            </a:xfrm>
            <a:prstGeom prst="rect">
              <a:avLst/>
            </a:prstGeom>
            <a:noFill/>
          </p:spPr>
          <p:txBody>
            <a:bodyPr wrap="square" rtlCol="0">
              <a:spAutoFit/>
            </a:bodyPr>
            <a:lstStyle/>
            <a:p>
              <a:pPr algn="ctr"/>
              <a:r>
                <a:rPr lang="en-US" b="1" dirty="0">
                  <a:latin typeface="Helvetica"/>
                  <a:cs typeface="Helvetica"/>
                </a:rPr>
                <a:t>High throughput sequencing &amp; 3’ end mapping</a:t>
              </a:r>
            </a:p>
          </p:txBody>
        </p:sp>
        <p:sp>
          <p:nvSpPr>
            <p:cNvPr id="50" name="Right Arrow 49">
              <a:extLst>
                <a:ext uri="{FF2B5EF4-FFF2-40B4-BE49-F238E27FC236}">
                  <a16:creationId xmlns:a16="http://schemas.microsoft.com/office/drawing/2014/main" id="{0F6D228D-03B0-464A-85A6-BAAB79105F48}"/>
                </a:ext>
              </a:extLst>
            </p:cNvPr>
            <p:cNvSpPr/>
            <p:nvPr/>
          </p:nvSpPr>
          <p:spPr>
            <a:xfrm>
              <a:off x="6619736" y="4123815"/>
              <a:ext cx="400623" cy="203839"/>
            </a:xfrm>
            <a:prstGeom prst="rightArrow">
              <a:avLst/>
            </a:prstGeom>
            <a:solidFill>
              <a:schemeClr val="bg1">
                <a:lumMod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a:cs typeface="Helvetica"/>
              </a:endParaRPr>
            </a:p>
          </p:txBody>
        </p:sp>
      </p:grpSp>
      <p:sp>
        <p:nvSpPr>
          <p:cNvPr id="51" name="TextBox 50">
            <a:extLst>
              <a:ext uri="{FF2B5EF4-FFF2-40B4-BE49-F238E27FC236}">
                <a16:creationId xmlns:a16="http://schemas.microsoft.com/office/drawing/2014/main" id="{832AB15E-2DEC-3642-B387-32A112C72D39}"/>
              </a:ext>
            </a:extLst>
          </p:cNvPr>
          <p:cNvSpPr txBox="1"/>
          <p:nvPr/>
        </p:nvSpPr>
        <p:spPr>
          <a:xfrm>
            <a:off x="26353" y="4996114"/>
            <a:ext cx="8685286" cy="1675459"/>
          </a:xfrm>
          <a:prstGeom prst="rect">
            <a:avLst/>
          </a:prstGeom>
          <a:noFill/>
        </p:spPr>
        <p:txBody>
          <a:bodyPr wrap="square" rtlCol="0" anchor="ctr">
            <a:spAutoFit/>
          </a:bodyPr>
          <a:lstStyle/>
          <a:p>
            <a:pPr>
              <a:lnSpc>
                <a:spcPct val="150000"/>
              </a:lnSpc>
            </a:pPr>
            <a:r>
              <a:rPr lang="pt-BR" sz="2000" b="1" dirty="0" err="1">
                <a:solidFill>
                  <a:schemeClr val="accent1">
                    <a:lumMod val="50000"/>
                  </a:schemeClr>
                </a:solidFill>
                <a:latin typeface="Helvetica"/>
                <a:cs typeface="Helvetica"/>
              </a:rPr>
              <a:t>Features</a:t>
            </a:r>
            <a:r>
              <a:rPr lang="pt-BR" sz="2000" b="1" dirty="0">
                <a:solidFill>
                  <a:schemeClr val="accent1">
                    <a:lumMod val="50000"/>
                  </a:schemeClr>
                </a:solidFill>
                <a:latin typeface="Helvetica"/>
                <a:cs typeface="Helvetica"/>
              </a:rPr>
              <a:t> </a:t>
            </a:r>
            <a:r>
              <a:rPr lang="pt-BR" sz="2000" b="1" dirty="0" err="1">
                <a:solidFill>
                  <a:schemeClr val="accent1">
                    <a:lumMod val="50000"/>
                  </a:schemeClr>
                </a:solidFill>
                <a:latin typeface="Helvetica"/>
                <a:cs typeface="Helvetica"/>
              </a:rPr>
              <a:t>of</a:t>
            </a:r>
            <a:r>
              <a:rPr lang="pt-BR" sz="2000" b="1" dirty="0">
                <a:solidFill>
                  <a:schemeClr val="accent1">
                    <a:lumMod val="50000"/>
                  </a:schemeClr>
                </a:solidFill>
                <a:latin typeface="Helvetica"/>
                <a:cs typeface="Helvetica"/>
              </a:rPr>
              <a:t> </a:t>
            </a:r>
            <a:r>
              <a:rPr lang="pt-BR" sz="2000" b="1" dirty="0" err="1">
                <a:solidFill>
                  <a:schemeClr val="accent1">
                    <a:lumMod val="50000"/>
                  </a:schemeClr>
                </a:solidFill>
                <a:latin typeface="Helvetica"/>
                <a:cs typeface="Helvetica"/>
              </a:rPr>
              <a:t>PRO-seq</a:t>
            </a:r>
            <a:r>
              <a:rPr lang="pt-BR" sz="2000" b="1" dirty="0">
                <a:solidFill>
                  <a:schemeClr val="accent1">
                    <a:lumMod val="50000"/>
                  </a:schemeClr>
                </a:solidFill>
                <a:latin typeface="Helvetica"/>
                <a:cs typeface="Helvetica"/>
              </a:rPr>
              <a:t>:</a:t>
            </a:r>
            <a:endParaRPr lang="en-US" sz="800" b="1" dirty="0">
              <a:solidFill>
                <a:srgbClr val="000000"/>
              </a:solidFill>
              <a:latin typeface="Helvetica"/>
              <a:cs typeface="Helvetica"/>
            </a:endParaRPr>
          </a:p>
          <a:p>
            <a:pPr marL="285750" lvl="0" indent="-285750">
              <a:lnSpc>
                <a:spcPct val="150000"/>
              </a:lnSpc>
              <a:buFont typeface="Arial"/>
              <a:buChar char="•"/>
            </a:pPr>
            <a:r>
              <a:rPr lang="en-US" sz="1600" b="1" dirty="0">
                <a:solidFill>
                  <a:srgbClr val="000000"/>
                </a:solidFill>
                <a:latin typeface="Helvetica"/>
                <a:cs typeface="Helvetica"/>
              </a:rPr>
              <a:t>Comprehensive snap-shot of active transcription</a:t>
            </a:r>
          </a:p>
          <a:p>
            <a:pPr marL="285750" lvl="0" indent="-285750">
              <a:lnSpc>
                <a:spcPct val="150000"/>
              </a:lnSpc>
              <a:buFont typeface="Arial"/>
              <a:buChar char="•"/>
            </a:pPr>
            <a:r>
              <a:rPr lang="en-US" sz="1600" b="1" dirty="0">
                <a:solidFill>
                  <a:srgbClr val="000000"/>
                </a:solidFill>
                <a:latin typeface="Helvetica"/>
                <a:cs typeface="Helvetica"/>
              </a:rPr>
              <a:t>Unaffected by background levels of accumulated RNA</a:t>
            </a:r>
          </a:p>
          <a:p>
            <a:pPr marL="285750" lvl="0" indent="-285750">
              <a:lnSpc>
                <a:spcPct val="150000"/>
              </a:lnSpc>
              <a:buFont typeface="Arial"/>
              <a:buChar char="•"/>
            </a:pPr>
            <a:r>
              <a:rPr lang="en-US" sz="1600" b="1" dirty="0">
                <a:solidFill>
                  <a:srgbClr val="000000"/>
                </a:solidFill>
                <a:latin typeface="Helvetica"/>
                <a:cs typeface="Helvetica"/>
              </a:rPr>
              <a:t>High sensitivity, base-pair resolution, strand specific</a:t>
            </a:r>
          </a:p>
        </p:txBody>
      </p:sp>
      <p:sp>
        <p:nvSpPr>
          <p:cNvPr id="52" name="TextBox 51">
            <a:extLst>
              <a:ext uri="{FF2B5EF4-FFF2-40B4-BE49-F238E27FC236}">
                <a16:creationId xmlns:a16="http://schemas.microsoft.com/office/drawing/2014/main" id="{E970AE85-48DA-244B-8628-92AC655B5DC5}"/>
              </a:ext>
            </a:extLst>
          </p:cNvPr>
          <p:cNvSpPr txBox="1"/>
          <p:nvPr/>
        </p:nvSpPr>
        <p:spPr>
          <a:xfrm>
            <a:off x="-70763" y="116610"/>
            <a:ext cx="9302683" cy="830997"/>
          </a:xfrm>
          <a:prstGeom prst="rect">
            <a:avLst/>
          </a:prstGeom>
          <a:noFill/>
        </p:spPr>
        <p:txBody>
          <a:bodyPr wrap="square" lIns="91440" tIns="45720" rIns="91440" bIns="45720" rtlCol="0" anchor="ctr">
            <a:spAutoFit/>
          </a:bodyPr>
          <a:lstStyle/>
          <a:p>
            <a:pPr defTabSz="914400"/>
            <a:r>
              <a:rPr lang="en-US" sz="2400" b="1" dirty="0">
                <a:solidFill>
                  <a:srgbClr val="17375E"/>
                </a:solidFill>
                <a:latin typeface="Helvetica"/>
                <a:cs typeface="Helvetica"/>
              </a:rPr>
              <a:t>What is </a:t>
            </a:r>
            <a:r>
              <a:rPr lang="en-US" sz="2400" b="1" dirty="0">
                <a:solidFill>
                  <a:srgbClr val="17375E"/>
                </a:solidFill>
                <a:latin typeface="Helvetica"/>
                <a:cs typeface="Helvetica"/>
                <a:hlinkClick r:id="rId2"/>
              </a:rPr>
              <a:t>PRO-</a:t>
            </a:r>
            <a:r>
              <a:rPr lang="en-US" sz="2400" b="1" dirty="0" err="1">
                <a:solidFill>
                  <a:srgbClr val="17375E"/>
                </a:solidFill>
                <a:latin typeface="Helvetica"/>
                <a:cs typeface="Helvetica"/>
                <a:hlinkClick r:id="rId2"/>
              </a:rPr>
              <a:t>seq</a:t>
            </a:r>
            <a:r>
              <a:rPr lang="en-US" sz="2400" b="1" dirty="0">
                <a:solidFill>
                  <a:srgbClr val="17375E"/>
                </a:solidFill>
                <a:latin typeface="Helvetica"/>
                <a:cs typeface="Helvetica"/>
              </a:rPr>
              <a:t>?</a:t>
            </a:r>
          </a:p>
          <a:p>
            <a:pPr defTabSz="914400"/>
            <a:r>
              <a:rPr lang="en-US" sz="2400" b="1" dirty="0">
                <a:solidFill>
                  <a:srgbClr val="17375E"/>
                </a:solidFill>
                <a:latin typeface="Helvetica"/>
                <a:cs typeface="Helvetica"/>
              </a:rPr>
              <a:t>Comprehensive transcriptomics through nascent transcription</a:t>
            </a:r>
          </a:p>
        </p:txBody>
      </p:sp>
      <p:sp>
        <p:nvSpPr>
          <p:cNvPr id="53" name="Rectangle 52">
            <a:extLst>
              <a:ext uri="{FF2B5EF4-FFF2-40B4-BE49-F238E27FC236}">
                <a16:creationId xmlns:a16="http://schemas.microsoft.com/office/drawing/2014/main" id="{93C4AD0D-C80B-4B4A-8C1B-A798959ED2BD}"/>
              </a:ext>
            </a:extLst>
          </p:cNvPr>
          <p:cNvSpPr/>
          <p:nvPr/>
        </p:nvSpPr>
        <p:spPr>
          <a:xfrm>
            <a:off x="6495119" y="6339095"/>
            <a:ext cx="2658025" cy="400110"/>
          </a:xfrm>
          <a:prstGeom prst="rect">
            <a:avLst/>
          </a:prstGeom>
          <a:ln>
            <a:solidFill>
              <a:srgbClr val="FFFFFF"/>
            </a:solidFill>
          </a:ln>
        </p:spPr>
        <p:txBody>
          <a:bodyPr wrap="square">
            <a:spAutoFit/>
          </a:bodyPr>
          <a:lstStyle/>
          <a:p>
            <a:r>
              <a:rPr lang="en-US" sz="1000" dirty="0" err="1">
                <a:latin typeface="Helvetica"/>
                <a:ea typeface="Arial"/>
                <a:cs typeface="Helvetica"/>
              </a:rPr>
              <a:t>Kwak</a:t>
            </a:r>
            <a:r>
              <a:rPr lang="en-US" sz="1000" dirty="0">
                <a:latin typeface="Helvetica"/>
                <a:ea typeface="Arial"/>
                <a:cs typeface="Helvetica"/>
              </a:rPr>
              <a:t> et al. (2013) Science 339:950</a:t>
            </a:r>
          </a:p>
          <a:p>
            <a:r>
              <a:rPr lang="en-US" sz="1000" dirty="0" err="1">
                <a:latin typeface="Helvetica"/>
                <a:ea typeface="Arial"/>
                <a:cs typeface="Helvetica"/>
              </a:rPr>
              <a:t>Mahat</a:t>
            </a:r>
            <a:r>
              <a:rPr lang="en-US" sz="1000" dirty="0">
                <a:latin typeface="Helvetica"/>
                <a:ea typeface="Arial"/>
                <a:cs typeface="Helvetica"/>
              </a:rPr>
              <a:t> et al. (2016) Nature Protocols. 11 (8)</a:t>
            </a:r>
          </a:p>
        </p:txBody>
      </p:sp>
      <p:cxnSp>
        <p:nvCxnSpPr>
          <p:cNvPr id="54" name="Straight Connector 53">
            <a:extLst>
              <a:ext uri="{FF2B5EF4-FFF2-40B4-BE49-F238E27FC236}">
                <a16:creationId xmlns:a16="http://schemas.microsoft.com/office/drawing/2014/main" id="{8B26FA0D-18BE-C948-B07C-A928C4D02B0D}"/>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A25110BF-4521-064A-AFA4-0E92C19FE000}"/>
              </a:ext>
            </a:extLst>
          </p:cNvPr>
          <p:cNvSpPr txBox="1"/>
          <p:nvPr/>
        </p:nvSpPr>
        <p:spPr>
          <a:xfrm>
            <a:off x="3034752" y="6611779"/>
            <a:ext cx="3544560" cy="246221"/>
          </a:xfrm>
          <a:prstGeom prst="rect">
            <a:avLst/>
          </a:prstGeom>
          <a:noFill/>
        </p:spPr>
        <p:txBody>
          <a:bodyPr wrap="none" rtlCol="0">
            <a:spAutoFit/>
          </a:bodyPr>
          <a:lstStyle/>
          <a:p>
            <a:r>
              <a:rPr lang="en-US" sz="1000" dirty="0">
                <a:latin typeface="Helvetica" charset="0"/>
                <a:ea typeface="Helvetica" charset="0"/>
                <a:cs typeface="Helvetica" charset="0"/>
              </a:rPr>
              <a:t>Also method pioneered by my postdoc 3 years previously…</a:t>
            </a:r>
          </a:p>
        </p:txBody>
      </p:sp>
    </p:spTree>
    <p:extLst>
      <p:ext uri="{BB962C8B-B14F-4D97-AF65-F5344CB8AC3E}">
        <p14:creationId xmlns:p14="http://schemas.microsoft.com/office/powerpoint/2010/main" val="33495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xit" presetSubtype="0" fill="hold" grpId="0"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par>
                                <p:cTn id="27" presetID="19" presetClass="emph" presetSubtype="0" fill="hold" grpId="1" nodeType="withEffect">
                                  <p:stCondLst>
                                    <p:cond delay="0"/>
                                  </p:stCondLst>
                                  <p:childTnLst>
                                    <p:animClr clrSpc="rgb" dir="cw">
                                      <p:cBhvr override="childStyle">
                                        <p:cTn id="28" dur="500" fill="hold"/>
                                        <p:tgtEl>
                                          <p:spTgt spid="8"/>
                                        </p:tgtEl>
                                        <p:attrNameLst>
                                          <p:attrName>style.color</p:attrName>
                                        </p:attrNameLst>
                                      </p:cBhvr>
                                      <p:to>
                                        <a:srgbClr val="7F051C"/>
                                      </p:to>
                                    </p:animClr>
                                    <p:animClr clrSpc="rgb" dir="cw">
                                      <p:cBhvr>
                                        <p:cTn id="29" dur="500" fill="hold"/>
                                        <p:tgtEl>
                                          <p:spTgt spid="8"/>
                                        </p:tgtEl>
                                        <p:attrNameLst>
                                          <p:attrName>fillcolor</p:attrName>
                                        </p:attrNameLst>
                                      </p:cBhvr>
                                      <p:to>
                                        <a:srgbClr val="7F051C"/>
                                      </p:to>
                                    </p:animClr>
                                    <p:set>
                                      <p:cBhvr>
                                        <p:cTn id="30" dur="500" fill="hold"/>
                                        <p:tgtEl>
                                          <p:spTgt spid="8"/>
                                        </p:tgtEl>
                                        <p:attrNameLst>
                                          <p:attrName>fill.type</p:attrName>
                                        </p:attrNameLst>
                                      </p:cBhvr>
                                      <p:to>
                                        <p:strVal val="solid"/>
                                      </p:to>
                                    </p:set>
                                    <p:set>
                                      <p:cBhvr>
                                        <p:cTn id="31" dur="500" fill="hold"/>
                                        <p:tgtEl>
                                          <p:spTgt spid="8"/>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xit" presetSubtype="0" fill="hold"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par>
                          <p:cTn id="45" fill="hold">
                            <p:stCondLst>
                              <p:cond delay="500"/>
                            </p:stCondLst>
                            <p:childTnLst>
                              <p:par>
                                <p:cTn id="46" presetID="10" presetClass="exit" presetSubtype="0" fill="hold" nodeType="afterEffect">
                                  <p:stCondLst>
                                    <p:cond delay="50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0" nodeType="withEffect">
                                  <p:stCondLst>
                                    <p:cond delay="50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22" presetClass="entr" presetSubtype="2"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right)">
                                      <p:cBhvr>
                                        <p:cTn id="65" dur="500"/>
                                        <p:tgtEl>
                                          <p:spTgt spid="25"/>
                                        </p:tgtEl>
                                      </p:cBhvr>
                                    </p:animEffect>
                                  </p:childTnLst>
                                </p:cTn>
                              </p:par>
                            </p:childTnLst>
                          </p:cTn>
                        </p:par>
                        <p:par>
                          <p:cTn id="66" fill="hold">
                            <p:stCondLst>
                              <p:cond delay="500"/>
                            </p:stCondLst>
                            <p:childTnLst>
                              <p:par>
                                <p:cTn id="67" presetID="22" presetClass="entr" presetSubtype="1" fill="hold" nodeType="afterEffect">
                                  <p:stCondLst>
                                    <p:cond delay="50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500"/>
                                        <p:tgtEl>
                                          <p:spTgt spid="26"/>
                                        </p:tgtEl>
                                      </p:cBhvr>
                                    </p:animEffect>
                                  </p:childTnLst>
                                </p:cTn>
                              </p:par>
                              <p:par>
                                <p:cTn id="70" presetID="1" presetClass="entr" presetSubtype="0" fill="hold" grpId="0" nodeType="withEffect">
                                  <p:stCondLst>
                                    <p:cond delay="1000"/>
                                  </p:stCondLst>
                                  <p:childTnLst>
                                    <p:set>
                                      <p:cBhvr>
                                        <p:cTn id="71" dur="1" fill="hold">
                                          <p:stCondLst>
                                            <p:cond delay="0"/>
                                          </p:stCondLst>
                                        </p:cTn>
                                        <p:tgtEl>
                                          <p:spTgt spid="4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51">
                                            <p:txEl>
                                              <p:pRg st="1" end="1"/>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1">
                                            <p:txEl>
                                              <p:pRg st="2" end="2"/>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3" grpId="0" animBg="1"/>
      <p:bldP spid="14" grpId="0" animBg="1"/>
      <p:bldP spid="14" grpId="1" animBg="1"/>
      <p:bldP spid="21" grpId="0" animBg="1"/>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F139210-570C-E840-B72A-E97002F7AD7C}"/>
              </a:ext>
            </a:extLst>
          </p:cNvPr>
          <p:cNvGrpSpPr/>
          <p:nvPr/>
        </p:nvGrpSpPr>
        <p:grpSpPr>
          <a:xfrm>
            <a:off x="3513123" y="1262952"/>
            <a:ext cx="5394039" cy="2353150"/>
            <a:chOff x="2111022" y="1231565"/>
            <a:chExt cx="4650223" cy="2353150"/>
          </a:xfrm>
        </p:grpSpPr>
        <p:grpSp>
          <p:nvGrpSpPr>
            <p:cNvPr id="21" name="Group 20">
              <a:extLst>
                <a:ext uri="{FF2B5EF4-FFF2-40B4-BE49-F238E27FC236}">
                  <a16:creationId xmlns:a16="http://schemas.microsoft.com/office/drawing/2014/main" id="{3911459F-7220-CA4D-B4CB-0E885D9E55E7}"/>
                </a:ext>
              </a:extLst>
            </p:cNvPr>
            <p:cNvGrpSpPr/>
            <p:nvPr/>
          </p:nvGrpSpPr>
          <p:grpSpPr>
            <a:xfrm>
              <a:off x="2111022" y="1505479"/>
              <a:ext cx="1455848" cy="1617641"/>
              <a:chOff x="-313407" y="2800699"/>
              <a:chExt cx="1455848" cy="765222"/>
            </a:xfrm>
          </p:grpSpPr>
          <p:sp>
            <p:nvSpPr>
              <p:cNvPr id="30" name="TextBox 29">
                <a:extLst>
                  <a:ext uri="{FF2B5EF4-FFF2-40B4-BE49-F238E27FC236}">
                    <a16:creationId xmlns:a16="http://schemas.microsoft.com/office/drawing/2014/main" id="{D94B258A-0D36-B64D-A101-B36063CA30FC}"/>
                  </a:ext>
                </a:extLst>
              </p:cNvPr>
              <p:cNvSpPr txBox="1"/>
              <p:nvPr/>
            </p:nvSpPr>
            <p:spPr>
              <a:xfrm>
                <a:off x="556007" y="2800699"/>
                <a:ext cx="580608" cy="145593"/>
              </a:xfrm>
              <a:prstGeom prst="rect">
                <a:avLst/>
              </a:prstGeom>
              <a:noFill/>
            </p:spPr>
            <p:txBody>
              <a:bodyPr wrap="none" rtlCol="0">
                <a:spAutoFit/>
              </a:bodyPr>
              <a:lstStyle/>
              <a:p>
                <a:pPr algn="r"/>
                <a:r>
                  <a:rPr lang="en-US" sz="1400" b="1" dirty="0">
                    <a:latin typeface="Helvetica"/>
                    <a:cs typeface="Helvetica"/>
                  </a:rPr>
                  <a:t>37</a:t>
                </a:r>
                <a:r>
                  <a:rPr lang="en-US" sz="1400" b="1" baseline="30000" dirty="0">
                    <a:latin typeface="Helvetica"/>
                    <a:cs typeface="Helvetica"/>
                  </a:rPr>
                  <a:t>0</a:t>
                </a:r>
                <a:r>
                  <a:rPr lang="en-US" sz="1400" b="1" dirty="0">
                    <a:latin typeface="Helvetica"/>
                    <a:cs typeface="Helvetica"/>
                  </a:rPr>
                  <a:t>C</a:t>
                </a:r>
              </a:p>
            </p:txBody>
          </p:sp>
          <p:sp>
            <p:nvSpPr>
              <p:cNvPr id="31" name="TextBox 30">
                <a:extLst>
                  <a:ext uri="{FF2B5EF4-FFF2-40B4-BE49-F238E27FC236}">
                    <a16:creationId xmlns:a16="http://schemas.microsoft.com/office/drawing/2014/main" id="{1F05D61E-97E1-DA46-AFA0-DE97366195B6}"/>
                  </a:ext>
                </a:extLst>
              </p:cNvPr>
              <p:cNvSpPr txBox="1"/>
              <p:nvPr/>
            </p:nvSpPr>
            <p:spPr>
              <a:xfrm>
                <a:off x="-313407" y="3007140"/>
                <a:ext cx="1455848" cy="145593"/>
              </a:xfrm>
              <a:prstGeom prst="rect">
                <a:avLst/>
              </a:prstGeom>
              <a:noFill/>
            </p:spPr>
            <p:txBody>
              <a:bodyPr wrap="none" rtlCol="0">
                <a:spAutoFit/>
              </a:bodyPr>
              <a:lstStyle/>
              <a:p>
                <a:pPr algn="r"/>
                <a:r>
                  <a:rPr lang="en-US" sz="1400" b="1" dirty="0">
                    <a:latin typeface="Helvetica"/>
                    <a:cs typeface="Helvetica"/>
                  </a:rPr>
                  <a:t>2.5 min at 42</a:t>
                </a:r>
                <a:r>
                  <a:rPr lang="en-US" sz="1400" b="1" baseline="30000" dirty="0">
                    <a:latin typeface="Helvetica"/>
                    <a:cs typeface="Helvetica"/>
                  </a:rPr>
                  <a:t>0</a:t>
                </a:r>
                <a:r>
                  <a:rPr lang="en-US" sz="1400" b="1" dirty="0">
                    <a:latin typeface="Helvetica"/>
                    <a:cs typeface="Helvetica"/>
                  </a:rPr>
                  <a:t>C</a:t>
                </a:r>
              </a:p>
            </p:txBody>
          </p:sp>
          <p:sp>
            <p:nvSpPr>
              <p:cNvPr id="32" name="TextBox 31">
                <a:extLst>
                  <a:ext uri="{FF2B5EF4-FFF2-40B4-BE49-F238E27FC236}">
                    <a16:creationId xmlns:a16="http://schemas.microsoft.com/office/drawing/2014/main" id="{5AFA2B83-6539-7944-8ABD-0E20E836C9DA}"/>
                  </a:ext>
                </a:extLst>
              </p:cNvPr>
              <p:cNvSpPr txBox="1"/>
              <p:nvPr/>
            </p:nvSpPr>
            <p:spPr>
              <a:xfrm>
                <a:off x="-277031" y="3420328"/>
                <a:ext cx="1406155" cy="145593"/>
              </a:xfrm>
              <a:prstGeom prst="rect">
                <a:avLst/>
              </a:prstGeom>
              <a:noFill/>
            </p:spPr>
            <p:txBody>
              <a:bodyPr wrap="none" rtlCol="0">
                <a:spAutoFit/>
              </a:bodyPr>
              <a:lstStyle/>
              <a:p>
                <a:pPr algn="r"/>
                <a:r>
                  <a:rPr lang="en-US" sz="1400" b="1" dirty="0">
                    <a:latin typeface="Helvetica"/>
                    <a:cs typeface="Helvetica"/>
                  </a:rPr>
                  <a:t>60 min at 42</a:t>
                </a:r>
                <a:r>
                  <a:rPr lang="en-US" sz="1400" b="1" baseline="30000" dirty="0">
                    <a:latin typeface="Helvetica"/>
                    <a:cs typeface="Helvetica"/>
                  </a:rPr>
                  <a:t>0</a:t>
                </a:r>
                <a:r>
                  <a:rPr lang="en-US" sz="1400" b="1" dirty="0">
                    <a:latin typeface="Helvetica"/>
                    <a:cs typeface="Helvetica"/>
                  </a:rPr>
                  <a:t>C</a:t>
                </a:r>
              </a:p>
            </p:txBody>
          </p:sp>
          <p:sp>
            <p:nvSpPr>
              <p:cNvPr id="34" name="TextBox 33">
                <a:extLst>
                  <a:ext uri="{FF2B5EF4-FFF2-40B4-BE49-F238E27FC236}">
                    <a16:creationId xmlns:a16="http://schemas.microsoft.com/office/drawing/2014/main" id="{4E2FCAA7-A8F9-F74E-8988-CFF135F360BE}"/>
                  </a:ext>
                </a:extLst>
              </p:cNvPr>
              <p:cNvSpPr txBox="1"/>
              <p:nvPr/>
            </p:nvSpPr>
            <p:spPr>
              <a:xfrm>
                <a:off x="-276776" y="3218737"/>
                <a:ext cx="1406155" cy="145593"/>
              </a:xfrm>
              <a:prstGeom prst="rect">
                <a:avLst/>
              </a:prstGeom>
              <a:noFill/>
            </p:spPr>
            <p:txBody>
              <a:bodyPr wrap="none" rtlCol="0">
                <a:spAutoFit/>
              </a:bodyPr>
              <a:lstStyle/>
              <a:p>
                <a:pPr algn="r"/>
                <a:r>
                  <a:rPr lang="en-US" sz="1400" b="1" dirty="0">
                    <a:latin typeface="Helvetica"/>
                    <a:cs typeface="Helvetica"/>
                  </a:rPr>
                  <a:t>12 min at 42</a:t>
                </a:r>
                <a:r>
                  <a:rPr lang="en-US" sz="1400" b="1" baseline="30000" dirty="0">
                    <a:latin typeface="Helvetica"/>
                    <a:cs typeface="Helvetica"/>
                  </a:rPr>
                  <a:t>0</a:t>
                </a:r>
                <a:r>
                  <a:rPr lang="en-US" sz="1400" b="1" dirty="0">
                    <a:latin typeface="Helvetica"/>
                    <a:cs typeface="Helvetica"/>
                  </a:rPr>
                  <a:t>C</a:t>
                </a:r>
              </a:p>
            </p:txBody>
          </p:sp>
        </p:grpSp>
        <p:grpSp>
          <p:nvGrpSpPr>
            <p:cNvPr id="82" name="Group 81">
              <a:extLst>
                <a:ext uri="{FF2B5EF4-FFF2-40B4-BE49-F238E27FC236}">
                  <a16:creationId xmlns:a16="http://schemas.microsoft.com/office/drawing/2014/main" id="{54202F50-4A9C-E94E-8197-20CD9853E5B0}"/>
                </a:ext>
              </a:extLst>
            </p:cNvPr>
            <p:cNvGrpSpPr/>
            <p:nvPr/>
          </p:nvGrpSpPr>
          <p:grpSpPr>
            <a:xfrm>
              <a:off x="3554232" y="1231565"/>
              <a:ext cx="3207013" cy="2353150"/>
              <a:chOff x="3055230" y="1231565"/>
              <a:chExt cx="3706016" cy="2353150"/>
            </a:xfrm>
          </p:grpSpPr>
          <p:grpSp>
            <p:nvGrpSpPr>
              <p:cNvPr id="3" name="Group 2">
                <a:extLst>
                  <a:ext uri="{FF2B5EF4-FFF2-40B4-BE49-F238E27FC236}">
                    <a16:creationId xmlns:a16="http://schemas.microsoft.com/office/drawing/2014/main" id="{7427AECE-0A50-1545-80BC-709F2D34F4CE}"/>
                  </a:ext>
                </a:extLst>
              </p:cNvPr>
              <p:cNvGrpSpPr/>
              <p:nvPr/>
            </p:nvGrpSpPr>
            <p:grpSpPr>
              <a:xfrm>
                <a:off x="3589244" y="3365259"/>
                <a:ext cx="2817807" cy="219456"/>
                <a:chOff x="1872891" y="2673527"/>
                <a:chExt cx="1220551" cy="134102"/>
              </a:xfrm>
            </p:grpSpPr>
            <p:cxnSp>
              <p:nvCxnSpPr>
                <p:cNvPr id="7" name="Straight Connector 6">
                  <a:extLst>
                    <a:ext uri="{FF2B5EF4-FFF2-40B4-BE49-F238E27FC236}">
                      <a16:creationId xmlns:a16="http://schemas.microsoft.com/office/drawing/2014/main" id="{C0E63757-56F6-CA4E-9E69-BB8C7B001906}"/>
                    </a:ext>
                  </a:extLst>
                </p:cNvPr>
                <p:cNvCxnSpPr/>
                <p:nvPr/>
              </p:nvCxnSpPr>
              <p:spPr>
                <a:xfrm flipH="1" flipV="1">
                  <a:off x="1872891" y="2683112"/>
                  <a:ext cx="1220551" cy="0"/>
                </a:xfrm>
                <a:prstGeom prst="line">
                  <a:avLst/>
                </a:prstGeom>
                <a:ln w="381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C8B134F-5095-8C43-B97F-EF7A4D52028D}"/>
                    </a:ext>
                  </a:extLst>
                </p:cNvPr>
                <p:cNvCxnSpPr/>
                <p:nvPr/>
              </p:nvCxnSpPr>
              <p:spPr>
                <a:xfrm flipV="1">
                  <a:off x="3087434" y="2673527"/>
                  <a:ext cx="0" cy="134102"/>
                </a:xfrm>
                <a:prstGeom prst="line">
                  <a:avLst/>
                </a:prstGeom>
                <a:ln w="381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3013CB0-9923-0D4B-8B56-CD90892492BA}"/>
                    </a:ext>
                  </a:extLst>
                </p:cNvPr>
                <p:cNvCxnSpPr/>
                <p:nvPr/>
              </p:nvCxnSpPr>
              <p:spPr>
                <a:xfrm>
                  <a:off x="2867513" y="2805572"/>
                  <a:ext cx="225807" cy="0"/>
                </a:xfrm>
                <a:prstGeom prst="line">
                  <a:avLst/>
                </a:prstGeom>
                <a:ln w="38100" cmpd="sng">
                  <a:solidFill>
                    <a:schemeClr val="tx1">
                      <a:lumMod val="75000"/>
                      <a:lumOff val="2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pic>
            <p:nvPicPr>
              <p:cNvPr id="4" name="Picture 3" descr="Tle4_gb.bmp">
                <a:extLst>
                  <a:ext uri="{FF2B5EF4-FFF2-40B4-BE49-F238E27FC236}">
                    <a16:creationId xmlns:a16="http://schemas.microsoft.com/office/drawing/2014/main" id="{F8FB57C9-676E-FF49-A07D-BD1F7A6885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9150"/>
              <a:stretch/>
            </p:blipFill>
            <p:spPr>
              <a:xfrm>
                <a:off x="3055230" y="1453271"/>
                <a:ext cx="3706016" cy="1751890"/>
              </a:xfrm>
              <a:prstGeom prst="rect">
                <a:avLst/>
              </a:prstGeom>
              <a:ln w="6350" cmpd="sng">
                <a:solidFill>
                  <a:srgbClr val="404040"/>
                </a:solidFill>
              </a:ln>
            </p:spPr>
          </p:pic>
          <p:cxnSp>
            <p:nvCxnSpPr>
              <p:cNvPr id="5" name="Straight Connector 4">
                <a:extLst>
                  <a:ext uri="{FF2B5EF4-FFF2-40B4-BE49-F238E27FC236}">
                    <a16:creationId xmlns:a16="http://schemas.microsoft.com/office/drawing/2014/main" id="{DD53B198-EDB4-DB42-8F91-E759DDE1B0EF}"/>
                  </a:ext>
                </a:extLst>
              </p:cNvPr>
              <p:cNvCxnSpPr/>
              <p:nvPr/>
            </p:nvCxnSpPr>
            <p:spPr>
              <a:xfrm>
                <a:off x="5813770" y="1355997"/>
                <a:ext cx="217380"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924C954-DB25-2D4E-809D-DBFFD5FCCC0A}"/>
                  </a:ext>
                </a:extLst>
              </p:cNvPr>
              <p:cNvSpPr txBox="1"/>
              <p:nvPr/>
            </p:nvSpPr>
            <p:spPr>
              <a:xfrm>
                <a:off x="5972997" y="1231565"/>
                <a:ext cx="548689" cy="246221"/>
              </a:xfrm>
              <a:prstGeom prst="rect">
                <a:avLst/>
              </a:prstGeom>
              <a:noFill/>
            </p:spPr>
            <p:txBody>
              <a:bodyPr wrap="none" rtlCol="0">
                <a:spAutoFit/>
              </a:bodyPr>
              <a:lstStyle/>
              <a:p>
                <a:r>
                  <a:rPr lang="en-US" sz="1000" b="1" dirty="0">
                    <a:latin typeface="Helvetica"/>
                    <a:cs typeface="Helvetica"/>
                  </a:rPr>
                  <a:t>10kb</a:t>
                </a:r>
              </a:p>
            </p:txBody>
          </p:sp>
        </p:grpSp>
      </p:grpSp>
      <p:sp>
        <p:nvSpPr>
          <p:cNvPr id="77" name="TextBox 76">
            <a:extLst>
              <a:ext uri="{FF2B5EF4-FFF2-40B4-BE49-F238E27FC236}">
                <a16:creationId xmlns:a16="http://schemas.microsoft.com/office/drawing/2014/main" id="{81C6DC68-62E3-2448-AA28-94C7FC411199}"/>
              </a:ext>
            </a:extLst>
          </p:cNvPr>
          <p:cNvSpPr txBox="1"/>
          <p:nvPr/>
        </p:nvSpPr>
        <p:spPr>
          <a:xfrm>
            <a:off x="-79822" y="116610"/>
            <a:ext cx="9362364" cy="830997"/>
          </a:xfrm>
          <a:prstGeom prst="rect">
            <a:avLst/>
          </a:prstGeom>
          <a:noFill/>
        </p:spPr>
        <p:txBody>
          <a:bodyPr wrap="square" lIns="91440" tIns="45720" rIns="91440" bIns="45720" rtlCol="0" anchor="ctr">
            <a:spAutoFit/>
          </a:bodyPr>
          <a:lstStyle/>
          <a:p>
            <a:r>
              <a:rPr lang="en-US" sz="2400" b="1" dirty="0">
                <a:solidFill>
                  <a:srgbClr val="17375E"/>
                </a:solidFill>
                <a:latin typeface="Helvetica"/>
                <a:cs typeface="Helvetica"/>
              </a:rPr>
              <a:t>PRO-</a:t>
            </a:r>
            <a:r>
              <a:rPr lang="en-US" sz="2400" b="1" dirty="0" err="1">
                <a:solidFill>
                  <a:srgbClr val="17375E"/>
                </a:solidFill>
                <a:latin typeface="Helvetica"/>
                <a:cs typeface="Helvetica"/>
              </a:rPr>
              <a:t>seq</a:t>
            </a:r>
            <a:r>
              <a:rPr lang="en-US" sz="2400" b="1" dirty="0">
                <a:solidFill>
                  <a:srgbClr val="17375E"/>
                </a:solidFill>
                <a:latin typeface="Helvetica"/>
                <a:cs typeface="Helvetica"/>
              </a:rPr>
              <a:t> Advantages</a:t>
            </a:r>
          </a:p>
          <a:p>
            <a:pPr defTabSz="914400"/>
            <a:r>
              <a:rPr lang="en-US" sz="2400" b="1" dirty="0">
                <a:solidFill>
                  <a:srgbClr val="17375E"/>
                </a:solidFill>
                <a:latin typeface="Helvetica"/>
                <a:cs typeface="Helvetica"/>
              </a:rPr>
              <a:t>High temporal resolution shows activity of regulatory elements</a:t>
            </a:r>
          </a:p>
        </p:txBody>
      </p:sp>
      <p:cxnSp>
        <p:nvCxnSpPr>
          <p:cNvPr id="78" name="Straight Connector 77">
            <a:extLst>
              <a:ext uri="{FF2B5EF4-FFF2-40B4-BE49-F238E27FC236}">
                <a16:creationId xmlns:a16="http://schemas.microsoft.com/office/drawing/2014/main" id="{A257B8D6-BC83-1F49-AA65-8EF93B02B682}"/>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grpSp>
        <p:nvGrpSpPr>
          <p:cNvPr id="87" name="Group 86">
            <a:extLst>
              <a:ext uri="{FF2B5EF4-FFF2-40B4-BE49-F238E27FC236}">
                <a16:creationId xmlns:a16="http://schemas.microsoft.com/office/drawing/2014/main" id="{D20792E4-A343-2747-A920-9DC3021C1E9B}"/>
              </a:ext>
            </a:extLst>
          </p:cNvPr>
          <p:cNvGrpSpPr/>
          <p:nvPr/>
        </p:nvGrpSpPr>
        <p:grpSpPr>
          <a:xfrm>
            <a:off x="7386381" y="2080450"/>
            <a:ext cx="1126282" cy="428273"/>
            <a:chOff x="5292597" y="2057843"/>
            <a:chExt cx="1126282" cy="428273"/>
          </a:xfrm>
        </p:grpSpPr>
        <p:cxnSp>
          <p:nvCxnSpPr>
            <p:cNvPr id="88" name="Straight Connector 87">
              <a:extLst>
                <a:ext uri="{FF2B5EF4-FFF2-40B4-BE49-F238E27FC236}">
                  <a16:creationId xmlns:a16="http://schemas.microsoft.com/office/drawing/2014/main" id="{FB0CCD16-EF5D-5449-96E7-2D58AF1010FD}"/>
                </a:ext>
              </a:extLst>
            </p:cNvPr>
            <p:cNvCxnSpPr>
              <a:cxnSpLocks/>
            </p:cNvCxnSpPr>
            <p:nvPr/>
          </p:nvCxnSpPr>
          <p:spPr>
            <a:xfrm flipH="1">
              <a:off x="5292597" y="2486116"/>
              <a:ext cx="1126282" cy="0"/>
            </a:xfrm>
            <a:prstGeom prst="line">
              <a:avLst/>
            </a:prstGeom>
            <a:ln w="38100" cmpd="sng">
              <a:solidFill>
                <a:srgbClr val="6BAB2E"/>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3810D1CE-2CC2-4048-97CE-D08349BB0891}"/>
                </a:ext>
              </a:extLst>
            </p:cNvPr>
            <p:cNvCxnSpPr/>
            <p:nvPr/>
          </p:nvCxnSpPr>
          <p:spPr>
            <a:xfrm flipH="1">
              <a:off x="6174004" y="2057843"/>
              <a:ext cx="239446" cy="0"/>
            </a:xfrm>
            <a:prstGeom prst="line">
              <a:avLst/>
            </a:prstGeom>
            <a:ln w="38100" cmpd="sng">
              <a:solidFill>
                <a:srgbClr val="6BAB2E"/>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2848E110-60DF-1543-BA42-08BCF75AE1A9}"/>
              </a:ext>
            </a:extLst>
          </p:cNvPr>
          <p:cNvGrpSpPr/>
          <p:nvPr/>
        </p:nvGrpSpPr>
        <p:grpSpPr>
          <a:xfrm>
            <a:off x="-72927" y="2909601"/>
            <a:ext cx="3736132" cy="2634079"/>
            <a:chOff x="-581735" y="2014866"/>
            <a:chExt cx="5688231" cy="4010364"/>
          </a:xfrm>
        </p:grpSpPr>
        <p:pic>
          <p:nvPicPr>
            <p:cNvPr id="48" name="Picture 47" descr="screenshot20160523000229.bmp">
              <a:extLst>
                <a:ext uri="{FF2B5EF4-FFF2-40B4-BE49-F238E27FC236}">
                  <a16:creationId xmlns:a16="http://schemas.microsoft.com/office/drawing/2014/main" id="{D042278E-C8DA-3A4D-A318-16AC6CC3783F}"/>
                </a:ext>
              </a:extLst>
            </p:cNvPr>
            <p:cNvPicPr>
              <a:picLocks noChangeAspect="1"/>
            </p:cNvPicPr>
            <p:nvPr/>
          </p:nvPicPr>
          <p:blipFill rotWithShape="1">
            <a:blip r:embed="rId4">
              <a:extLst>
                <a:ext uri="{28A0092B-C50C-407E-A947-70E740481C1C}">
                  <a14:useLocalDpi xmlns:a14="http://schemas.microsoft.com/office/drawing/2010/main" val="0"/>
                </a:ext>
              </a:extLst>
            </a:blip>
            <a:srcRect l="13939" t="13205" r="33853" b="9787"/>
            <a:stretch/>
          </p:blipFill>
          <p:spPr>
            <a:xfrm>
              <a:off x="760555" y="2014866"/>
              <a:ext cx="4345941" cy="3520758"/>
            </a:xfrm>
            <a:prstGeom prst="rect">
              <a:avLst/>
            </a:prstGeom>
            <a:ln w="6350" cmpd="sng">
              <a:solidFill>
                <a:schemeClr val="tx1">
                  <a:lumMod val="50000"/>
                  <a:lumOff val="50000"/>
                </a:schemeClr>
              </a:solidFill>
            </a:ln>
          </p:spPr>
        </p:pic>
        <p:cxnSp>
          <p:nvCxnSpPr>
            <p:cNvPr id="49" name="Straight Connector 48">
              <a:extLst>
                <a:ext uri="{FF2B5EF4-FFF2-40B4-BE49-F238E27FC236}">
                  <a16:creationId xmlns:a16="http://schemas.microsoft.com/office/drawing/2014/main" id="{CA7D9286-76A1-3446-B27E-36FA73060F0B}"/>
                </a:ext>
              </a:extLst>
            </p:cNvPr>
            <p:cNvCxnSpPr/>
            <p:nvPr/>
          </p:nvCxnSpPr>
          <p:spPr>
            <a:xfrm flipH="1">
              <a:off x="1913648" y="6001304"/>
              <a:ext cx="2565335" cy="0"/>
            </a:xfrm>
            <a:prstGeom prst="line">
              <a:avLst/>
            </a:prstGeom>
            <a:ln w="381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5F7A38C-2744-A74A-899F-0A57CCC97C22}"/>
                </a:ext>
              </a:extLst>
            </p:cNvPr>
            <p:cNvCxnSpPr/>
            <p:nvPr/>
          </p:nvCxnSpPr>
          <p:spPr>
            <a:xfrm flipV="1">
              <a:off x="1932560" y="5691110"/>
              <a:ext cx="0" cy="334120"/>
            </a:xfrm>
            <a:prstGeom prst="line">
              <a:avLst/>
            </a:prstGeom>
            <a:ln w="381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166FC66-7A62-5D4A-A71E-3AB29769340B}"/>
                </a:ext>
              </a:extLst>
            </p:cNvPr>
            <p:cNvCxnSpPr/>
            <p:nvPr/>
          </p:nvCxnSpPr>
          <p:spPr>
            <a:xfrm flipH="1">
              <a:off x="1902527" y="5722889"/>
              <a:ext cx="696083" cy="0"/>
            </a:xfrm>
            <a:prstGeom prst="line">
              <a:avLst/>
            </a:prstGeom>
            <a:ln w="38100" cmpd="sng">
              <a:solidFill>
                <a:schemeClr val="tx1">
                  <a:lumMod val="75000"/>
                  <a:lumOff val="2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F1656F36-E0C2-1842-9F51-99C194E228A2}"/>
                </a:ext>
              </a:extLst>
            </p:cNvPr>
            <p:cNvSpPr txBox="1"/>
            <p:nvPr/>
          </p:nvSpPr>
          <p:spPr>
            <a:xfrm>
              <a:off x="-247673" y="2645915"/>
              <a:ext cx="1250056" cy="468588"/>
            </a:xfrm>
            <a:prstGeom prst="rect">
              <a:avLst/>
            </a:prstGeom>
            <a:solidFill>
              <a:schemeClr val="bg1"/>
            </a:solidFill>
          </p:spPr>
          <p:txBody>
            <a:bodyPr wrap="none" rtlCol="0">
              <a:spAutoFit/>
            </a:bodyPr>
            <a:lstStyle/>
            <a:p>
              <a:pPr algn="r"/>
              <a:r>
                <a:rPr lang="en-US" sz="1400" b="1" dirty="0">
                  <a:latin typeface="Helvetica"/>
                  <a:cs typeface="Helvetica"/>
                </a:rPr>
                <a:t>Control</a:t>
              </a:r>
            </a:p>
          </p:txBody>
        </p:sp>
        <p:sp>
          <p:nvSpPr>
            <p:cNvPr id="54" name="TextBox 53">
              <a:extLst>
                <a:ext uri="{FF2B5EF4-FFF2-40B4-BE49-F238E27FC236}">
                  <a16:creationId xmlns:a16="http://schemas.microsoft.com/office/drawing/2014/main" id="{42D74C07-9C75-F343-AB13-3076B93EFEFC}"/>
                </a:ext>
              </a:extLst>
            </p:cNvPr>
            <p:cNvSpPr txBox="1"/>
            <p:nvPr/>
          </p:nvSpPr>
          <p:spPr>
            <a:xfrm>
              <a:off x="-581735" y="4318760"/>
              <a:ext cx="1584119" cy="468588"/>
            </a:xfrm>
            <a:prstGeom prst="rect">
              <a:avLst/>
            </a:prstGeom>
            <a:solidFill>
              <a:schemeClr val="bg1"/>
            </a:solidFill>
          </p:spPr>
          <p:txBody>
            <a:bodyPr wrap="none" rtlCol="0">
              <a:spAutoFit/>
            </a:bodyPr>
            <a:lstStyle/>
            <a:p>
              <a:pPr algn="r"/>
              <a:r>
                <a:rPr lang="en-US" sz="1400" b="1" dirty="0">
                  <a:latin typeface="Helvetica"/>
                  <a:cs typeface="Helvetica"/>
                </a:rPr>
                <a:t>Treatment</a:t>
              </a:r>
            </a:p>
          </p:txBody>
        </p:sp>
      </p:grpSp>
      <p:sp>
        <p:nvSpPr>
          <p:cNvPr id="11" name="TextBox 10">
            <a:extLst>
              <a:ext uri="{FF2B5EF4-FFF2-40B4-BE49-F238E27FC236}">
                <a16:creationId xmlns:a16="http://schemas.microsoft.com/office/drawing/2014/main" id="{A4965F36-CC82-C74C-B221-78C3A1C5F1B8}"/>
              </a:ext>
            </a:extLst>
          </p:cNvPr>
          <p:cNvSpPr txBox="1"/>
          <p:nvPr/>
        </p:nvSpPr>
        <p:spPr>
          <a:xfrm>
            <a:off x="524933" y="6180667"/>
            <a:ext cx="184731" cy="369332"/>
          </a:xfrm>
          <a:prstGeom prst="rect">
            <a:avLst/>
          </a:prstGeom>
          <a:noFill/>
        </p:spPr>
        <p:txBody>
          <a:bodyPr wrap="none" rtlCol="0">
            <a:spAutoFit/>
          </a:bodyPr>
          <a:lstStyle/>
          <a:p>
            <a:endParaRPr lang="en-US" dirty="0">
              <a:latin typeface="Helvetica" charset="0"/>
              <a:ea typeface="Helvetica" charset="0"/>
              <a:cs typeface="Helvetica" charset="0"/>
            </a:endParaRPr>
          </a:p>
        </p:txBody>
      </p:sp>
      <p:sp>
        <p:nvSpPr>
          <p:cNvPr id="12" name="TextBox 11">
            <a:extLst>
              <a:ext uri="{FF2B5EF4-FFF2-40B4-BE49-F238E27FC236}">
                <a16:creationId xmlns:a16="http://schemas.microsoft.com/office/drawing/2014/main" id="{A0C159B7-8044-4943-B09C-98FC1178857B}"/>
              </a:ext>
            </a:extLst>
          </p:cNvPr>
          <p:cNvSpPr txBox="1"/>
          <p:nvPr/>
        </p:nvSpPr>
        <p:spPr>
          <a:xfrm>
            <a:off x="584200" y="5960533"/>
            <a:ext cx="184731" cy="369332"/>
          </a:xfrm>
          <a:prstGeom prst="rect">
            <a:avLst/>
          </a:prstGeom>
          <a:noFill/>
        </p:spPr>
        <p:txBody>
          <a:bodyPr wrap="none" rtlCol="0">
            <a:spAutoFit/>
          </a:bodyPr>
          <a:lstStyle/>
          <a:p>
            <a:endParaRPr lang="en-US" dirty="0">
              <a:latin typeface="Helvetica" charset="0"/>
              <a:ea typeface="Helvetica" charset="0"/>
              <a:cs typeface="Helvetica" charset="0"/>
            </a:endParaRPr>
          </a:p>
        </p:txBody>
      </p:sp>
      <p:grpSp>
        <p:nvGrpSpPr>
          <p:cNvPr id="13" name="Group 12">
            <a:extLst>
              <a:ext uri="{FF2B5EF4-FFF2-40B4-BE49-F238E27FC236}">
                <a16:creationId xmlns:a16="http://schemas.microsoft.com/office/drawing/2014/main" id="{45B9AAA5-7A42-7A4E-9279-B3D746802984}"/>
              </a:ext>
            </a:extLst>
          </p:cNvPr>
          <p:cNvGrpSpPr/>
          <p:nvPr/>
        </p:nvGrpSpPr>
        <p:grpSpPr>
          <a:xfrm>
            <a:off x="3947920" y="3928587"/>
            <a:ext cx="4991560" cy="2738568"/>
            <a:chOff x="3449358" y="3928587"/>
            <a:chExt cx="5490122" cy="2738568"/>
          </a:xfrm>
        </p:grpSpPr>
        <p:grpSp>
          <p:nvGrpSpPr>
            <p:cNvPr id="2" name="Group 1">
              <a:extLst>
                <a:ext uri="{FF2B5EF4-FFF2-40B4-BE49-F238E27FC236}">
                  <a16:creationId xmlns:a16="http://schemas.microsoft.com/office/drawing/2014/main" id="{074051BE-B950-444C-89A5-D88982365511}"/>
                </a:ext>
              </a:extLst>
            </p:cNvPr>
            <p:cNvGrpSpPr/>
            <p:nvPr/>
          </p:nvGrpSpPr>
          <p:grpSpPr>
            <a:xfrm>
              <a:off x="3449358" y="3928587"/>
              <a:ext cx="5490122" cy="2738568"/>
              <a:chOff x="1284391" y="3944277"/>
              <a:chExt cx="5490122" cy="2738568"/>
            </a:xfrm>
          </p:grpSpPr>
          <p:pic>
            <p:nvPicPr>
              <p:cNvPr id="56" name="Picture 55" descr="screenshot20161221165814.bmp">
                <a:extLst>
                  <a:ext uri="{FF2B5EF4-FFF2-40B4-BE49-F238E27FC236}">
                    <a16:creationId xmlns:a16="http://schemas.microsoft.com/office/drawing/2014/main" id="{8F9BC4E7-FA0E-314F-84CD-5C4010238ADE}"/>
                  </a:ext>
                </a:extLst>
              </p:cNvPr>
              <p:cNvPicPr>
                <a:picLocks noChangeAspect="1"/>
              </p:cNvPicPr>
              <p:nvPr/>
            </p:nvPicPr>
            <p:blipFill rotWithShape="1">
              <a:blip r:embed="rId5">
                <a:extLst>
                  <a:ext uri="{28A0092B-C50C-407E-A947-70E740481C1C}">
                    <a14:useLocalDpi xmlns:a14="http://schemas.microsoft.com/office/drawing/2010/main" val="0"/>
                  </a:ext>
                </a:extLst>
              </a:blip>
              <a:srcRect l="23269" t="13324" r="32667" b="49905"/>
              <a:stretch/>
            </p:blipFill>
            <p:spPr>
              <a:xfrm>
                <a:off x="2708187" y="4225683"/>
                <a:ext cx="4029163" cy="2152740"/>
              </a:xfrm>
              <a:prstGeom prst="rect">
                <a:avLst/>
              </a:prstGeom>
              <a:ln>
                <a:solidFill>
                  <a:srgbClr val="7F7F7F"/>
                </a:solidFill>
              </a:ln>
            </p:spPr>
          </p:pic>
          <p:cxnSp>
            <p:nvCxnSpPr>
              <p:cNvPr id="57" name="Straight Connector 56">
                <a:extLst>
                  <a:ext uri="{FF2B5EF4-FFF2-40B4-BE49-F238E27FC236}">
                    <a16:creationId xmlns:a16="http://schemas.microsoft.com/office/drawing/2014/main" id="{7B1FFCCE-A9DD-414E-AF7C-3B3792CCD70C}"/>
                  </a:ext>
                </a:extLst>
              </p:cNvPr>
              <p:cNvCxnSpPr/>
              <p:nvPr/>
            </p:nvCxnSpPr>
            <p:spPr>
              <a:xfrm flipH="1">
                <a:off x="5726335" y="4085782"/>
                <a:ext cx="512333" cy="0"/>
              </a:xfrm>
              <a:prstGeom prst="line">
                <a:avLst/>
              </a:prstGeom>
              <a:ln w="38100"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212D3722-6293-444F-91BE-337492F920FA}"/>
                  </a:ext>
                </a:extLst>
              </p:cNvPr>
              <p:cNvSpPr txBox="1"/>
              <p:nvPr/>
            </p:nvSpPr>
            <p:spPr>
              <a:xfrm>
                <a:off x="6196335" y="3944277"/>
                <a:ext cx="578178" cy="276999"/>
              </a:xfrm>
              <a:prstGeom prst="rect">
                <a:avLst/>
              </a:prstGeom>
              <a:noFill/>
            </p:spPr>
            <p:txBody>
              <a:bodyPr wrap="none" rtlCol="0">
                <a:spAutoFit/>
              </a:bodyPr>
              <a:lstStyle/>
              <a:p>
                <a:pPr algn="ctr"/>
                <a:r>
                  <a:rPr lang="en-US" sz="1200" b="1" dirty="0">
                    <a:latin typeface="Helvetica"/>
                    <a:cs typeface="Helvetica"/>
                  </a:rPr>
                  <a:t>10 kb</a:t>
                </a:r>
              </a:p>
            </p:txBody>
          </p:sp>
          <p:cxnSp>
            <p:nvCxnSpPr>
              <p:cNvPr id="59" name="Straight Connector 58">
                <a:extLst>
                  <a:ext uri="{FF2B5EF4-FFF2-40B4-BE49-F238E27FC236}">
                    <a16:creationId xmlns:a16="http://schemas.microsoft.com/office/drawing/2014/main" id="{37B28C7E-1CC4-8B4A-BABB-4A0404C51D7C}"/>
                  </a:ext>
                </a:extLst>
              </p:cNvPr>
              <p:cNvCxnSpPr/>
              <p:nvPr/>
            </p:nvCxnSpPr>
            <p:spPr>
              <a:xfrm>
                <a:off x="4087968" y="6670548"/>
                <a:ext cx="2210096" cy="0"/>
              </a:xfrm>
              <a:prstGeom prst="line">
                <a:avLst/>
              </a:prstGeom>
              <a:ln w="381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D007E1F-C1B0-8947-AF94-A1C993D93494}"/>
                  </a:ext>
                </a:extLst>
              </p:cNvPr>
              <p:cNvCxnSpPr/>
              <p:nvPr/>
            </p:nvCxnSpPr>
            <p:spPr>
              <a:xfrm rot="10800000" flipV="1">
                <a:off x="4104368" y="6473548"/>
                <a:ext cx="0" cy="209297"/>
              </a:xfrm>
              <a:prstGeom prst="line">
                <a:avLst/>
              </a:prstGeom>
              <a:ln w="381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73E60D19-F7E4-7E4D-BF84-A62E35148F24}"/>
                  </a:ext>
                </a:extLst>
              </p:cNvPr>
              <p:cNvCxnSpPr/>
              <p:nvPr/>
            </p:nvCxnSpPr>
            <p:spPr>
              <a:xfrm rot="10800000">
                <a:off x="4086419" y="6479004"/>
                <a:ext cx="387347" cy="0"/>
              </a:xfrm>
              <a:prstGeom prst="line">
                <a:avLst/>
              </a:prstGeom>
              <a:ln w="38100" cmpd="sng">
                <a:solidFill>
                  <a:schemeClr val="tx1">
                    <a:lumMod val="75000"/>
                    <a:lumOff val="2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8B410E64-259F-9145-8583-C44BAA194575}"/>
                  </a:ext>
                </a:extLst>
              </p:cNvPr>
              <p:cNvGrpSpPr/>
              <p:nvPr/>
            </p:nvGrpSpPr>
            <p:grpSpPr>
              <a:xfrm>
                <a:off x="1284391" y="4257523"/>
                <a:ext cx="1421809" cy="2073158"/>
                <a:chOff x="2078547" y="1825331"/>
                <a:chExt cx="1421809" cy="2073158"/>
              </a:xfrm>
            </p:grpSpPr>
            <p:sp>
              <p:nvSpPr>
                <p:cNvPr id="65" name="TextBox 64">
                  <a:extLst>
                    <a:ext uri="{FF2B5EF4-FFF2-40B4-BE49-F238E27FC236}">
                      <a16:creationId xmlns:a16="http://schemas.microsoft.com/office/drawing/2014/main" id="{9AC4A672-26C1-BD46-9396-95DCFF491DBC}"/>
                    </a:ext>
                  </a:extLst>
                </p:cNvPr>
                <p:cNvSpPr txBox="1"/>
                <p:nvPr/>
              </p:nvSpPr>
              <p:spPr>
                <a:xfrm>
                  <a:off x="2913922" y="1825331"/>
                  <a:ext cx="580608" cy="307776"/>
                </a:xfrm>
                <a:prstGeom prst="rect">
                  <a:avLst/>
                </a:prstGeom>
                <a:noFill/>
              </p:spPr>
              <p:txBody>
                <a:bodyPr wrap="none" rtlCol="0">
                  <a:spAutoFit/>
                </a:bodyPr>
                <a:lstStyle/>
                <a:p>
                  <a:pPr algn="r"/>
                  <a:r>
                    <a:rPr lang="en-US" sz="1400" b="1" dirty="0">
                      <a:latin typeface="Helvetica"/>
                      <a:cs typeface="Helvetica"/>
                    </a:rPr>
                    <a:t>37</a:t>
                  </a:r>
                  <a:r>
                    <a:rPr lang="en-US" sz="1400" b="1" baseline="30000" dirty="0">
                      <a:latin typeface="Helvetica"/>
                      <a:cs typeface="Helvetica"/>
                    </a:rPr>
                    <a:t>0</a:t>
                  </a:r>
                  <a:r>
                    <a:rPr lang="en-US" sz="1400" b="1" dirty="0">
                      <a:latin typeface="Helvetica"/>
                      <a:cs typeface="Helvetica"/>
                    </a:rPr>
                    <a:t>C</a:t>
                  </a:r>
                </a:p>
              </p:txBody>
            </p:sp>
            <p:sp>
              <p:nvSpPr>
                <p:cNvPr id="66" name="TextBox 65">
                  <a:extLst>
                    <a:ext uri="{FF2B5EF4-FFF2-40B4-BE49-F238E27FC236}">
                      <a16:creationId xmlns:a16="http://schemas.microsoft.com/office/drawing/2014/main" id="{DFE22D82-DC00-5A4F-8529-36D98E81E2EC}"/>
                    </a:ext>
                  </a:extLst>
                </p:cNvPr>
                <p:cNvSpPr txBox="1"/>
                <p:nvPr/>
              </p:nvSpPr>
              <p:spPr>
                <a:xfrm>
                  <a:off x="2094201" y="2261737"/>
                  <a:ext cx="1406155" cy="307777"/>
                </a:xfrm>
                <a:prstGeom prst="rect">
                  <a:avLst/>
                </a:prstGeom>
                <a:noFill/>
              </p:spPr>
              <p:txBody>
                <a:bodyPr wrap="none" rtlCol="0">
                  <a:spAutoFit/>
                </a:bodyPr>
                <a:lstStyle/>
                <a:p>
                  <a:pPr algn="r"/>
                  <a:r>
                    <a:rPr lang="en-US" sz="1400" b="1" dirty="0">
                      <a:latin typeface="Helvetica"/>
                      <a:cs typeface="Helvetica"/>
                    </a:rPr>
                    <a:t>12 min at 42</a:t>
                  </a:r>
                  <a:r>
                    <a:rPr lang="en-US" sz="1400" b="1" baseline="30000" dirty="0">
                      <a:latin typeface="Helvetica"/>
                      <a:cs typeface="Helvetica"/>
                    </a:rPr>
                    <a:t>0</a:t>
                  </a:r>
                  <a:r>
                    <a:rPr lang="en-US" sz="1400" b="1" dirty="0">
                      <a:latin typeface="Helvetica"/>
                      <a:cs typeface="Helvetica"/>
                    </a:rPr>
                    <a:t>C</a:t>
                  </a:r>
                </a:p>
              </p:txBody>
            </p:sp>
            <p:sp>
              <p:nvSpPr>
                <p:cNvPr id="67" name="TextBox 66">
                  <a:extLst>
                    <a:ext uri="{FF2B5EF4-FFF2-40B4-BE49-F238E27FC236}">
                      <a16:creationId xmlns:a16="http://schemas.microsoft.com/office/drawing/2014/main" id="{5FDFB64D-54E9-CC4C-B801-B2CB788D859A}"/>
                    </a:ext>
                  </a:extLst>
                </p:cNvPr>
                <p:cNvSpPr txBox="1"/>
                <p:nvPr/>
              </p:nvSpPr>
              <p:spPr>
                <a:xfrm>
                  <a:off x="2080884" y="3151098"/>
                  <a:ext cx="1406155" cy="307777"/>
                </a:xfrm>
                <a:prstGeom prst="rect">
                  <a:avLst/>
                </a:prstGeom>
                <a:noFill/>
              </p:spPr>
              <p:txBody>
                <a:bodyPr wrap="none" rtlCol="0">
                  <a:spAutoFit/>
                </a:bodyPr>
                <a:lstStyle/>
                <a:p>
                  <a:pPr algn="r"/>
                  <a:r>
                    <a:rPr lang="en-US" sz="1400" b="1" dirty="0">
                      <a:latin typeface="Helvetica"/>
                      <a:cs typeface="Helvetica"/>
                    </a:rPr>
                    <a:t>40 min at 42</a:t>
                  </a:r>
                  <a:r>
                    <a:rPr lang="en-US" sz="1400" b="1" baseline="30000" dirty="0">
                      <a:latin typeface="Helvetica"/>
                      <a:cs typeface="Helvetica"/>
                    </a:rPr>
                    <a:t>0</a:t>
                  </a:r>
                  <a:r>
                    <a:rPr lang="en-US" sz="1400" b="1" dirty="0">
                      <a:latin typeface="Helvetica"/>
                      <a:cs typeface="Helvetica"/>
                    </a:rPr>
                    <a:t>C</a:t>
                  </a:r>
                </a:p>
              </p:txBody>
            </p:sp>
            <p:sp>
              <p:nvSpPr>
                <p:cNvPr id="68" name="TextBox 67">
                  <a:extLst>
                    <a:ext uri="{FF2B5EF4-FFF2-40B4-BE49-F238E27FC236}">
                      <a16:creationId xmlns:a16="http://schemas.microsoft.com/office/drawing/2014/main" id="{F3CAC266-CC09-4743-8738-2D50557C2C24}"/>
                    </a:ext>
                  </a:extLst>
                </p:cNvPr>
                <p:cNvSpPr txBox="1"/>
                <p:nvPr/>
              </p:nvSpPr>
              <p:spPr>
                <a:xfrm>
                  <a:off x="2081139" y="2701091"/>
                  <a:ext cx="1406155" cy="307777"/>
                </a:xfrm>
                <a:prstGeom prst="rect">
                  <a:avLst/>
                </a:prstGeom>
                <a:noFill/>
              </p:spPr>
              <p:txBody>
                <a:bodyPr wrap="none" rtlCol="0">
                  <a:spAutoFit/>
                </a:bodyPr>
                <a:lstStyle/>
                <a:p>
                  <a:pPr algn="r"/>
                  <a:r>
                    <a:rPr lang="en-US" sz="1400" b="1" dirty="0">
                      <a:latin typeface="Helvetica"/>
                      <a:cs typeface="Helvetica"/>
                    </a:rPr>
                    <a:t>25 min at 42</a:t>
                  </a:r>
                  <a:r>
                    <a:rPr lang="en-US" sz="1400" b="1" baseline="30000" dirty="0">
                      <a:latin typeface="Helvetica"/>
                      <a:cs typeface="Helvetica"/>
                    </a:rPr>
                    <a:t>0</a:t>
                  </a:r>
                  <a:r>
                    <a:rPr lang="en-US" sz="1400" b="1" dirty="0">
                      <a:latin typeface="Helvetica"/>
                      <a:cs typeface="Helvetica"/>
                    </a:rPr>
                    <a:t>C</a:t>
                  </a:r>
                </a:p>
              </p:txBody>
            </p:sp>
            <p:sp>
              <p:nvSpPr>
                <p:cNvPr id="69" name="TextBox 68">
                  <a:extLst>
                    <a:ext uri="{FF2B5EF4-FFF2-40B4-BE49-F238E27FC236}">
                      <a16:creationId xmlns:a16="http://schemas.microsoft.com/office/drawing/2014/main" id="{B5562F56-72F5-C642-B420-5F0C1D79320F}"/>
                    </a:ext>
                  </a:extLst>
                </p:cNvPr>
                <p:cNvSpPr txBox="1"/>
                <p:nvPr/>
              </p:nvSpPr>
              <p:spPr>
                <a:xfrm>
                  <a:off x="2078547" y="3590712"/>
                  <a:ext cx="1406155" cy="307777"/>
                </a:xfrm>
                <a:prstGeom prst="rect">
                  <a:avLst/>
                </a:prstGeom>
                <a:noFill/>
              </p:spPr>
              <p:txBody>
                <a:bodyPr wrap="none" rtlCol="0">
                  <a:spAutoFit/>
                </a:bodyPr>
                <a:lstStyle/>
                <a:p>
                  <a:pPr algn="r"/>
                  <a:r>
                    <a:rPr lang="en-US" sz="1400" b="1" dirty="0">
                      <a:latin typeface="Helvetica"/>
                      <a:cs typeface="Helvetica"/>
                    </a:rPr>
                    <a:t>60 min at 42</a:t>
                  </a:r>
                  <a:r>
                    <a:rPr lang="en-US" sz="1400" b="1" baseline="30000" dirty="0">
                      <a:latin typeface="Helvetica"/>
                      <a:cs typeface="Helvetica"/>
                    </a:rPr>
                    <a:t>0</a:t>
                  </a:r>
                  <a:r>
                    <a:rPr lang="en-US" sz="1400" b="1" dirty="0">
                      <a:latin typeface="Helvetica"/>
                      <a:cs typeface="Helvetica"/>
                    </a:rPr>
                    <a:t>C</a:t>
                  </a:r>
                </a:p>
              </p:txBody>
            </p:sp>
          </p:grpSp>
        </p:grpSp>
        <p:cxnSp>
          <p:nvCxnSpPr>
            <p:cNvPr id="55" name="Straight Connector 54">
              <a:extLst>
                <a:ext uri="{FF2B5EF4-FFF2-40B4-BE49-F238E27FC236}">
                  <a16:creationId xmlns:a16="http://schemas.microsoft.com/office/drawing/2014/main" id="{73CB1E12-73C5-9345-9530-8773FF6F0C0D}"/>
                </a:ext>
              </a:extLst>
            </p:cNvPr>
            <p:cNvCxnSpPr/>
            <p:nvPr/>
          </p:nvCxnSpPr>
          <p:spPr>
            <a:xfrm flipH="1">
              <a:off x="5327878" y="6657108"/>
              <a:ext cx="274320" cy="0"/>
            </a:xfrm>
            <a:prstGeom prst="line">
              <a:avLst/>
            </a:prstGeom>
            <a:ln w="63500" cmpd="sng">
              <a:solidFill>
                <a:srgbClr val="00B05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079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81C6DC68-62E3-2448-AA28-94C7FC411199}"/>
              </a:ext>
            </a:extLst>
          </p:cNvPr>
          <p:cNvSpPr txBox="1"/>
          <p:nvPr/>
        </p:nvSpPr>
        <p:spPr>
          <a:xfrm>
            <a:off x="146491" y="132701"/>
            <a:ext cx="9362364" cy="830997"/>
          </a:xfrm>
          <a:prstGeom prst="rect">
            <a:avLst/>
          </a:prstGeom>
          <a:noFill/>
        </p:spPr>
        <p:txBody>
          <a:bodyPr wrap="square" lIns="91440" tIns="45720" rIns="91440" bIns="45720" rtlCol="0" anchor="ctr">
            <a:spAutoFit/>
          </a:bodyPr>
          <a:lstStyle/>
          <a:p>
            <a:pPr defTabSz="914400"/>
            <a:r>
              <a:rPr lang="en-US" sz="2400" b="1" dirty="0">
                <a:solidFill>
                  <a:srgbClr val="17375E"/>
                </a:solidFill>
                <a:latin typeface="Helvetica"/>
                <a:cs typeface="Helvetica"/>
              </a:rPr>
              <a:t>Experimental Setup</a:t>
            </a:r>
          </a:p>
          <a:p>
            <a:pPr defTabSz="914400"/>
            <a:r>
              <a:rPr lang="en-US" sz="2400" b="1" dirty="0">
                <a:solidFill>
                  <a:srgbClr val="17375E"/>
                </a:solidFill>
                <a:latin typeface="Helvetica"/>
                <a:cs typeface="Helvetica"/>
              </a:rPr>
              <a:t>Compare treated vs untreated to find response mechanisms</a:t>
            </a:r>
          </a:p>
        </p:txBody>
      </p:sp>
      <p:cxnSp>
        <p:nvCxnSpPr>
          <p:cNvPr id="78" name="Straight Connector 77">
            <a:extLst>
              <a:ext uri="{FF2B5EF4-FFF2-40B4-BE49-F238E27FC236}">
                <a16:creationId xmlns:a16="http://schemas.microsoft.com/office/drawing/2014/main" id="{A257B8D6-BC83-1F49-AA65-8EF93B02B682}"/>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C18B5CFC-7DEF-F047-8A02-82A9ECA17B1C}"/>
              </a:ext>
            </a:extLst>
          </p:cNvPr>
          <p:cNvSpPr/>
          <p:nvPr/>
        </p:nvSpPr>
        <p:spPr>
          <a:xfrm>
            <a:off x="2803152" y="2008679"/>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70EE23C-C005-8249-BDA7-F975EC86ACAC}"/>
              </a:ext>
            </a:extLst>
          </p:cNvPr>
          <p:cNvSpPr/>
          <p:nvPr/>
        </p:nvSpPr>
        <p:spPr>
          <a:xfrm>
            <a:off x="5006707" y="2008679"/>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0A4FA3D-A6CF-4540-BB32-9668FFC704B8}"/>
              </a:ext>
            </a:extLst>
          </p:cNvPr>
          <p:cNvSpPr/>
          <p:nvPr/>
        </p:nvSpPr>
        <p:spPr>
          <a:xfrm>
            <a:off x="2803152" y="4212234"/>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4A38D89-A3A2-EA4D-A5E2-7541F4F164EC}"/>
              </a:ext>
            </a:extLst>
          </p:cNvPr>
          <p:cNvSpPr/>
          <p:nvPr/>
        </p:nvSpPr>
        <p:spPr>
          <a:xfrm>
            <a:off x="5006707" y="4212234"/>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19AFBB9-7470-5B45-8507-040C80ED80E6}"/>
              </a:ext>
            </a:extLst>
          </p:cNvPr>
          <p:cNvSpPr txBox="1"/>
          <p:nvPr/>
        </p:nvSpPr>
        <p:spPr>
          <a:xfrm>
            <a:off x="3155420" y="1292905"/>
            <a:ext cx="1499018" cy="646331"/>
          </a:xfrm>
          <a:prstGeom prst="rect">
            <a:avLst/>
          </a:prstGeom>
          <a:noFill/>
        </p:spPr>
        <p:txBody>
          <a:bodyPr wrap="square" rtlCol="0">
            <a:spAutoFit/>
          </a:bodyPr>
          <a:lstStyle/>
          <a:p>
            <a:pPr algn="ctr"/>
            <a:r>
              <a:rPr lang="en-US" b="1" dirty="0">
                <a:latin typeface="Helvetica" charset="0"/>
                <a:ea typeface="Helvetica" charset="0"/>
                <a:cs typeface="Helvetica" charset="0"/>
              </a:rPr>
              <a:t>Untreated</a:t>
            </a:r>
          </a:p>
          <a:p>
            <a:pPr algn="ctr"/>
            <a:r>
              <a:rPr lang="en-US" b="1" dirty="0">
                <a:latin typeface="Helvetica" charset="0"/>
                <a:ea typeface="Helvetica" charset="0"/>
                <a:cs typeface="Helvetica" charset="0"/>
              </a:rPr>
              <a:t>IgG</a:t>
            </a:r>
          </a:p>
        </p:txBody>
      </p:sp>
      <p:sp>
        <p:nvSpPr>
          <p:cNvPr id="62" name="TextBox 61">
            <a:extLst>
              <a:ext uri="{FF2B5EF4-FFF2-40B4-BE49-F238E27FC236}">
                <a16:creationId xmlns:a16="http://schemas.microsoft.com/office/drawing/2014/main" id="{BD31ECF2-E378-774B-AF0F-CBF5AE5DF0D2}"/>
              </a:ext>
            </a:extLst>
          </p:cNvPr>
          <p:cNvSpPr txBox="1"/>
          <p:nvPr/>
        </p:nvSpPr>
        <p:spPr>
          <a:xfrm>
            <a:off x="5358975" y="1292905"/>
            <a:ext cx="1499018" cy="646331"/>
          </a:xfrm>
          <a:prstGeom prst="rect">
            <a:avLst/>
          </a:prstGeom>
          <a:noFill/>
        </p:spPr>
        <p:txBody>
          <a:bodyPr wrap="square" rtlCol="0">
            <a:spAutoFit/>
          </a:bodyPr>
          <a:lstStyle/>
          <a:p>
            <a:pPr algn="ctr"/>
            <a:r>
              <a:rPr lang="en-US" b="1" dirty="0">
                <a:latin typeface="Helvetica" charset="0"/>
                <a:ea typeface="Helvetica" charset="0"/>
                <a:cs typeface="Helvetica" charset="0"/>
              </a:rPr>
              <a:t>Treated</a:t>
            </a:r>
          </a:p>
          <a:p>
            <a:pPr algn="ctr"/>
            <a:r>
              <a:rPr lang="en-US" b="1" dirty="0">
                <a:latin typeface="Helvetica" charset="0"/>
                <a:ea typeface="Helvetica" charset="0"/>
                <a:cs typeface="Helvetica" charset="0"/>
              </a:rPr>
              <a:t>ICI</a:t>
            </a:r>
          </a:p>
        </p:txBody>
      </p:sp>
      <p:sp>
        <p:nvSpPr>
          <p:cNvPr id="63" name="TextBox 62">
            <a:extLst>
              <a:ext uri="{FF2B5EF4-FFF2-40B4-BE49-F238E27FC236}">
                <a16:creationId xmlns:a16="http://schemas.microsoft.com/office/drawing/2014/main" id="{43547CAA-F2A9-F043-89EE-C617B83ABBC2}"/>
              </a:ext>
            </a:extLst>
          </p:cNvPr>
          <p:cNvSpPr txBox="1"/>
          <p:nvPr/>
        </p:nvSpPr>
        <p:spPr>
          <a:xfrm>
            <a:off x="299803" y="2787290"/>
            <a:ext cx="2503349" cy="646331"/>
          </a:xfrm>
          <a:prstGeom prst="rect">
            <a:avLst/>
          </a:prstGeom>
          <a:noFill/>
        </p:spPr>
        <p:txBody>
          <a:bodyPr wrap="square" rtlCol="0">
            <a:spAutoFit/>
          </a:bodyPr>
          <a:lstStyle/>
          <a:p>
            <a:pPr algn="ctr"/>
            <a:r>
              <a:rPr lang="en-US" b="1" dirty="0">
                <a:latin typeface="Helvetica" charset="0"/>
                <a:ea typeface="Helvetica" charset="0"/>
                <a:cs typeface="Helvetica" charset="0"/>
              </a:rPr>
              <a:t>KPC</a:t>
            </a:r>
          </a:p>
          <a:p>
            <a:pPr algn="ctr"/>
            <a:r>
              <a:rPr lang="en-US" b="1" dirty="0">
                <a:latin typeface="Helvetica" charset="0"/>
                <a:ea typeface="Helvetica" charset="0"/>
                <a:cs typeface="Helvetica" charset="0"/>
              </a:rPr>
              <a:t>p53 Gain of Function</a:t>
            </a:r>
          </a:p>
        </p:txBody>
      </p:sp>
      <p:sp>
        <p:nvSpPr>
          <p:cNvPr id="64" name="TextBox 63">
            <a:extLst>
              <a:ext uri="{FF2B5EF4-FFF2-40B4-BE49-F238E27FC236}">
                <a16:creationId xmlns:a16="http://schemas.microsoft.com/office/drawing/2014/main" id="{6EE194B1-519C-6D47-A481-BD18ADC56034}"/>
              </a:ext>
            </a:extLst>
          </p:cNvPr>
          <p:cNvSpPr txBox="1"/>
          <p:nvPr/>
        </p:nvSpPr>
        <p:spPr>
          <a:xfrm>
            <a:off x="299803" y="4667679"/>
            <a:ext cx="2503349" cy="646331"/>
          </a:xfrm>
          <a:prstGeom prst="rect">
            <a:avLst/>
          </a:prstGeom>
          <a:noFill/>
        </p:spPr>
        <p:txBody>
          <a:bodyPr wrap="square" rtlCol="0">
            <a:spAutoFit/>
          </a:bodyPr>
          <a:lstStyle/>
          <a:p>
            <a:pPr algn="ctr"/>
            <a:r>
              <a:rPr lang="en-US" b="1" dirty="0">
                <a:latin typeface="Helvetica" charset="0"/>
                <a:ea typeface="Helvetica" charset="0"/>
                <a:cs typeface="Helvetica" charset="0"/>
              </a:rPr>
              <a:t>HY</a:t>
            </a:r>
          </a:p>
          <a:p>
            <a:pPr algn="ctr"/>
            <a:r>
              <a:rPr lang="en-US" b="1" dirty="0">
                <a:latin typeface="Helvetica" charset="0"/>
                <a:ea typeface="Helvetica" charset="0"/>
                <a:cs typeface="Helvetica" charset="0"/>
              </a:rPr>
              <a:t>p53 Deletion</a:t>
            </a:r>
          </a:p>
        </p:txBody>
      </p:sp>
      <p:sp>
        <p:nvSpPr>
          <p:cNvPr id="15" name="TextBox 14">
            <a:extLst>
              <a:ext uri="{FF2B5EF4-FFF2-40B4-BE49-F238E27FC236}">
                <a16:creationId xmlns:a16="http://schemas.microsoft.com/office/drawing/2014/main" id="{AEF6B83F-7830-4642-B371-CEA676CFBD4B}"/>
              </a:ext>
            </a:extLst>
          </p:cNvPr>
          <p:cNvSpPr txBox="1"/>
          <p:nvPr/>
        </p:nvSpPr>
        <p:spPr>
          <a:xfrm>
            <a:off x="3122328" y="2613255"/>
            <a:ext cx="1454244" cy="369332"/>
          </a:xfrm>
          <a:prstGeom prst="rect">
            <a:avLst/>
          </a:prstGeom>
          <a:noFill/>
        </p:spPr>
        <p:txBody>
          <a:bodyPr wrap="none" rtlCol="0">
            <a:spAutoFit/>
          </a:bodyPr>
          <a:lstStyle/>
          <a:p>
            <a:r>
              <a:rPr lang="en-US" dirty="0">
                <a:latin typeface="Helvetica" charset="0"/>
                <a:ea typeface="Helvetica" charset="0"/>
                <a:cs typeface="Helvetica" charset="0"/>
              </a:rPr>
              <a:t>3 Replicates</a:t>
            </a:r>
          </a:p>
        </p:txBody>
      </p:sp>
      <p:sp>
        <p:nvSpPr>
          <p:cNvPr id="71" name="TextBox 70">
            <a:extLst>
              <a:ext uri="{FF2B5EF4-FFF2-40B4-BE49-F238E27FC236}">
                <a16:creationId xmlns:a16="http://schemas.microsoft.com/office/drawing/2014/main" id="{C2D2F8A1-2D04-A448-AF18-CC00339E4D75}"/>
              </a:ext>
            </a:extLst>
          </p:cNvPr>
          <p:cNvSpPr txBox="1"/>
          <p:nvPr/>
        </p:nvSpPr>
        <p:spPr>
          <a:xfrm>
            <a:off x="5325883" y="2613255"/>
            <a:ext cx="1454244" cy="369332"/>
          </a:xfrm>
          <a:prstGeom prst="rect">
            <a:avLst/>
          </a:prstGeom>
          <a:noFill/>
        </p:spPr>
        <p:txBody>
          <a:bodyPr wrap="none" rtlCol="0">
            <a:spAutoFit/>
          </a:bodyPr>
          <a:lstStyle/>
          <a:p>
            <a:r>
              <a:rPr lang="en-US" dirty="0">
                <a:latin typeface="Helvetica" charset="0"/>
                <a:ea typeface="Helvetica" charset="0"/>
                <a:cs typeface="Helvetica" charset="0"/>
              </a:rPr>
              <a:t>3 Replicates</a:t>
            </a:r>
          </a:p>
        </p:txBody>
      </p:sp>
      <p:sp>
        <p:nvSpPr>
          <p:cNvPr id="72" name="TextBox 71">
            <a:extLst>
              <a:ext uri="{FF2B5EF4-FFF2-40B4-BE49-F238E27FC236}">
                <a16:creationId xmlns:a16="http://schemas.microsoft.com/office/drawing/2014/main" id="{CB19EE94-3F3A-4648-ABC4-7F5BDEFF863D}"/>
              </a:ext>
            </a:extLst>
          </p:cNvPr>
          <p:cNvSpPr txBox="1"/>
          <p:nvPr/>
        </p:nvSpPr>
        <p:spPr>
          <a:xfrm>
            <a:off x="3155420" y="5441881"/>
            <a:ext cx="1454244" cy="369332"/>
          </a:xfrm>
          <a:prstGeom prst="rect">
            <a:avLst/>
          </a:prstGeom>
          <a:noFill/>
        </p:spPr>
        <p:txBody>
          <a:bodyPr wrap="none" rtlCol="0">
            <a:spAutoFit/>
          </a:bodyPr>
          <a:lstStyle/>
          <a:p>
            <a:r>
              <a:rPr lang="en-US" dirty="0">
                <a:latin typeface="Helvetica" charset="0"/>
                <a:ea typeface="Helvetica" charset="0"/>
                <a:cs typeface="Helvetica" charset="0"/>
              </a:rPr>
              <a:t>3 Replicates</a:t>
            </a:r>
          </a:p>
        </p:txBody>
      </p:sp>
      <p:sp>
        <p:nvSpPr>
          <p:cNvPr id="73" name="TextBox 72">
            <a:extLst>
              <a:ext uri="{FF2B5EF4-FFF2-40B4-BE49-F238E27FC236}">
                <a16:creationId xmlns:a16="http://schemas.microsoft.com/office/drawing/2014/main" id="{BF7D0C1A-E339-E64B-AF4A-6964517623D6}"/>
              </a:ext>
            </a:extLst>
          </p:cNvPr>
          <p:cNvSpPr txBox="1"/>
          <p:nvPr/>
        </p:nvSpPr>
        <p:spPr>
          <a:xfrm>
            <a:off x="5325883" y="5441881"/>
            <a:ext cx="1454244" cy="369332"/>
          </a:xfrm>
          <a:prstGeom prst="rect">
            <a:avLst/>
          </a:prstGeom>
          <a:noFill/>
        </p:spPr>
        <p:txBody>
          <a:bodyPr wrap="none" rtlCol="0">
            <a:spAutoFit/>
          </a:bodyPr>
          <a:lstStyle/>
          <a:p>
            <a:r>
              <a:rPr lang="en-US" dirty="0">
                <a:latin typeface="Helvetica" charset="0"/>
                <a:ea typeface="Helvetica" charset="0"/>
                <a:cs typeface="Helvetica" charset="0"/>
              </a:rPr>
              <a:t>3 Replicates</a:t>
            </a:r>
          </a:p>
        </p:txBody>
      </p:sp>
      <p:cxnSp>
        <p:nvCxnSpPr>
          <p:cNvPr id="17" name="Straight Arrow Connector 16">
            <a:extLst>
              <a:ext uri="{FF2B5EF4-FFF2-40B4-BE49-F238E27FC236}">
                <a16:creationId xmlns:a16="http://schemas.microsoft.com/office/drawing/2014/main" id="{ACAE352F-E17D-D24C-83E4-83B913C19DAF}"/>
              </a:ext>
            </a:extLst>
          </p:cNvPr>
          <p:cNvCxnSpPr/>
          <p:nvPr/>
        </p:nvCxnSpPr>
        <p:spPr>
          <a:xfrm>
            <a:off x="4575736" y="3433621"/>
            <a:ext cx="861942"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1D9A1C1-469F-9E4F-A726-28CDA27FD0CA}"/>
              </a:ext>
            </a:extLst>
          </p:cNvPr>
          <p:cNvCxnSpPr/>
          <p:nvPr/>
        </p:nvCxnSpPr>
        <p:spPr>
          <a:xfrm>
            <a:off x="4575736" y="4875175"/>
            <a:ext cx="861942"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Frame 17">
            <a:extLst>
              <a:ext uri="{FF2B5EF4-FFF2-40B4-BE49-F238E27FC236}">
                <a16:creationId xmlns:a16="http://schemas.microsoft.com/office/drawing/2014/main" id="{AD8B7195-3BB6-6848-B886-547AC8C1D469}"/>
              </a:ext>
            </a:extLst>
          </p:cNvPr>
          <p:cNvSpPr/>
          <p:nvPr/>
        </p:nvSpPr>
        <p:spPr>
          <a:xfrm>
            <a:off x="3594686" y="1576438"/>
            <a:ext cx="620485" cy="35996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Frame 74">
            <a:extLst>
              <a:ext uri="{FF2B5EF4-FFF2-40B4-BE49-F238E27FC236}">
                <a16:creationId xmlns:a16="http://schemas.microsoft.com/office/drawing/2014/main" id="{ED502449-F347-3D49-8A05-1B48128BADBB}"/>
              </a:ext>
            </a:extLst>
          </p:cNvPr>
          <p:cNvSpPr/>
          <p:nvPr/>
        </p:nvSpPr>
        <p:spPr>
          <a:xfrm>
            <a:off x="5798241" y="1576439"/>
            <a:ext cx="620485" cy="35996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791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81C6DC68-62E3-2448-AA28-94C7FC411199}"/>
              </a:ext>
            </a:extLst>
          </p:cNvPr>
          <p:cNvSpPr txBox="1"/>
          <p:nvPr/>
        </p:nvSpPr>
        <p:spPr>
          <a:xfrm>
            <a:off x="146491" y="132701"/>
            <a:ext cx="9362364" cy="830997"/>
          </a:xfrm>
          <a:prstGeom prst="rect">
            <a:avLst/>
          </a:prstGeom>
          <a:noFill/>
        </p:spPr>
        <p:txBody>
          <a:bodyPr wrap="square" lIns="91440" tIns="45720" rIns="91440" bIns="45720" rtlCol="0" anchor="ctr">
            <a:spAutoFit/>
          </a:bodyPr>
          <a:lstStyle/>
          <a:p>
            <a:pPr defTabSz="914400"/>
            <a:r>
              <a:rPr lang="en-US" sz="2400" b="1" dirty="0">
                <a:solidFill>
                  <a:srgbClr val="17375E"/>
                </a:solidFill>
                <a:latin typeface="Helvetica"/>
                <a:cs typeface="Helvetica"/>
              </a:rPr>
              <a:t>Experimental Setup</a:t>
            </a:r>
          </a:p>
          <a:p>
            <a:r>
              <a:rPr lang="en-US" sz="2400" b="1" dirty="0">
                <a:solidFill>
                  <a:srgbClr val="17375E"/>
                </a:solidFill>
                <a:latin typeface="Helvetica"/>
                <a:cs typeface="Helvetica"/>
              </a:rPr>
              <a:t>Compare cell types to find response </a:t>
            </a:r>
          </a:p>
        </p:txBody>
      </p:sp>
      <p:cxnSp>
        <p:nvCxnSpPr>
          <p:cNvPr id="78" name="Straight Connector 77">
            <a:extLst>
              <a:ext uri="{FF2B5EF4-FFF2-40B4-BE49-F238E27FC236}">
                <a16:creationId xmlns:a16="http://schemas.microsoft.com/office/drawing/2014/main" id="{A257B8D6-BC83-1F49-AA65-8EF93B02B682}"/>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C18B5CFC-7DEF-F047-8A02-82A9ECA17B1C}"/>
              </a:ext>
            </a:extLst>
          </p:cNvPr>
          <p:cNvSpPr/>
          <p:nvPr/>
        </p:nvSpPr>
        <p:spPr>
          <a:xfrm>
            <a:off x="2803152" y="2008679"/>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70EE23C-C005-8249-BDA7-F975EC86ACAC}"/>
              </a:ext>
            </a:extLst>
          </p:cNvPr>
          <p:cNvSpPr/>
          <p:nvPr/>
        </p:nvSpPr>
        <p:spPr>
          <a:xfrm>
            <a:off x="5006707" y="2008679"/>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0A4FA3D-A6CF-4540-BB32-9668FFC704B8}"/>
              </a:ext>
            </a:extLst>
          </p:cNvPr>
          <p:cNvSpPr/>
          <p:nvPr/>
        </p:nvSpPr>
        <p:spPr>
          <a:xfrm>
            <a:off x="2803152" y="4212234"/>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4A38D89-A3A2-EA4D-A5E2-7541F4F164EC}"/>
              </a:ext>
            </a:extLst>
          </p:cNvPr>
          <p:cNvSpPr/>
          <p:nvPr/>
        </p:nvSpPr>
        <p:spPr>
          <a:xfrm>
            <a:off x="5006707" y="4212234"/>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19AFBB9-7470-5B45-8507-040C80ED80E6}"/>
              </a:ext>
            </a:extLst>
          </p:cNvPr>
          <p:cNvSpPr txBox="1"/>
          <p:nvPr/>
        </p:nvSpPr>
        <p:spPr>
          <a:xfrm>
            <a:off x="3155420" y="1292905"/>
            <a:ext cx="1499018" cy="646331"/>
          </a:xfrm>
          <a:prstGeom prst="rect">
            <a:avLst/>
          </a:prstGeom>
          <a:noFill/>
        </p:spPr>
        <p:txBody>
          <a:bodyPr wrap="square" rtlCol="0">
            <a:spAutoFit/>
          </a:bodyPr>
          <a:lstStyle/>
          <a:p>
            <a:pPr algn="ctr"/>
            <a:r>
              <a:rPr lang="en-US" b="1" dirty="0">
                <a:latin typeface="Helvetica" charset="0"/>
                <a:ea typeface="Helvetica" charset="0"/>
                <a:cs typeface="Helvetica" charset="0"/>
              </a:rPr>
              <a:t>Untreated</a:t>
            </a:r>
          </a:p>
          <a:p>
            <a:pPr algn="ctr"/>
            <a:r>
              <a:rPr lang="en-US" b="1" dirty="0">
                <a:latin typeface="Helvetica" charset="0"/>
                <a:ea typeface="Helvetica" charset="0"/>
                <a:cs typeface="Helvetica" charset="0"/>
              </a:rPr>
              <a:t>IgG</a:t>
            </a:r>
          </a:p>
        </p:txBody>
      </p:sp>
      <p:sp>
        <p:nvSpPr>
          <p:cNvPr id="62" name="TextBox 61">
            <a:extLst>
              <a:ext uri="{FF2B5EF4-FFF2-40B4-BE49-F238E27FC236}">
                <a16:creationId xmlns:a16="http://schemas.microsoft.com/office/drawing/2014/main" id="{BD31ECF2-E378-774B-AF0F-CBF5AE5DF0D2}"/>
              </a:ext>
            </a:extLst>
          </p:cNvPr>
          <p:cNvSpPr txBox="1"/>
          <p:nvPr/>
        </p:nvSpPr>
        <p:spPr>
          <a:xfrm>
            <a:off x="5358975" y="1292905"/>
            <a:ext cx="1499018" cy="646331"/>
          </a:xfrm>
          <a:prstGeom prst="rect">
            <a:avLst/>
          </a:prstGeom>
          <a:noFill/>
        </p:spPr>
        <p:txBody>
          <a:bodyPr wrap="square" rtlCol="0">
            <a:spAutoFit/>
          </a:bodyPr>
          <a:lstStyle/>
          <a:p>
            <a:pPr algn="ctr"/>
            <a:r>
              <a:rPr lang="en-US" b="1" dirty="0">
                <a:latin typeface="Helvetica" charset="0"/>
                <a:ea typeface="Helvetica" charset="0"/>
                <a:cs typeface="Helvetica" charset="0"/>
              </a:rPr>
              <a:t>Treated</a:t>
            </a:r>
          </a:p>
          <a:p>
            <a:pPr algn="ctr"/>
            <a:r>
              <a:rPr lang="en-US" b="1" dirty="0">
                <a:latin typeface="Helvetica" charset="0"/>
                <a:ea typeface="Helvetica" charset="0"/>
                <a:cs typeface="Helvetica" charset="0"/>
              </a:rPr>
              <a:t>ICI</a:t>
            </a:r>
          </a:p>
        </p:txBody>
      </p:sp>
      <p:sp>
        <p:nvSpPr>
          <p:cNvPr id="63" name="TextBox 62">
            <a:extLst>
              <a:ext uri="{FF2B5EF4-FFF2-40B4-BE49-F238E27FC236}">
                <a16:creationId xmlns:a16="http://schemas.microsoft.com/office/drawing/2014/main" id="{43547CAA-F2A9-F043-89EE-C617B83ABBC2}"/>
              </a:ext>
            </a:extLst>
          </p:cNvPr>
          <p:cNvSpPr txBox="1"/>
          <p:nvPr/>
        </p:nvSpPr>
        <p:spPr>
          <a:xfrm>
            <a:off x="299803" y="2787290"/>
            <a:ext cx="2503349" cy="646331"/>
          </a:xfrm>
          <a:prstGeom prst="rect">
            <a:avLst/>
          </a:prstGeom>
          <a:noFill/>
        </p:spPr>
        <p:txBody>
          <a:bodyPr wrap="square" rtlCol="0">
            <a:spAutoFit/>
          </a:bodyPr>
          <a:lstStyle/>
          <a:p>
            <a:pPr algn="ctr"/>
            <a:r>
              <a:rPr lang="en-US" b="1" dirty="0">
                <a:latin typeface="Helvetica" charset="0"/>
                <a:ea typeface="Helvetica" charset="0"/>
                <a:cs typeface="Helvetica" charset="0"/>
              </a:rPr>
              <a:t>KPC</a:t>
            </a:r>
          </a:p>
          <a:p>
            <a:pPr algn="ctr"/>
            <a:r>
              <a:rPr lang="en-US" b="1" dirty="0">
                <a:latin typeface="Helvetica" charset="0"/>
                <a:ea typeface="Helvetica" charset="0"/>
                <a:cs typeface="Helvetica" charset="0"/>
              </a:rPr>
              <a:t>p53 Gain of Function</a:t>
            </a:r>
          </a:p>
        </p:txBody>
      </p:sp>
      <p:sp>
        <p:nvSpPr>
          <p:cNvPr id="64" name="TextBox 63">
            <a:extLst>
              <a:ext uri="{FF2B5EF4-FFF2-40B4-BE49-F238E27FC236}">
                <a16:creationId xmlns:a16="http://schemas.microsoft.com/office/drawing/2014/main" id="{6EE194B1-519C-6D47-A481-BD18ADC56034}"/>
              </a:ext>
            </a:extLst>
          </p:cNvPr>
          <p:cNvSpPr txBox="1"/>
          <p:nvPr/>
        </p:nvSpPr>
        <p:spPr>
          <a:xfrm>
            <a:off x="299803" y="4667679"/>
            <a:ext cx="2503349" cy="646331"/>
          </a:xfrm>
          <a:prstGeom prst="rect">
            <a:avLst/>
          </a:prstGeom>
          <a:noFill/>
        </p:spPr>
        <p:txBody>
          <a:bodyPr wrap="square" rtlCol="0">
            <a:spAutoFit/>
          </a:bodyPr>
          <a:lstStyle/>
          <a:p>
            <a:pPr algn="ctr"/>
            <a:r>
              <a:rPr lang="en-US" b="1" dirty="0">
                <a:latin typeface="Helvetica" charset="0"/>
                <a:ea typeface="Helvetica" charset="0"/>
                <a:cs typeface="Helvetica" charset="0"/>
              </a:rPr>
              <a:t>HY</a:t>
            </a:r>
          </a:p>
          <a:p>
            <a:pPr algn="ctr"/>
            <a:r>
              <a:rPr lang="en-US" b="1" dirty="0">
                <a:latin typeface="Helvetica" charset="0"/>
                <a:ea typeface="Helvetica" charset="0"/>
                <a:cs typeface="Helvetica" charset="0"/>
              </a:rPr>
              <a:t>p53 Deletion</a:t>
            </a:r>
          </a:p>
        </p:txBody>
      </p:sp>
      <p:sp>
        <p:nvSpPr>
          <p:cNvPr id="15" name="TextBox 14">
            <a:extLst>
              <a:ext uri="{FF2B5EF4-FFF2-40B4-BE49-F238E27FC236}">
                <a16:creationId xmlns:a16="http://schemas.microsoft.com/office/drawing/2014/main" id="{AEF6B83F-7830-4642-B371-CEA676CFBD4B}"/>
              </a:ext>
            </a:extLst>
          </p:cNvPr>
          <p:cNvSpPr txBox="1"/>
          <p:nvPr/>
        </p:nvSpPr>
        <p:spPr>
          <a:xfrm>
            <a:off x="3122328" y="2613255"/>
            <a:ext cx="1454244" cy="369332"/>
          </a:xfrm>
          <a:prstGeom prst="rect">
            <a:avLst/>
          </a:prstGeom>
          <a:noFill/>
        </p:spPr>
        <p:txBody>
          <a:bodyPr wrap="none" rtlCol="0">
            <a:spAutoFit/>
          </a:bodyPr>
          <a:lstStyle/>
          <a:p>
            <a:r>
              <a:rPr lang="en-US" dirty="0">
                <a:latin typeface="Helvetica" charset="0"/>
                <a:ea typeface="Helvetica" charset="0"/>
                <a:cs typeface="Helvetica" charset="0"/>
              </a:rPr>
              <a:t>3 Replicates</a:t>
            </a:r>
          </a:p>
        </p:txBody>
      </p:sp>
      <p:sp>
        <p:nvSpPr>
          <p:cNvPr id="71" name="TextBox 70">
            <a:extLst>
              <a:ext uri="{FF2B5EF4-FFF2-40B4-BE49-F238E27FC236}">
                <a16:creationId xmlns:a16="http://schemas.microsoft.com/office/drawing/2014/main" id="{C2D2F8A1-2D04-A448-AF18-CC00339E4D75}"/>
              </a:ext>
            </a:extLst>
          </p:cNvPr>
          <p:cNvSpPr txBox="1"/>
          <p:nvPr/>
        </p:nvSpPr>
        <p:spPr>
          <a:xfrm>
            <a:off x="5325883" y="2613255"/>
            <a:ext cx="1454244" cy="369332"/>
          </a:xfrm>
          <a:prstGeom prst="rect">
            <a:avLst/>
          </a:prstGeom>
          <a:noFill/>
        </p:spPr>
        <p:txBody>
          <a:bodyPr wrap="none" rtlCol="0">
            <a:spAutoFit/>
          </a:bodyPr>
          <a:lstStyle/>
          <a:p>
            <a:r>
              <a:rPr lang="en-US" dirty="0">
                <a:latin typeface="Helvetica" charset="0"/>
                <a:ea typeface="Helvetica" charset="0"/>
                <a:cs typeface="Helvetica" charset="0"/>
              </a:rPr>
              <a:t>3 Replicates</a:t>
            </a:r>
          </a:p>
        </p:txBody>
      </p:sp>
      <p:sp>
        <p:nvSpPr>
          <p:cNvPr id="72" name="TextBox 71">
            <a:extLst>
              <a:ext uri="{FF2B5EF4-FFF2-40B4-BE49-F238E27FC236}">
                <a16:creationId xmlns:a16="http://schemas.microsoft.com/office/drawing/2014/main" id="{CB19EE94-3F3A-4648-ABC4-7F5BDEFF863D}"/>
              </a:ext>
            </a:extLst>
          </p:cNvPr>
          <p:cNvSpPr txBox="1"/>
          <p:nvPr/>
        </p:nvSpPr>
        <p:spPr>
          <a:xfrm>
            <a:off x="3155420" y="5441881"/>
            <a:ext cx="1454244" cy="369332"/>
          </a:xfrm>
          <a:prstGeom prst="rect">
            <a:avLst/>
          </a:prstGeom>
          <a:noFill/>
        </p:spPr>
        <p:txBody>
          <a:bodyPr wrap="none" rtlCol="0">
            <a:spAutoFit/>
          </a:bodyPr>
          <a:lstStyle/>
          <a:p>
            <a:r>
              <a:rPr lang="en-US" dirty="0">
                <a:latin typeface="Helvetica" charset="0"/>
                <a:ea typeface="Helvetica" charset="0"/>
                <a:cs typeface="Helvetica" charset="0"/>
              </a:rPr>
              <a:t>3 Replicates</a:t>
            </a:r>
          </a:p>
        </p:txBody>
      </p:sp>
      <p:sp>
        <p:nvSpPr>
          <p:cNvPr id="73" name="TextBox 72">
            <a:extLst>
              <a:ext uri="{FF2B5EF4-FFF2-40B4-BE49-F238E27FC236}">
                <a16:creationId xmlns:a16="http://schemas.microsoft.com/office/drawing/2014/main" id="{BF7D0C1A-E339-E64B-AF4A-6964517623D6}"/>
              </a:ext>
            </a:extLst>
          </p:cNvPr>
          <p:cNvSpPr txBox="1"/>
          <p:nvPr/>
        </p:nvSpPr>
        <p:spPr>
          <a:xfrm>
            <a:off x="5325883" y="5441881"/>
            <a:ext cx="1454244" cy="369332"/>
          </a:xfrm>
          <a:prstGeom prst="rect">
            <a:avLst/>
          </a:prstGeom>
          <a:noFill/>
        </p:spPr>
        <p:txBody>
          <a:bodyPr wrap="none" rtlCol="0">
            <a:spAutoFit/>
          </a:bodyPr>
          <a:lstStyle/>
          <a:p>
            <a:r>
              <a:rPr lang="en-US" dirty="0">
                <a:latin typeface="Helvetica" charset="0"/>
                <a:ea typeface="Helvetica" charset="0"/>
                <a:cs typeface="Helvetica" charset="0"/>
              </a:rPr>
              <a:t>3 Replicates</a:t>
            </a:r>
          </a:p>
        </p:txBody>
      </p:sp>
      <p:cxnSp>
        <p:nvCxnSpPr>
          <p:cNvPr id="17" name="Straight Arrow Connector 16">
            <a:extLst>
              <a:ext uri="{FF2B5EF4-FFF2-40B4-BE49-F238E27FC236}">
                <a16:creationId xmlns:a16="http://schemas.microsoft.com/office/drawing/2014/main" id="{ACAE352F-E17D-D24C-83E4-83B913C19DAF}"/>
              </a:ext>
            </a:extLst>
          </p:cNvPr>
          <p:cNvCxnSpPr>
            <a:cxnSpLocks/>
          </p:cNvCxnSpPr>
          <p:nvPr/>
        </p:nvCxnSpPr>
        <p:spPr>
          <a:xfrm>
            <a:off x="4114713" y="3926130"/>
            <a:ext cx="0" cy="572207"/>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1D9A1C1-469F-9E4F-A726-28CDA27FD0CA}"/>
              </a:ext>
            </a:extLst>
          </p:cNvPr>
          <p:cNvCxnSpPr>
            <a:cxnSpLocks/>
          </p:cNvCxnSpPr>
          <p:nvPr/>
        </p:nvCxnSpPr>
        <p:spPr>
          <a:xfrm>
            <a:off x="5846981" y="3926130"/>
            <a:ext cx="0" cy="57442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Frame 21">
            <a:extLst>
              <a:ext uri="{FF2B5EF4-FFF2-40B4-BE49-F238E27FC236}">
                <a16:creationId xmlns:a16="http://schemas.microsoft.com/office/drawing/2014/main" id="{0A76A68D-A6EC-F545-B7EB-5B0A0CF6A6C8}"/>
              </a:ext>
            </a:extLst>
          </p:cNvPr>
          <p:cNvSpPr/>
          <p:nvPr/>
        </p:nvSpPr>
        <p:spPr>
          <a:xfrm>
            <a:off x="1230086" y="2787290"/>
            <a:ext cx="620485" cy="32602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9629AB0E-8AEB-2949-A8E0-93EF754F8D43}"/>
              </a:ext>
            </a:extLst>
          </p:cNvPr>
          <p:cNvSpPr/>
          <p:nvPr/>
        </p:nvSpPr>
        <p:spPr>
          <a:xfrm>
            <a:off x="1230086" y="4667679"/>
            <a:ext cx="620485" cy="32602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9689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4F63C-A643-5649-9049-5BD6ED220951}"/>
              </a:ext>
            </a:extLst>
          </p:cNvPr>
          <p:cNvSpPr>
            <a:spLocks noGrp="1"/>
          </p:cNvSpPr>
          <p:nvPr>
            <p:ph idx="1"/>
          </p:nvPr>
        </p:nvSpPr>
        <p:spPr/>
        <p:txBody>
          <a:bodyPr/>
          <a:lstStyle/>
          <a:p>
            <a:pPr fontAlgn="base">
              <a:lnSpc>
                <a:spcPct val="150000"/>
              </a:lnSpc>
            </a:pPr>
            <a:r>
              <a:rPr lang="en-US" sz="2400" dirty="0"/>
              <a:t>Problem</a:t>
            </a:r>
          </a:p>
          <a:p>
            <a:pPr fontAlgn="base">
              <a:lnSpc>
                <a:spcPct val="150000"/>
              </a:lnSpc>
            </a:pPr>
            <a:r>
              <a:rPr lang="en-US" sz="2400" dirty="0"/>
              <a:t>Experimental Setup</a:t>
            </a:r>
          </a:p>
          <a:p>
            <a:pPr fontAlgn="base">
              <a:lnSpc>
                <a:spcPct val="150000"/>
              </a:lnSpc>
            </a:pPr>
            <a:r>
              <a:rPr lang="en-US" sz="2400" b="1" dirty="0"/>
              <a:t>Analysis Pipeline</a:t>
            </a:r>
          </a:p>
          <a:p>
            <a:pPr fontAlgn="base">
              <a:lnSpc>
                <a:spcPct val="150000"/>
              </a:lnSpc>
            </a:pPr>
            <a:r>
              <a:rPr lang="en-US" sz="2400" dirty="0"/>
              <a:t>Findings</a:t>
            </a:r>
          </a:p>
          <a:p>
            <a:pPr fontAlgn="base">
              <a:lnSpc>
                <a:spcPct val="150000"/>
              </a:lnSpc>
            </a:pPr>
            <a:r>
              <a:rPr lang="en-US" sz="2400" dirty="0"/>
              <a:t>Future Research</a:t>
            </a:r>
          </a:p>
          <a:p>
            <a:endParaRPr lang="en-US" dirty="0"/>
          </a:p>
        </p:txBody>
      </p:sp>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Presentation Outline</a:t>
            </a:r>
          </a:p>
        </p:txBody>
      </p:sp>
    </p:spTree>
    <p:extLst>
      <p:ext uri="{BB962C8B-B14F-4D97-AF65-F5344CB8AC3E}">
        <p14:creationId xmlns:p14="http://schemas.microsoft.com/office/powerpoint/2010/main" val="5587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Analysis Pipeline</a:t>
            </a:r>
          </a:p>
        </p:txBody>
      </p:sp>
      <p:sp>
        <p:nvSpPr>
          <p:cNvPr id="6" name="Rounded Rectangle 5">
            <a:extLst>
              <a:ext uri="{FF2B5EF4-FFF2-40B4-BE49-F238E27FC236}">
                <a16:creationId xmlns:a16="http://schemas.microsoft.com/office/drawing/2014/main" id="{E842F735-075D-0B42-B21C-B4E70C2C5F38}"/>
              </a:ext>
            </a:extLst>
          </p:cNvPr>
          <p:cNvSpPr/>
          <p:nvPr/>
        </p:nvSpPr>
        <p:spPr>
          <a:xfrm>
            <a:off x="267629" y="1299115"/>
            <a:ext cx="1360449" cy="591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PROseq</a:t>
            </a:r>
            <a:r>
              <a:rPr lang="en-US" b="1" dirty="0"/>
              <a:t> *.</a:t>
            </a:r>
            <a:r>
              <a:rPr lang="en-US" b="1" dirty="0" err="1"/>
              <a:t>fastq</a:t>
            </a:r>
            <a:endParaRPr lang="en-US" b="1" dirty="0"/>
          </a:p>
        </p:txBody>
      </p:sp>
      <p:cxnSp>
        <p:nvCxnSpPr>
          <p:cNvPr id="8" name="Straight Arrow Connector 7">
            <a:extLst>
              <a:ext uri="{FF2B5EF4-FFF2-40B4-BE49-F238E27FC236}">
                <a16:creationId xmlns:a16="http://schemas.microsoft.com/office/drawing/2014/main" id="{944FEC37-CFAA-794D-8E4E-40DD8AF254AC}"/>
              </a:ext>
            </a:extLst>
          </p:cNvPr>
          <p:cNvCxnSpPr>
            <a:cxnSpLocks/>
            <a:stCxn id="6" idx="3"/>
            <a:endCxn id="9" idx="1"/>
          </p:cNvCxnSpPr>
          <p:nvPr/>
        </p:nvCxnSpPr>
        <p:spPr>
          <a:xfrm>
            <a:off x="1628078"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1EE42BE6-D85B-7E4A-846F-1889E010CD9B}"/>
              </a:ext>
            </a:extLst>
          </p:cNvPr>
          <p:cNvSpPr/>
          <p:nvPr/>
        </p:nvSpPr>
        <p:spPr>
          <a:xfrm>
            <a:off x="1860395" y="1299115"/>
            <a:ext cx="1360449" cy="59101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Genome Alignment</a:t>
            </a:r>
          </a:p>
        </p:txBody>
      </p:sp>
      <p:sp>
        <p:nvSpPr>
          <p:cNvPr id="10" name="Rounded Rectangle 9">
            <a:extLst>
              <a:ext uri="{FF2B5EF4-FFF2-40B4-BE49-F238E27FC236}">
                <a16:creationId xmlns:a16="http://schemas.microsoft.com/office/drawing/2014/main" id="{8BA59CFE-3EF2-5845-80FF-D53738BE62BF}"/>
              </a:ext>
            </a:extLst>
          </p:cNvPr>
          <p:cNvSpPr/>
          <p:nvPr/>
        </p:nvSpPr>
        <p:spPr>
          <a:xfrm>
            <a:off x="3453161" y="1299115"/>
            <a:ext cx="1360449" cy="59101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Transcript Raw counts</a:t>
            </a:r>
          </a:p>
        </p:txBody>
      </p:sp>
      <p:cxnSp>
        <p:nvCxnSpPr>
          <p:cNvPr id="15" name="Straight Arrow Connector 14">
            <a:extLst>
              <a:ext uri="{FF2B5EF4-FFF2-40B4-BE49-F238E27FC236}">
                <a16:creationId xmlns:a16="http://schemas.microsoft.com/office/drawing/2014/main" id="{0D8372FA-E5C3-2C49-8516-BD1AD4F79F97}"/>
              </a:ext>
            </a:extLst>
          </p:cNvPr>
          <p:cNvCxnSpPr>
            <a:cxnSpLocks/>
            <a:stCxn id="9" idx="3"/>
            <a:endCxn id="10" idx="1"/>
          </p:cNvCxnSpPr>
          <p:nvPr/>
        </p:nvCxnSpPr>
        <p:spPr>
          <a:xfrm>
            <a:off x="3220844"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2008B32-722D-6945-A704-4BBD02BB3525}"/>
              </a:ext>
            </a:extLst>
          </p:cNvPr>
          <p:cNvCxnSpPr>
            <a:cxnSpLocks/>
            <a:stCxn id="47" idx="3"/>
          </p:cNvCxnSpPr>
          <p:nvPr/>
        </p:nvCxnSpPr>
        <p:spPr>
          <a:xfrm>
            <a:off x="1135317" y="2073235"/>
            <a:ext cx="7696449" cy="89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24FE772D-145D-434C-A5BB-081FF4327089}"/>
              </a:ext>
            </a:extLst>
          </p:cNvPr>
          <p:cNvSpPr txBox="1"/>
          <p:nvPr/>
        </p:nvSpPr>
        <p:spPr>
          <a:xfrm>
            <a:off x="-11151" y="1934735"/>
            <a:ext cx="1146468" cy="276999"/>
          </a:xfrm>
          <a:prstGeom prst="rect">
            <a:avLst/>
          </a:prstGeom>
          <a:noFill/>
        </p:spPr>
        <p:txBody>
          <a:bodyPr wrap="none" rtlCol="0">
            <a:spAutoFit/>
          </a:bodyPr>
          <a:lstStyle/>
          <a:p>
            <a:r>
              <a:rPr lang="en-US" sz="1200" dirty="0">
                <a:latin typeface="Helvetica" charset="0"/>
                <a:ea typeface="Helvetica" charset="0"/>
                <a:cs typeface="Helvetica" charset="0"/>
              </a:rPr>
              <a:t>preprocessing</a:t>
            </a:r>
          </a:p>
        </p:txBody>
      </p:sp>
    </p:spTree>
    <p:extLst>
      <p:ext uri="{BB962C8B-B14F-4D97-AF65-F5344CB8AC3E}">
        <p14:creationId xmlns:p14="http://schemas.microsoft.com/office/powerpoint/2010/main" val="3781423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B5B7ED1-9CF5-4F46-931F-A9757430BC9A}"/>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A528E76-E6B0-584F-BF4D-27886B132F82}"/>
              </a:ext>
            </a:extLst>
          </p:cNvPr>
          <p:cNvSpPr txBox="1"/>
          <p:nvPr/>
        </p:nvSpPr>
        <p:spPr>
          <a:xfrm>
            <a:off x="34742" y="301277"/>
            <a:ext cx="9105950" cy="461665"/>
          </a:xfrm>
          <a:prstGeom prst="rect">
            <a:avLst/>
          </a:prstGeom>
          <a:noFill/>
        </p:spPr>
        <p:txBody>
          <a:bodyPr wrap="square" lIns="91440" tIns="45720" rIns="91440" bIns="45720" rtlCol="0" anchor="ctr">
            <a:spAutoFit/>
          </a:bodyPr>
          <a:lstStyle/>
          <a:p>
            <a:r>
              <a:rPr lang="en-US" sz="2400" b="1" dirty="0" err="1">
                <a:solidFill>
                  <a:srgbClr val="17375E"/>
                </a:solidFill>
                <a:latin typeface="Helvetica"/>
                <a:cs typeface="Helvetica"/>
              </a:rPr>
              <a:t>PROseq</a:t>
            </a:r>
            <a:r>
              <a:rPr lang="en-US" sz="2400" b="1" dirty="0">
                <a:solidFill>
                  <a:srgbClr val="17375E"/>
                </a:solidFill>
                <a:latin typeface="Helvetica"/>
                <a:cs typeface="Helvetica"/>
              </a:rPr>
              <a:t> biological replicates correlate along cell type</a:t>
            </a:r>
            <a:endParaRPr lang="en-US" sz="2400" b="1" dirty="0">
              <a:solidFill>
                <a:schemeClr val="accent1">
                  <a:lumMod val="50000"/>
                </a:schemeClr>
              </a:solidFill>
              <a:latin typeface="Helvetica"/>
              <a:cs typeface="Helvetica"/>
            </a:endParaRPr>
          </a:p>
        </p:txBody>
      </p:sp>
      <p:pic>
        <p:nvPicPr>
          <p:cNvPr id="7" name="Google Shape;420;p31">
            <a:extLst>
              <a:ext uri="{FF2B5EF4-FFF2-40B4-BE49-F238E27FC236}">
                <a16:creationId xmlns:a16="http://schemas.microsoft.com/office/drawing/2014/main" id="{9A4BF22D-C1EA-7942-B8B9-55C5257DE8CE}"/>
              </a:ext>
            </a:extLst>
          </p:cNvPr>
          <p:cNvPicPr preferRelativeResize="0"/>
          <p:nvPr/>
        </p:nvPicPr>
        <p:blipFill rotWithShape="1">
          <a:blip r:embed="rId3">
            <a:alphaModFix/>
          </a:blip>
          <a:srcRect r="45220"/>
          <a:stretch/>
        </p:blipFill>
        <p:spPr>
          <a:xfrm>
            <a:off x="1641016" y="1455112"/>
            <a:ext cx="4906050" cy="4478075"/>
          </a:xfrm>
          <a:prstGeom prst="rect">
            <a:avLst/>
          </a:prstGeom>
          <a:noFill/>
          <a:ln>
            <a:noFill/>
          </a:ln>
        </p:spPr>
      </p:pic>
      <p:sp>
        <p:nvSpPr>
          <p:cNvPr id="12" name="Google Shape;423;p31">
            <a:extLst>
              <a:ext uri="{FF2B5EF4-FFF2-40B4-BE49-F238E27FC236}">
                <a16:creationId xmlns:a16="http://schemas.microsoft.com/office/drawing/2014/main" id="{0E16FB68-8F1B-5D4A-BDBF-CFD518F4791F}"/>
              </a:ext>
            </a:extLst>
          </p:cNvPr>
          <p:cNvSpPr/>
          <p:nvPr/>
        </p:nvSpPr>
        <p:spPr>
          <a:xfrm>
            <a:off x="4051137" y="3335558"/>
            <a:ext cx="1573179" cy="1724973"/>
          </a:xfrm>
          <a:prstGeom prst="rect">
            <a:avLst/>
          </a:prstGeom>
          <a:noFill/>
          <a:ln w="19050" cap="flat" cmpd="sng">
            <a:solidFill>
              <a:schemeClr val="accent2">
                <a:lumMod val="75000"/>
              </a:schemeClr>
            </a:solidFill>
            <a:prstDash val="sys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3;p31">
            <a:extLst>
              <a:ext uri="{FF2B5EF4-FFF2-40B4-BE49-F238E27FC236}">
                <a16:creationId xmlns:a16="http://schemas.microsoft.com/office/drawing/2014/main" id="{039363A4-C2FF-A743-831D-AE789E29A375}"/>
              </a:ext>
            </a:extLst>
          </p:cNvPr>
          <p:cNvSpPr/>
          <p:nvPr/>
        </p:nvSpPr>
        <p:spPr>
          <a:xfrm>
            <a:off x="2519186" y="1615885"/>
            <a:ext cx="1573179" cy="1724973"/>
          </a:xfrm>
          <a:prstGeom prst="rect">
            <a:avLst/>
          </a:prstGeom>
          <a:noFill/>
          <a:ln w="19050" cap="flat" cmpd="sng">
            <a:solidFill>
              <a:schemeClr val="accent2">
                <a:lumMod val="75000"/>
              </a:schemeClr>
            </a:solidFill>
            <a:prstDash val="sys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FBD1D0A-A1D3-1840-9BBC-FAE035B1D50D}"/>
              </a:ext>
            </a:extLst>
          </p:cNvPr>
          <p:cNvSpPr txBox="1"/>
          <p:nvPr/>
        </p:nvSpPr>
        <p:spPr>
          <a:xfrm>
            <a:off x="5994128" y="4737365"/>
            <a:ext cx="2621230" cy="646331"/>
          </a:xfrm>
          <a:prstGeom prst="rect">
            <a:avLst/>
          </a:prstGeom>
          <a:noFill/>
        </p:spPr>
        <p:txBody>
          <a:bodyPr wrap="none" rtlCol="0">
            <a:spAutoFit/>
          </a:bodyPr>
          <a:lstStyle/>
          <a:p>
            <a:pPr algn="ctr"/>
            <a:r>
              <a:rPr lang="en-US" dirty="0">
                <a:latin typeface="Helvetica" charset="0"/>
                <a:ea typeface="Helvetica" charset="0"/>
                <a:cs typeface="Helvetica" charset="0"/>
              </a:rPr>
              <a:t>Normalized Expression </a:t>
            </a:r>
          </a:p>
          <a:p>
            <a:pPr algn="ctr"/>
            <a:r>
              <a:rPr lang="en-US" dirty="0">
                <a:latin typeface="Helvetica" charset="0"/>
                <a:ea typeface="Helvetica" charset="0"/>
                <a:cs typeface="Helvetica" charset="0"/>
              </a:rPr>
              <a:t>Pearson Correlation</a:t>
            </a:r>
          </a:p>
        </p:txBody>
      </p:sp>
      <p:cxnSp>
        <p:nvCxnSpPr>
          <p:cNvPr id="8" name="Straight Arrow Connector 7">
            <a:extLst>
              <a:ext uri="{FF2B5EF4-FFF2-40B4-BE49-F238E27FC236}">
                <a16:creationId xmlns:a16="http://schemas.microsoft.com/office/drawing/2014/main" id="{2210499B-05AF-1B47-92E1-A5B236D1767E}"/>
              </a:ext>
            </a:extLst>
          </p:cNvPr>
          <p:cNvCxnSpPr>
            <a:stCxn id="4" idx="0"/>
          </p:cNvCxnSpPr>
          <p:nvPr/>
        </p:nvCxnSpPr>
        <p:spPr>
          <a:xfrm flipV="1">
            <a:off x="7304743" y="1615885"/>
            <a:ext cx="0" cy="312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53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B5B7ED1-9CF5-4F46-931F-A9757430BC9A}"/>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A528E76-E6B0-584F-BF4D-27886B132F82}"/>
              </a:ext>
            </a:extLst>
          </p:cNvPr>
          <p:cNvSpPr txBox="1"/>
          <p:nvPr/>
        </p:nvSpPr>
        <p:spPr>
          <a:xfrm>
            <a:off x="34742" y="301277"/>
            <a:ext cx="9105950" cy="461665"/>
          </a:xfrm>
          <a:prstGeom prst="rect">
            <a:avLst/>
          </a:prstGeom>
          <a:noFill/>
        </p:spPr>
        <p:txBody>
          <a:bodyPr wrap="square" lIns="91440" tIns="45720" rIns="91440" bIns="45720" rtlCol="0" anchor="ctr">
            <a:spAutoFit/>
          </a:bodyPr>
          <a:lstStyle/>
          <a:p>
            <a:r>
              <a:rPr lang="en-US" sz="2400" b="1" dirty="0" err="1">
                <a:solidFill>
                  <a:srgbClr val="17375E"/>
                </a:solidFill>
                <a:latin typeface="Helvetica"/>
                <a:cs typeface="Helvetica"/>
              </a:rPr>
              <a:t>PROseq</a:t>
            </a:r>
            <a:r>
              <a:rPr lang="en-US" sz="2400" b="1" dirty="0">
                <a:solidFill>
                  <a:srgbClr val="17375E"/>
                </a:solidFill>
                <a:latin typeface="Helvetica"/>
                <a:cs typeface="Helvetica"/>
              </a:rPr>
              <a:t> biological replicates correlate along cell type</a:t>
            </a:r>
            <a:endParaRPr lang="en-US" sz="2400" b="1" dirty="0">
              <a:solidFill>
                <a:schemeClr val="accent1">
                  <a:lumMod val="50000"/>
                </a:schemeClr>
              </a:solidFill>
              <a:latin typeface="Helvetica"/>
              <a:cs typeface="Helvetica"/>
            </a:endParaRPr>
          </a:p>
        </p:txBody>
      </p:sp>
      <p:pic>
        <p:nvPicPr>
          <p:cNvPr id="7" name="Google Shape;420;p31">
            <a:extLst>
              <a:ext uri="{FF2B5EF4-FFF2-40B4-BE49-F238E27FC236}">
                <a16:creationId xmlns:a16="http://schemas.microsoft.com/office/drawing/2014/main" id="{9A4BF22D-C1EA-7942-B8B9-55C5257DE8CE}"/>
              </a:ext>
            </a:extLst>
          </p:cNvPr>
          <p:cNvPicPr preferRelativeResize="0"/>
          <p:nvPr/>
        </p:nvPicPr>
        <p:blipFill rotWithShape="1">
          <a:blip r:embed="rId3">
            <a:alphaModFix/>
          </a:blip>
          <a:srcRect r="45220"/>
          <a:stretch/>
        </p:blipFill>
        <p:spPr>
          <a:xfrm>
            <a:off x="1641016" y="1455112"/>
            <a:ext cx="4906050" cy="4478075"/>
          </a:xfrm>
          <a:prstGeom prst="rect">
            <a:avLst/>
          </a:prstGeom>
          <a:noFill/>
          <a:ln>
            <a:noFill/>
          </a:ln>
        </p:spPr>
      </p:pic>
      <p:sp>
        <p:nvSpPr>
          <p:cNvPr id="12" name="Google Shape;423;p31">
            <a:extLst>
              <a:ext uri="{FF2B5EF4-FFF2-40B4-BE49-F238E27FC236}">
                <a16:creationId xmlns:a16="http://schemas.microsoft.com/office/drawing/2014/main" id="{0E16FB68-8F1B-5D4A-BDBF-CFD518F4791F}"/>
              </a:ext>
            </a:extLst>
          </p:cNvPr>
          <p:cNvSpPr/>
          <p:nvPr/>
        </p:nvSpPr>
        <p:spPr>
          <a:xfrm>
            <a:off x="3279227" y="4182550"/>
            <a:ext cx="813137" cy="887924"/>
          </a:xfrm>
          <a:prstGeom prst="rect">
            <a:avLst/>
          </a:prstGeom>
          <a:noFill/>
          <a:ln w="28575" cap="flat" cmpd="sng">
            <a:solidFill>
              <a:schemeClr val="accent2">
                <a:lumMod val="75000"/>
              </a:schemeClr>
            </a:solidFill>
            <a:prstDash val="sys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3;p31">
            <a:extLst>
              <a:ext uri="{FF2B5EF4-FFF2-40B4-BE49-F238E27FC236}">
                <a16:creationId xmlns:a16="http://schemas.microsoft.com/office/drawing/2014/main" id="{039363A4-C2FF-A743-831D-AE789E29A375}"/>
              </a:ext>
            </a:extLst>
          </p:cNvPr>
          <p:cNvSpPr/>
          <p:nvPr/>
        </p:nvSpPr>
        <p:spPr>
          <a:xfrm>
            <a:off x="2519186" y="3321263"/>
            <a:ext cx="781061" cy="870927"/>
          </a:xfrm>
          <a:prstGeom prst="rect">
            <a:avLst/>
          </a:prstGeom>
          <a:noFill/>
          <a:ln w="28575" cap="flat" cmpd="sng">
            <a:solidFill>
              <a:schemeClr val="accent2">
                <a:lumMod val="75000"/>
              </a:schemeClr>
            </a:solidFill>
            <a:prstDash val="sys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FBD1D0A-A1D3-1840-9BBC-FAE035B1D50D}"/>
              </a:ext>
            </a:extLst>
          </p:cNvPr>
          <p:cNvSpPr txBox="1"/>
          <p:nvPr/>
        </p:nvSpPr>
        <p:spPr>
          <a:xfrm>
            <a:off x="5994128" y="4737365"/>
            <a:ext cx="2621230" cy="646331"/>
          </a:xfrm>
          <a:prstGeom prst="rect">
            <a:avLst/>
          </a:prstGeom>
          <a:noFill/>
        </p:spPr>
        <p:txBody>
          <a:bodyPr wrap="none" rtlCol="0">
            <a:spAutoFit/>
          </a:bodyPr>
          <a:lstStyle/>
          <a:p>
            <a:pPr algn="ctr"/>
            <a:r>
              <a:rPr lang="en-US" dirty="0">
                <a:latin typeface="Helvetica" charset="0"/>
                <a:ea typeface="Helvetica" charset="0"/>
                <a:cs typeface="Helvetica" charset="0"/>
              </a:rPr>
              <a:t>Normalized Expression </a:t>
            </a:r>
          </a:p>
          <a:p>
            <a:pPr algn="ctr"/>
            <a:r>
              <a:rPr lang="en-US" dirty="0">
                <a:latin typeface="Helvetica" charset="0"/>
                <a:ea typeface="Helvetica" charset="0"/>
                <a:cs typeface="Helvetica" charset="0"/>
              </a:rPr>
              <a:t>Pearson Correlation</a:t>
            </a:r>
          </a:p>
        </p:txBody>
      </p:sp>
      <p:cxnSp>
        <p:nvCxnSpPr>
          <p:cNvPr id="8" name="Straight Arrow Connector 7">
            <a:extLst>
              <a:ext uri="{FF2B5EF4-FFF2-40B4-BE49-F238E27FC236}">
                <a16:creationId xmlns:a16="http://schemas.microsoft.com/office/drawing/2014/main" id="{2210499B-05AF-1B47-92E1-A5B236D1767E}"/>
              </a:ext>
            </a:extLst>
          </p:cNvPr>
          <p:cNvCxnSpPr>
            <a:stCxn id="4" idx="0"/>
          </p:cNvCxnSpPr>
          <p:nvPr/>
        </p:nvCxnSpPr>
        <p:spPr>
          <a:xfrm flipV="1">
            <a:off x="7304743" y="1615885"/>
            <a:ext cx="0" cy="312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746ACB2-75FC-D446-9089-E3C21CC27EB2}"/>
              </a:ext>
            </a:extLst>
          </p:cNvPr>
          <p:cNvSpPr txBox="1"/>
          <p:nvPr/>
        </p:nvSpPr>
        <p:spPr>
          <a:xfrm>
            <a:off x="2347360" y="6184849"/>
            <a:ext cx="4480714" cy="369332"/>
          </a:xfrm>
          <a:prstGeom prst="rect">
            <a:avLst/>
          </a:prstGeom>
          <a:noFill/>
        </p:spPr>
        <p:txBody>
          <a:bodyPr wrap="none" rtlCol="0">
            <a:spAutoFit/>
          </a:bodyPr>
          <a:lstStyle/>
          <a:p>
            <a:r>
              <a:rPr lang="en-US" dirty="0">
                <a:latin typeface="Helvetica" charset="0"/>
                <a:ea typeface="Helvetica" charset="0"/>
                <a:cs typeface="Helvetica" charset="0"/>
              </a:rPr>
              <a:t>Do not correlate along treatment condition</a:t>
            </a:r>
          </a:p>
        </p:txBody>
      </p:sp>
    </p:spTree>
    <p:extLst>
      <p:ext uri="{BB962C8B-B14F-4D97-AF65-F5344CB8AC3E}">
        <p14:creationId xmlns:p14="http://schemas.microsoft.com/office/powerpoint/2010/main" val="202420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Analysis Pipeline</a:t>
            </a:r>
          </a:p>
        </p:txBody>
      </p:sp>
      <p:sp>
        <p:nvSpPr>
          <p:cNvPr id="6" name="Rounded Rectangle 5">
            <a:extLst>
              <a:ext uri="{FF2B5EF4-FFF2-40B4-BE49-F238E27FC236}">
                <a16:creationId xmlns:a16="http://schemas.microsoft.com/office/drawing/2014/main" id="{E842F735-075D-0B42-B21C-B4E70C2C5F38}"/>
              </a:ext>
            </a:extLst>
          </p:cNvPr>
          <p:cNvSpPr/>
          <p:nvPr/>
        </p:nvSpPr>
        <p:spPr>
          <a:xfrm>
            <a:off x="267629" y="1299115"/>
            <a:ext cx="1360449" cy="591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PROseq</a:t>
            </a:r>
            <a:r>
              <a:rPr lang="en-US" b="1" dirty="0"/>
              <a:t> *.</a:t>
            </a:r>
            <a:r>
              <a:rPr lang="en-US" b="1" dirty="0" err="1"/>
              <a:t>fastq</a:t>
            </a:r>
            <a:endParaRPr lang="en-US" b="1" dirty="0"/>
          </a:p>
        </p:txBody>
      </p:sp>
      <p:cxnSp>
        <p:nvCxnSpPr>
          <p:cNvPr id="8" name="Straight Arrow Connector 7">
            <a:extLst>
              <a:ext uri="{FF2B5EF4-FFF2-40B4-BE49-F238E27FC236}">
                <a16:creationId xmlns:a16="http://schemas.microsoft.com/office/drawing/2014/main" id="{944FEC37-CFAA-794D-8E4E-40DD8AF254AC}"/>
              </a:ext>
            </a:extLst>
          </p:cNvPr>
          <p:cNvCxnSpPr>
            <a:cxnSpLocks/>
            <a:stCxn id="6" idx="3"/>
            <a:endCxn id="9" idx="1"/>
          </p:cNvCxnSpPr>
          <p:nvPr/>
        </p:nvCxnSpPr>
        <p:spPr>
          <a:xfrm>
            <a:off x="1628078"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1EE42BE6-D85B-7E4A-846F-1889E010CD9B}"/>
              </a:ext>
            </a:extLst>
          </p:cNvPr>
          <p:cNvSpPr/>
          <p:nvPr/>
        </p:nvSpPr>
        <p:spPr>
          <a:xfrm>
            <a:off x="1860395" y="1299115"/>
            <a:ext cx="1360449" cy="59101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Genome Alignment</a:t>
            </a:r>
          </a:p>
        </p:txBody>
      </p:sp>
      <p:sp>
        <p:nvSpPr>
          <p:cNvPr id="10" name="Rounded Rectangle 9">
            <a:extLst>
              <a:ext uri="{FF2B5EF4-FFF2-40B4-BE49-F238E27FC236}">
                <a16:creationId xmlns:a16="http://schemas.microsoft.com/office/drawing/2014/main" id="{8BA59CFE-3EF2-5845-80FF-D53738BE62BF}"/>
              </a:ext>
            </a:extLst>
          </p:cNvPr>
          <p:cNvSpPr/>
          <p:nvPr/>
        </p:nvSpPr>
        <p:spPr>
          <a:xfrm>
            <a:off x="3453161" y="1299115"/>
            <a:ext cx="1360449" cy="59101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Transcript Raw counts</a:t>
            </a:r>
          </a:p>
        </p:txBody>
      </p:sp>
      <p:sp>
        <p:nvSpPr>
          <p:cNvPr id="12" name="Rounded Rectangle 11">
            <a:extLst>
              <a:ext uri="{FF2B5EF4-FFF2-40B4-BE49-F238E27FC236}">
                <a16:creationId xmlns:a16="http://schemas.microsoft.com/office/drawing/2014/main" id="{6D846C04-FE3B-EB46-A713-9717AB0A438C}"/>
              </a:ext>
            </a:extLst>
          </p:cNvPr>
          <p:cNvSpPr/>
          <p:nvPr/>
        </p:nvSpPr>
        <p:spPr>
          <a:xfrm>
            <a:off x="5051502" y="1299115"/>
            <a:ext cx="1620644" cy="59101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DEseq2 Normalization</a:t>
            </a:r>
          </a:p>
        </p:txBody>
      </p:sp>
      <p:sp>
        <p:nvSpPr>
          <p:cNvPr id="13" name="Rounded Rectangle 12">
            <a:extLst>
              <a:ext uri="{FF2B5EF4-FFF2-40B4-BE49-F238E27FC236}">
                <a16:creationId xmlns:a16="http://schemas.microsoft.com/office/drawing/2014/main" id="{BDD88BC8-12CB-0343-846F-5F6030D3F1D1}"/>
              </a:ext>
            </a:extLst>
          </p:cNvPr>
          <p:cNvSpPr/>
          <p:nvPr/>
        </p:nvSpPr>
        <p:spPr>
          <a:xfrm>
            <a:off x="6994742" y="2295490"/>
            <a:ext cx="1825083" cy="594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Statistics</a:t>
            </a:r>
          </a:p>
        </p:txBody>
      </p:sp>
      <p:cxnSp>
        <p:nvCxnSpPr>
          <p:cNvPr id="15" name="Straight Arrow Connector 14">
            <a:extLst>
              <a:ext uri="{FF2B5EF4-FFF2-40B4-BE49-F238E27FC236}">
                <a16:creationId xmlns:a16="http://schemas.microsoft.com/office/drawing/2014/main" id="{0D8372FA-E5C3-2C49-8516-BD1AD4F79F97}"/>
              </a:ext>
            </a:extLst>
          </p:cNvPr>
          <p:cNvCxnSpPr>
            <a:cxnSpLocks/>
            <a:stCxn id="9" idx="3"/>
            <a:endCxn id="10" idx="1"/>
          </p:cNvCxnSpPr>
          <p:nvPr/>
        </p:nvCxnSpPr>
        <p:spPr>
          <a:xfrm>
            <a:off x="3220844"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5A51DA8-9A2D-B942-A1B0-6700DB631019}"/>
              </a:ext>
            </a:extLst>
          </p:cNvPr>
          <p:cNvCxnSpPr>
            <a:cxnSpLocks/>
            <a:stCxn id="10" idx="3"/>
            <a:endCxn id="12" idx="1"/>
          </p:cNvCxnSpPr>
          <p:nvPr/>
        </p:nvCxnSpPr>
        <p:spPr>
          <a:xfrm>
            <a:off x="4813610" y="1594623"/>
            <a:ext cx="237892"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F49BA9E-7F44-7444-BB12-3C711C8E5711}"/>
              </a:ext>
            </a:extLst>
          </p:cNvPr>
          <p:cNvCxnSpPr>
            <a:cxnSpLocks/>
            <a:stCxn id="12" idx="3"/>
            <a:endCxn id="13" idx="0"/>
          </p:cNvCxnSpPr>
          <p:nvPr/>
        </p:nvCxnSpPr>
        <p:spPr>
          <a:xfrm>
            <a:off x="6672146" y="1594623"/>
            <a:ext cx="1235138" cy="7008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2008B32-722D-6945-A704-4BBD02BB3525}"/>
              </a:ext>
            </a:extLst>
          </p:cNvPr>
          <p:cNvCxnSpPr>
            <a:cxnSpLocks/>
            <a:stCxn id="47" idx="3"/>
          </p:cNvCxnSpPr>
          <p:nvPr/>
        </p:nvCxnSpPr>
        <p:spPr>
          <a:xfrm>
            <a:off x="1135317" y="2073235"/>
            <a:ext cx="7696449" cy="89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24FE772D-145D-434C-A5BB-081FF4327089}"/>
              </a:ext>
            </a:extLst>
          </p:cNvPr>
          <p:cNvSpPr txBox="1"/>
          <p:nvPr/>
        </p:nvSpPr>
        <p:spPr>
          <a:xfrm>
            <a:off x="-11151" y="1934735"/>
            <a:ext cx="1146468" cy="276999"/>
          </a:xfrm>
          <a:prstGeom prst="rect">
            <a:avLst/>
          </a:prstGeom>
          <a:noFill/>
        </p:spPr>
        <p:txBody>
          <a:bodyPr wrap="none" rtlCol="0">
            <a:spAutoFit/>
          </a:bodyPr>
          <a:lstStyle/>
          <a:p>
            <a:r>
              <a:rPr lang="en-US" sz="1200" dirty="0">
                <a:latin typeface="Helvetica" charset="0"/>
                <a:ea typeface="Helvetica" charset="0"/>
                <a:cs typeface="Helvetica" charset="0"/>
              </a:rPr>
              <a:t>preprocessing</a:t>
            </a:r>
          </a:p>
        </p:txBody>
      </p:sp>
    </p:spTree>
    <p:extLst>
      <p:ext uri="{BB962C8B-B14F-4D97-AF65-F5344CB8AC3E}">
        <p14:creationId xmlns:p14="http://schemas.microsoft.com/office/powerpoint/2010/main" val="11785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4F63C-A643-5649-9049-5BD6ED220951}"/>
              </a:ext>
            </a:extLst>
          </p:cNvPr>
          <p:cNvSpPr>
            <a:spLocks noGrp="1"/>
          </p:cNvSpPr>
          <p:nvPr>
            <p:ph idx="1"/>
          </p:nvPr>
        </p:nvSpPr>
        <p:spPr/>
        <p:txBody>
          <a:bodyPr/>
          <a:lstStyle/>
          <a:p>
            <a:pPr fontAlgn="base">
              <a:lnSpc>
                <a:spcPct val="150000"/>
              </a:lnSpc>
            </a:pPr>
            <a:r>
              <a:rPr lang="en-US" sz="2400" b="1" dirty="0"/>
              <a:t>Problem</a:t>
            </a:r>
          </a:p>
          <a:p>
            <a:pPr fontAlgn="base">
              <a:lnSpc>
                <a:spcPct val="150000"/>
              </a:lnSpc>
            </a:pPr>
            <a:r>
              <a:rPr lang="en-US" sz="2400" dirty="0"/>
              <a:t>Experimental Setup</a:t>
            </a:r>
          </a:p>
          <a:p>
            <a:pPr fontAlgn="base">
              <a:lnSpc>
                <a:spcPct val="150000"/>
              </a:lnSpc>
            </a:pPr>
            <a:r>
              <a:rPr lang="en-US" sz="2400" dirty="0"/>
              <a:t>Analysis Pipeline</a:t>
            </a:r>
          </a:p>
          <a:p>
            <a:pPr fontAlgn="base">
              <a:lnSpc>
                <a:spcPct val="150000"/>
              </a:lnSpc>
            </a:pPr>
            <a:r>
              <a:rPr lang="en-US" sz="2400" dirty="0"/>
              <a:t>Findings</a:t>
            </a:r>
          </a:p>
          <a:p>
            <a:pPr fontAlgn="base">
              <a:lnSpc>
                <a:spcPct val="150000"/>
              </a:lnSpc>
            </a:pPr>
            <a:r>
              <a:rPr lang="en-US" sz="2400" dirty="0"/>
              <a:t>Future Research</a:t>
            </a:r>
          </a:p>
          <a:p>
            <a:endParaRPr lang="en-US" dirty="0"/>
          </a:p>
        </p:txBody>
      </p:sp>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Presentation Outline</a:t>
            </a:r>
          </a:p>
        </p:txBody>
      </p:sp>
    </p:spTree>
    <p:extLst>
      <p:ext uri="{BB962C8B-B14F-4D97-AF65-F5344CB8AC3E}">
        <p14:creationId xmlns:p14="http://schemas.microsoft.com/office/powerpoint/2010/main" val="785943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CFDFE6-02D0-FF48-9DDA-197964105280}"/>
              </a:ext>
            </a:extLst>
          </p:cNvPr>
          <p:cNvSpPr>
            <a:spLocks noGrp="1"/>
          </p:cNvSpPr>
          <p:nvPr>
            <p:ph idx="1"/>
          </p:nvPr>
        </p:nvSpPr>
        <p:spPr/>
        <p:txBody>
          <a:bodyPr/>
          <a:lstStyle/>
          <a:p>
            <a:pPr>
              <a:lnSpc>
                <a:spcPct val="150000"/>
              </a:lnSpc>
            </a:pPr>
            <a:r>
              <a:rPr lang="en-US" dirty="0"/>
              <a:t>Strives to detect differentially expressed genes from count data</a:t>
            </a:r>
          </a:p>
          <a:p>
            <a:pPr lvl="1">
              <a:lnSpc>
                <a:spcPct val="150000"/>
              </a:lnSpc>
            </a:pPr>
            <a:r>
              <a:rPr lang="en-US" dirty="0"/>
              <a:t>Research standard for RNA based analysis</a:t>
            </a:r>
          </a:p>
          <a:p>
            <a:pPr>
              <a:lnSpc>
                <a:spcPct val="150000"/>
              </a:lnSpc>
            </a:pPr>
            <a:r>
              <a:rPr lang="en-US" dirty="0"/>
              <a:t>Normalizes log2(Fold Change) with a negative binomial distribution</a:t>
            </a:r>
          </a:p>
          <a:p>
            <a:pPr>
              <a:lnSpc>
                <a:spcPct val="150000"/>
              </a:lnSpc>
            </a:pPr>
            <a:r>
              <a:rPr lang="en-US" dirty="0"/>
              <a:t>Can accommodate multiple replicates</a:t>
            </a:r>
          </a:p>
        </p:txBody>
      </p:sp>
      <p:sp>
        <p:nvSpPr>
          <p:cNvPr id="3" name="Title 2">
            <a:extLst>
              <a:ext uri="{FF2B5EF4-FFF2-40B4-BE49-F238E27FC236}">
                <a16:creationId xmlns:a16="http://schemas.microsoft.com/office/drawing/2014/main" id="{53EEB84D-C912-FC4A-A334-7442F520EC64}"/>
              </a:ext>
            </a:extLst>
          </p:cNvPr>
          <p:cNvSpPr>
            <a:spLocks noGrp="1"/>
          </p:cNvSpPr>
          <p:nvPr>
            <p:ph type="title"/>
          </p:nvPr>
        </p:nvSpPr>
        <p:spPr/>
        <p:txBody>
          <a:bodyPr/>
          <a:lstStyle/>
          <a:p>
            <a:r>
              <a:rPr lang="en-US" dirty="0"/>
              <a:t>DEseq2 Overview</a:t>
            </a:r>
          </a:p>
        </p:txBody>
      </p:sp>
      <p:graphicFrame>
        <p:nvGraphicFramePr>
          <p:cNvPr id="4" name="Table 3">
            <a:extLst>
              <a:ext uri="{FF2B5EF4-FFF2-40B4-BE49-F238E27FC236}">
                <a16:creationId xmlns:a16="http://schemas.microsoft.com/office/drawing/2014/main" id="{EA94A054-6394-9B49-B119-0F3587F1E46A}"/>
              </a:ext>
            </a:extLst>
          </p:cNvPr>
          <p:cNvGraphicFramePr>
            <a:graphicFrameLocks noGrp="1"/>
          </p:cNvGraphicFramePr>
          <p:nvPr>
            <p:extLst>
              <p:ext uri="{D42A27DB-BD31-4B8C-83A1-F6EECF244321}">
                <p14:modId xmlns:p14="http://schemas.microsoft.com/office/powerpoint/2010/main" val="407123604"/>
              </p:ext>
            </p:extLst>
          </p:nvPr>
        </p:nvGraphicFramePr>
        <p:xfrm>
          <a:off x="1454551" y="3781384"/>
          <a:ext cx="5141950" cy="2123440"/>
        </p:xfrm>
        <a:graphic>
          <a:graphicData uri="http://schemas.openxmlformats.org/drawingml/2006/table">
            <a:tbl>
              <a:tblPr bandRow="1">
                <a:tableStyleId>{5C22544A-7EE6-4342-B048-85BDC9FD1C3A}</a:tableStyleId>
              </a:tblPr>
              <a:tblGrid>
                <a:gridCol w="979805">
                  <a:extLst>
                    <a:ext uri="{9D8B030D-6E8A-4147-A177-3AD203B41FA5}">
                      <a16:colId xmlns:a16="http://schemas.microsoft.com/office/drawing/2014/main" val="3457325773"/>
                    </a:ext>
                  </a:extLst>
                </a:gridCol>
                <a:gridCol w="1235516">
                  <a:extLst>
                    <a:ext uri="{9D8B030D-6E8A-4147-A177-3AD203B41FA5}">
                      <a16:colId xmlns:a16="http://schemas.microsoft.com/office/drawing/2014/main" val="1929044966"/>
                    </a:ext>
                  </a:extLst>
                </a:gridCol>
                <a:gridCol w="1235516">
                  <a:extLst>
                    <a:ext uri="{9D8B030D-6E8A-4147-A177-3AD203B41FA5}">
                      <a16:colId xmlns:a16="http://schemas.microsoft.com/office/drawing/2014/main" val="3525180103"/>
                    </a:ext>
                  </a:extLst>
                </a:gridCol>
                <a:gridCol w="455597">
                  <a:extLst>
                    <a:ext uri="{9D8B030D-6E8A-4147-A177-3AD203B41FA5}">
                      <a16:colId xmlns:a16="http://schemas.microsoft.com/office/drawing/2014/main" val="3376355725"/>
                    </a:ext>
                  </a:extLst>
                </a:gridCol>
                <a:gridCol w="1235516">
                  <a:extLst>
                    <a:ext uri="{9D8B030D-6E8A-4147-A177-3AD203B41FA5}">
                      <a16:colId xmlns:a16="http://schemas.microsoft.com/office/drawing/2014/main" val="3647061405"/>
                    </a:ext>
                  </a:extLst>
                </a:gridCol>
              </a:tblGrid>
              <a:tr h="370840">
                <a:tc>
                  <a:txBody>
                    <a:bodyPr/>
                    <a:lstStyle/>
                    <a:p>
                      <a:r>
                        <a:rPr lang="en-US" dirty="0"/>
                        <a:t>Gene ID</a:t>
                      </a:r>
                    </a:p>
                  </a:txBody>
                  <a:tcPr/>
                </a:tc>
                <a:tc>
                  <a:txBody>
                    <a:bodyPr/>
                    <a:lstStyle/>
                    <a:p>
                      <a:r>
                        <a:rPr lang="en-US" dirty="0"/>
                        <a:t>Condition1</a:t>
                      </a:r>
                    </a:p>
                    <a:p>
                      <a:r>
                        <a:rPr lang="en-US" dirty="0"/>
                        <a:t>Replicate1</a:t>
                      </a:r>
                    </a:p>
                  </a:txBody>
                  <a:tcPr/>
                </a:tc>
                <a:tc>
                  <a:txBody>
                    <a:bodyPr/>
                    <a:lstStyle/>
                    <a:p>
                      <a:r>
                        <a:rPr lang="en-US" dirty="0"/>
                        <a:t>Condition1</a:t>
                      </a:r>
                    </a:p>
                    <a:p>
                      <a:r>
                        <a:rPr lang="en-US" dirty="0"/>
                        <a:t>Replicate2</a:t>
                      </a:r>
                    </a:p>
                  </a:txBody>
                  <a:tcPr/>
                </a:tc>
                <a:tc>
                  <a:txBody>
                    <a:bodyPr/>
                    <a:lstStyle/>
                    <a:p>
                      <a:r>
                        <a:rPr lang="en-US" dirty="0"/>
                        <a:t>….</a:t>
                      </a:r>
                    </a:p>
                  </a:txBody>
                  <a:tcPr/>
                </a:tc>
                <a:tc>
                  <a:txBody>
                    <a:bodyPr/>
                    <a:lstStyle/>
                    <a:p>
                      <a:r>
                        <a:rPr lang="en-US" dirty="0"/>
                        <a:t>Condition2</a:t>
                      </a:r>
                    </a:p>
                    <a:p>
                      <a:r>
                        <a:rPr lang="en-US" dirty="0"/>
                        <a:t>Replicate N</a:t>
                      </a:r>
                    </a:p>
                  </a:txBody>
                  <a:tcPr/>
                </a:tc>
                <a:extLst>
                  <a:ext uri="{0D108BD9-81ED-4DB2-BD59-A6C34878D82A}">
                    <a16:rowId xmlns:a16="http://schemas.microsoft.com/office/drawing/2014/main" val="3142286578"/>
                  </a:ext>
                </a:extLst>
              </a:tr>
              <a:tr h="370840">
                <a:tc>
                  <a:txBody>
                    <a:bodyPr/>
                    <a:lstStyle/>
                    <a:p>
                      <a:r>
                        <a:rPr lang="en-US" dirty="0"/>
                        <a:t>Gene A</a:t>
                      </a:r>
                    </a:p>
                  </a:txBody>
                  <a:tcPr/>
                </a:tc>
                <a:tc>
                  <a:txBody>
                    <a:bodyPr/>
                    <a:lstStyle/>
                    <a:p>
                      <a:r>
                        <a:rPr lang="en-US" dirty="0"/>
                        <a:t>132</a:t>
                      </a:r>
                    </a:p>
                  </a:txBody>
                  <a:tcPr/>
                </a:tc>
                <a:tc>
                  <a:txBody>
                    <a:bodyPr/>
                    <a:lstStyle/>
                    <a:p>
                      <a:r>
                        <a:rPr lang="en-US" dirty="0"/>
                        <a:t>187</a:t>
                      </a:r>
                    </a:p>
                  </a:txBody>
                  <a:tcPr/>
                </a:tc>
                <a:tc>
                  <a:txBody>
                    <a:bodyPr/>
                    <a:lstStyle/>
                    <a:p>
                      <a:r>
                        <a:rPr lang="en-US" dirty="0"/>
                        <a:t>….</a:t>
                      </a:r>
                    </a:p>
                  </a:txBody>
                  <a:tcPr/>
                </a:tc>
                <a:tc>
                  <a:txBody>
                    <a:bodyPr/>
                    <a:lstStyle/>
                    <a:p>
                      <a:r>
                        <a:rPr lang="en-US" dirty="0"/>
                        <a:t>75</a:t>
                      </a:r>
                    </a:p>
                  </a:txBody>
                  <a:tcPr/>
                </a:tc>
                <a:extLst>
                  <a:ext uri="{0D108BD9-81ED-4DB2-BD59-A6C34878D82A}">
                    <a16:rowId xmlns:a16="http://schemas.microsoft.com/office/drawing/2014/main" val="2284112329"/>
                  </a:ext>
                </a:extLst>
              </a:tr>
              <a:tr h="370840">
                <a:tc>
                  <a:txBody>
                    <a:bodyPr/>
                    <a:lstStyle/>
                    <a:p>
                      <a:r>
                        <a:rPr lang="en-US" dirty="0"/>
                        <a:t>Gene B</a:t>
                      </a:r>
                    </a:p>
                  </a:txBody>
                  <a:tcPr/>
                </a:tc>
                <a:tc>
                  <a:txBody>
                    <a:bodyPr/>
                    <a:lstStyle/>
                    <a:p>
                      <a:r>
                        <a:rPr lang="en-US" dirty="0"/>
                        <a:t>51</a:t>
                      </a:r>
                    </a:p>
                  </a:txBody>
                  <a:tcPr/>
                </a:tc>
                <a:tc>
                  <a:txBody>
                    <a:bodyPr/>
                    <a:lstStyle/>
                    <a:p>
                      <a:r>
                        <a:rPr lang="en-US" dirty="0"/>
                        <a:t>29</a:t>
                      </a:r>
                    </a:p>
                  </a:txBody>
                  <a:tcPr/>
                </a:tc>
                <a:tc>
                  <a:txBody>
                    <a:bodyPr/>
                    <a:lstStyle/>
                    <a:p>
                      <a:r>
                        <a:rPr lang="en-US" dirty="0"/>
                        <a:t>….</a:t>
                      </a:r>
                    </a:p>
                  </a:txBody>
                  <a:tcPr/>
                </a:tc>
                <a:tc>
                  <a:txBody>
                    <a:bodyPr/>
                    <a:lstStyle/>
                    <a:p>
                      <a:r>
                        <a:rPr lang="en-US" dirty="0"/>
                        <a:t>44</a:t>
                      </a:r>
                    </a:p>
                  </a:txBody>
                  <a:tcPr/>
                </a:tc>
                <a:extLst>
                  <a:ext uri="{0D108BD9-81ED-4DB2-BD59-A6C34878D82A}">
                    <a16:rowId xmlns:a16="http://schemas.microsoft.com/office/drawing/2014/main" val="1836827387"/>
                  </a:ext>
                </a:extLst>
              </a:tr>
              <a:tr h="370840">
                <a:tc>
                  <a:txBody>
                    <a:bodyPr/>
                    <a:lstStyle/>
                    <a:p>
                      <a:r>
                        <a:rPr lang="en-US" dirty="0"/>
                        <a:t>Gene C</a:t>
                      </a:r>
                    </a:p>
                  </a:txBody>
                  <a:tcPr/>
                </a:tc>
                <a:tc>
                  <a:txBody>
                    <a:bodyPr/>
                    <a:lstStyle/>
                    <a:p>
                      <a:r>
                        <a:rPr lang="en-US" dirty="0"/>
                        <a:t>3</a:t>
                      </a:r>
                    </a:p>
                  </a:txBody>
                  <a:tcPr/>
                </a:tc>
                <a:tc>
                  <a:txBody>
                    <a:bodyPr/>
                    <a:lstStyle/>
                    <a:p>
                      <a:r>
                        <a:rPr lang="en-US" dirty="0"/>
                        <a:t>19</a:t>
                      </a:r>
                    </a:p>
                  </a:txBody>
                  <a:tcPr/>
                </a:tc>
                <a:tc>
                  <a:txBody>
                    <a:bodyPr/>
                    <a:lstStyle/>
                    <a:p>
                      <a:r>
                        <a:rPr lang="en-US" dirty="0"/>
                        <a:t>….</a:t>
                      </a:r>
                    </a:p>
                  </a:txBody>
                  <a:tcPr/>
                </a:tc>
                <a:tc>
                  <a:txBody>
                    <a:bodyPr/>
                    <a:lstStyle/>
                    <a:p>
                      <a:r>
                        <a:rPr lang="en-US" dirty="0"/>
                        <a:t>304</a:t>
                      </a:r>
                    </a:p>
                  </a:txBody>
                  <a:tcPr/>
                </a:tc>
                <a:extLst>
                  <a:ext uri="{0D108BD9-81ED-4DB2-BD59-A6C34878D82A}">
                    <a16:rowId xmlns:a16="http://schemas.microsoft.com/office/drawing/2014/main" val="839845"/>
                  </a:ext>
                </a:extLst>
              </a:tr>
              <a:tr h="370840">
                <a:tc>
                  <a:txBody>
                    <a:bodyPr/>
                    <a:lstStyle/>
                    <a:p>
                      <a:r>
                        <a:rPr lang="en-US" dirty="0"/>
                        <a:t>Gene D</a:t>
                      </a:r>
                    </a:p>
                  </a:txBody>
                  <a:tcPr/>
                </a:tc>
                <a:tc>
                  <a:txBody>
                    <a:bodyPr/>
                    <a:lstStyle/>
                    <a:p>
                      <a:r>
                        <a:rPr lang="en-US" dirty="0"/>
                        <a:t>2000</a:t>
                      </a:r>
                    </a:p>
                  </a:txBody>
                  <a:tcPr/>
                </a:tc>
                <a:tc>
                  <a:txBody>
                    <a:bodyPr/>
                    <a:lstStyle/>
                    <a:p>
                      <a:r>
                        <a:rPr lang="en-US" dirty="0"/>
                        <a:t>3005</a:t>
                      </a:r>
                    </a:p>
                  </a:txBody>
                  <a:tcPr/>
                </a:tc>
                <a:tc>
                  <a:txBody>
                    <a:bodyPr/>
                    <a:lstStyle/>
                    <a:p>
                      <a:r>
                        <a:rPr lang="en-US" dirty="0"/>
                        <a:t>….</a:t>
                      </a:r>
                    </a:p>
                  </a:txBody>
                  <a:tcPr/>
                </a:tc>
                <a:tc>
                  <a:txBody>
                    <a:bodyPr/>
                    <a:lstStyle/>
                    <a:p>
                      <a:r>
                        <a:rPr lang="en-US" dirty="0"/>
                        <a:t>128</a:t>
                      </a:r>
                    </a:p>
                  </a:txBody>
                  <a:tcPr/>
                </a:tc>
                <a:extLst>
                  <a:ext uri="{0D108BD9-81ED-4DB2-BD59-A6C34878D82A}">
                    <a16:rowId xmlns:a16="http://schemas.microsoft.com/office/drawing/2014/main" val="3558706752"/>
                  </a:ext>
                </a:extLst>
              </a:tr>
            </a:tbl>
          </a:graphicData>
        </a:graphic>
      </p:graphicFrame>
    </p:spTree>
    <p:extLst>
      <p:ext uri="{BB962C8B-B14F-4D97-AF65-F5344CB8AC3E}">
        <p14:creationId xmlns:p14="http://schemas.microsoft.com/office/powerpoint/2010/main" val="239810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Analysis Pipeline</a:t>
            </a:r>
          </a:p>
        </p:txBody>
      </p:sp>
      <p:sp>
        <p:nvSpPr>
          <p:cNvPr id="6" name="Rounded Rectangle 5">
            <a:extLst>
              <a:ext uri="{FF2B5EF4-FFF2-40B4-BE49-F238E27FC236}">
                <a16:creationId xmlns:a16="http://schemas.microsoft.com/office/drawing/2014/main" id="{E842F735-075D-0B42-B21C-B4E70C2C5F38}"/>
              </a:ext>
            </a:extLst>
          </p:cNvPr>
          <p:cNvSpPr/>
          <p:nvPr/>
        </p:nvSpPr>
        <p:spPr>
          <a:xfrm>
            <a:off x="267629" y="1299115"/>
            <a:ext cx="1360449" cy="591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PROseq</a:t>
            </a:r>
            <a:r>
              <a:rPr lang="en-US" b="1" dirty="0"/>
              <a:t> *.</a:t>
            </a:r>
            <a:r>
              <a:rPr lang="en-US" b="1" dirty="0" err="1"/>
              <a:t>fastq</a:t>
            </a:r>
            <a:endParaRPr lang="en-US" b="1" dirty="0"/>
          </a:p>
        </p:txBody>
      </p:sp>
      <p:cxnSp>
        <p:nvCxnSpPr>
          <p:cNvPr id="8" name="Straight Arrow Connector 7">
            <a:extLst>
              <a:ext uri="{FF2B5EF4-FFF2-40B4-BE49-F238E27FC236}">
                <a16:creationId xmlns:a16="http://schemas.microsoft.com/office/drawing/2014/main" id="{944FEC37-CFAA-794D-8E4E-40DD8AF254AC}"/>
              </a:ext>
            </a:extLst>
          </p:cNvPr>
          <p:cNvCxnSpPr>
            <a:cxnSpLocks/>
            <a:stCxn id="6" idx="3"/>
            <a:endCxn id="9" idx="1"/>
          </p:cNvCxnSpPr>
          <p:nvPr/>
        </p:nvCxnSpPr>
        <p:spPr>
          <a:xfrm>
            <a:off x="1628078"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1EE42BE6-D85B-7E4A-846F-1889E010CD9B}"/>
              </a:ext>
            </a:extLst>
          </p:cNvPr>
          <p:cNvSpPr/>
          <p:nvPr/>
        </p:nvSpPr>
        <p:spPr>
          <a:xfrm>
            <a:off x="1860395" y="1299115"/>
            <a:ext cx="1360449" cy="59101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Genome Alignment</a:t>
            </a:r>
          </a:p>
        </p:txBody>
      </p:sp>
      <p:sp>
        <p:nvSpPr>
          <p:cNvPr id="10" name="Rounded Rectangle 9">
            <a:extLst>
              <a:ext uri="{FF2B5EF4-FFF2-40B4-BE49-F238E27FC236}">
                <a16:creationId xmlns:a16="http://schemas.microsoft.com/office/drawing/2014/main" id="{8BA59CFE-3EF2-5845-80FF-D53738BE62BF}"/>
              </a:ext>
            </a:extLst>
          </p:cNvPr>
          <p:cNvSpPr/>
          <p:nvPr/>
        </p:nvSpPr>
        <p:spPr>
          <a:xfrm>
            <a:off x="3453161" y="1299115"/>
            <a:ext cx="1360449" cy="59101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Transcript Raw Counts</a:t>
            </a:r>
          </a:p>
        </p:txBody>
      </p:sp>
      <p:sp>
        <p:nvSpPr>
          <p:cNvPr id="12" name="Rounded Rectangle 11">
            <a:extLst>
              <a:ext uri="{FF2B5EF4-FFF2-40B4-BE49-F238E27FC236}">
                <a16:creationId xmlns:a16="http://schemas.microsoft.com/office/drawing/2014/main" id="{6D846C04-FE3B-EB46-A713-9717AB0A438C}"/>
              </a:ext>
            </a:extLst>
          </p:cNvPr>
          <p:cNvSpPr/>
          <p:nvPr/>
        </p:nvSpPr>
        <p:spPr>
          <a:xfrm>
            <a:off x="5051502" y="1299115"/>
            <a:ext cx="1620644" cy="59101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DEseq2 Normalization</a:t>
            </a:r>
          </a:p>
        </p:txBody>
      </p:sp>
      <p:sp>
        <p:nvSpPr>
          <p:cNvPr id="13" name="Rounded Rectangle 12">
            <a:extLst>
              <a:ext uri="{FF2B5EF4-FFF2-40B4-BE49-F238E27FC236}">
                <a16:creationId xmlns:a16="http://schemas.microsoft.com/office/drawing/2014/main" id="{BDD88BC8-12CB-0343-846F-5F6030D3F1D1}"/>
              </a:ext>
            </a:extLst>
          </p:cNvPr>
          <p:cNvSpPr/>
          <p:nvPr/>
        </p:nvSpPr>
        <p:spPr>
          <a:xfrm>
            <a:off x="6994742" y="2295490"/>
            <a:ext cx="1825083" cy="594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Statistics</a:t>
            </a:r>
          </a:p>
        </p:txBody>
      </p:sp>
      <p:cxnSp>
        <p:nvCxnSpPr>
          <p:cNvPr id="15" name="Straight Arrow Connector 14">
            <a:extLst>
              <a:ext uri="{FF2B5EF4-FFF2-40B4-BE49-F238E27FC236}">
                <a16:creationId xmlns:a16="http://schemas.microsoft.com/office/drawing/2014/main" id="{0D8372FA-E5C3-2C49-8516-BD1AD4F79F97}"/>
              </a:ext>
            </a:extLst>
          </p:cNvPr>
          <p:cNvCxnSpPr>
            <a:cxnSpLocks/>
            <a:stCxn id="9" idx="3"/>
            <a:endCxn id="10" idx="1"/>
          </p:cNvCxnSpPr>
          <p:nvPr/>
        </p:nvCxnSpPr>
        <p:spPr>
          <a:xfrm>
            <a:off x="3220844"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5A51DA8-9A2D-B942-A1B0-6700DB631019}"/>
              </a:ext>
            </a:extLst>
          </p:cNvPr>
          <p:cNvCxnSpPr>
            <a:cxnSpLocks/>
            <a:stCxn id="10" idx="3"/>
            <a:endCxn id="12" idx="1"/>
          </p:cNvCxnSpPr>
          <p:nvPr/>
        </p:nvCxnSpPr>
        <p:spPr>
          <a:xfrm>
            <a:off x="4813610" y="1594623"/>
            <a:ext cx="237892"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F49BA9E-7F44-7444-BB12-3C711C8E5711}"/>
              </a:ext>
            </a:extLst>
          </p:cNvPr>
          <p:cNvCxnSpPr>
            <a:cxnSpLocks/>
            <a:stCxn id="12" idx="3"/>
            <a:endCxn id="13" idx="0"/>
          </p:cNvCxnSpPr>
          <p:nvPr/>
        </p:nvCxnSpPr>
        <p:spPr>
          <a:xfrm>
            <a:off x="6672146" y="1594623"/>
            <a:ext cx="1235138" cy="7008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2008B32-722D-6945-A704-4BBD02BB3525}"/>
              </a:ext>
            </a:extLst>
          </p:cNvPr>
          <p:cNvCxnSpPr>
            <a:cxnSpLocks/>
            <a:stCxn id="47" idx="3"/>
          </p:cNvCxnSpPr>
          <p:nvPr/>
        </p:nvCxnSpPr>
        <p:spPr>
          <a:xfrm>
            <a:off x="1135317" y="2073235"/>
            <a:ext cx="7696449" cy="89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24FE772D-145D-434C-A5BB-081FF4327089}"/>
              </a:ext>
            </a:extLst>
          </p:cNvPr>
          <p:cNvSpPr txBox="1"/>
          <p:nvPr/>
        </p:nvSpPr>
        <p:spPr>
          <a:xfrm>
            <a:off x="-11151" y="1934735"/>
            <a:ext cx="1146468" cy="276999"/>
          </a:xfrm>
          <a:prstGeom prst="rect">
            <a:avLst/>
          </a:prstGeom>
          <a:noFill/>
        </p:spPr>
        <p:txBody>
          <a:bodyPr wrap="none" rtlCol="0">
            <a:spAutoFit/>
          </a:bodyPr>
          <a:lstStyle/>
          <a:p>
            <a:r>
              <a:rPr lang="en-US" sz="1200" dirty="0">
                <a:latin typeface="Helvetica" charset="0"/>
                <a:ea typeface="Helvetica" charset="0"/>
                <a:cs typeface="Helvetica" charset="0"/>
              </a:rPr>
              <a:t>preprocessing</a:t>
            </a:r>
          </a:p>
        </p:txBody>
      </p:sp>
      <p:cxnSp>
        <p:nvCxnSpPr>
          <p:cNvPr id="50" name="Straight Arrow Connector 49">
            <a:extLst>
              <a:ext uri="{FF2B5EF4-FFF2-40B4-BE49-F238E27FC236}">
                <a16:creationId xmlns:a16="http://schemas.microsoft.com/office/drawing/2014/main" id="{CCAC68DA-AD36-2B47-AD74-D4C993C077D7}"/>
              </a:ext>
            </a:extLst>
          </p:cNvPr>
          <p:cNvCxnSpPr>
            <a:cxnSpLocks/>
            <a:stCxn id="13" idx="1"/>
            <a:endCxn id="54" idx="3"/>
          </p:cNvCxnSpPr>
          <p:nvPr/>
        </p:nvCxnSpPr>
        <p:spPr>
          <a:xfrm flipH="1">
            <a:off x="5705208" y="2592983"/>
            <a:ext cx="1289534" cy="198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4" name="Rounded Rectangle 53">
            <a:extLst>
              <a:ext uri="{FF2B5EF4-FFF2-40B4-BE49-F238E27FC236}">
                <a16:creationId xmlns:a16="http://schemas.microsoft.com/office/drawing/2014/main" id="{2CB0144A-AB9D-EC4A-AD78-D06BDF4583D0}"/>
              </a:ext>
            </a:extLst>
          </p:cNvPr>
          <p:cNvSpPr/>
          <p:nvPr/>
        </p:nvSpPr>
        <p:spPr>
          <a:xfrm>
            <a:off x="4344759" y="2299460"/>
            <a:ext cx="1360449"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MA-plot</a:t>
            </a:r>
          </a:p>
        </p:txBody>
      </p:sp>
      <p:sp>
        <p:nvSpPr>
          <p:cNvPr id="4" name="Equal 3">
            <a:extLst>
              <a:ext uri="{FF2B5EF4-FFF2-40B4-BE49-F238E27FC236}">
                <a16:creationId xmlns:a16="http://schemas.microsoft.com/office/drawing/2014/main" id="{D9C0088A-4E18-6642-A4CC-1966797DA325}"/>
              </a:ext>
            </a:extLst>
          </p:cNvPr>
          <p:cNvSpPr/>
          <p:nvPr/>
        </p:nvSpPr>
        <p:spPr>
          <a:xfrm rot="5400000">
            <a:off x="7353068" y="3331746"/>
            <a:ext cx="914588" cy="553192"/>
          </a:xfrm>
          <a:prstGeom prst="mathEqual">
            <a:avLst>
              <a:gd name="adj1" fmla="val 23520"/>
              <a:gd name="adj2" fmla="val 1176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24" name="Table 23">
            <a:extLst>
              <a:ext uri="{FF2B5EF4-FFF2-40B4-BE49-F238E27FC236}">
                <a16:creationId xmlns:a16="http://schemas.microsoft.com/office/drawing/2014/main" id="{2DF70DFE-7418-1646-8712-227C21C134C8}"/>
              </a:ext>
            </a:extLst>
          </p:cNvPr>
          <p:cNvGraphicFramePr>
            <a:graphicFrameLocks noGrp="1"/>
          </p:cNvGraphicFramePr>
          <p:nvPr>
            <p:extLst>
              <p:ext uri="{D42A27DB-BD31-4B8C-83A1-F6EECF244321}">
                <p14:modId xmlns:p14="http://schemas.microsoft.com/office/powerpoint/2010/main" val="4077414858"/>
              </p:ext>
            </p:extLst>
          </p:nvPr>
        </p:nvGraphicFramePr>
        <p:xfrm>
          <a:off x="4520666" y="4395701"/>
          <a:ext cx="4578109" cy="1524000"/>
        </p:xfrm>
        <a:graphic>
          <a:graphicData uri="http://schemas.openxmlformats.org/drawingml/2006/table">
            <a:tbl>
              <a:tblPr bandRow="1">
                <a:tableStyleId>{5C22544A-7EE6-4342-B048-85BDC9FD1C3A}</a:tableStyleId>
              </a:tblPr>
              <a:tblGrid>
                <a:gridCol w="773630">
                  <a:extLst>
                    <a:ext uri="{9D8B030D-6E8A-4147-A177-3AD203B41FA5}">
                      <a16:colId xmlns:a16="http://schemas.microsoft.com/office/drawing/2014/main" val="1011662600"/>
                    </a:ext>
                  </a:extLst>
                </a:gridCol>
                <a:gridCol w="997528">
                  <a:extLst>
                    <a:ext uri="{9D8B030D-6E8A-4147-A177-3AD203B41FA5}">
                      <a16:colId xmlns:a16="http://schemas.microsoft.com/office/drawing/2014/main" val="986502975"/>
                    </a:ext>
                  </a:extLst>
                </a:gridCol>
                <a:gridCol w="1468582">
                  <a:extLst>
                    <a:ext uri="{9D8B030D-6E8A-4147-A177-3AD203B41FA5}">
                      <a16:colId xmlns:a16="http://schemas.microsoft.com/office/drawing/2014/main" val="646388096"/>
                    </a:ext>
                  </a:extLst>
                </a:gridCol>
                <a:gridCol w="714082">
                  <a:extLst>
                    <a:ext uri="{9D8B030D-6E8A-4147-A177-3AD203B41FA5}">
                      <a16:colId xmlns:a16="http://schemas.microsoft.com/office/drawing/2014/main" val="3497031170"/>
                    </a:ext>
                  </a:extLst>
                </a:gridCol>
                <a:gridCol w="624287">
                  <a:extLst>
                    <a:ext uri="{9D8B030D-6E8A-4147-A177-3AD203B41FA5}">
                      <a16:colId xmlns:a16="http://schemas.microsoft.com/office/drawing/2014/main" val="2743840910"/>
                    </a:ext>
                  </a:extLst>
                </a:gridCol>
              </a:tblGrid>
              <a:tr h="300660">
                <a:tc>
                  <a:txBody>
                    <a:bodyPr/>
                    <a:lstStyle/>
                    <a:p>
                      <a:r>
                        <a:rPr lang="en-US" sz="1400" dirty="0" err="1"/>
                        <a:t>GeneID</a:t>
                      </a:r>
                      <a:endParaRPr lang="en-US" sz="1400" dirty="0"/>
                    </a:p>
                  </a:txBody>
                  <a:tcPr/>
                </a:tc>
                <a:tc>
                  <a:txBody>
                    <a:bodyPr/>
                    <a:lstStyle/>
                    <a:p>
                      <a:r>
                        <a:rPr lang="en-US" sz="1400" dirty="0" err="1"/>
                        <a:t>baseMean</a:t>
                      </a:r>
                      <a:endParaRPr lang="en-US" sz="1400" dirty="0"/>
                    </a:p>
                  </a:txBody>
                  <a:tcPr/>
                </a:tc>
                <a:tc>
                  <a:txBody>
                    <a:bodyPr/>
                    <a:lstStyle/>
                    <a:p>
                      <a:r>
                        <a:rPr lang="en-US" sz="1400" b="0" dirty="0"/>
                        <a:t>log2FoldChange</a:t>
                      </a:r>
                    </a:p>
                  </a:txBody>
                  <a:tcPr/>
                </a:tc>
                <a:tc>
                  <a:txBody>
                    <a:bodyPr/>
                    <a:lstStyle/>
                    <a:p>
                      <a:r>
                        <a:rPr lang="en-US" sz="1400" dirty="0" err="1"/>
                        <a:t>lfcSE</a:t>
                      </a:r>
                      <a:endParaRPr lang="en-US" sz="1400" dirty="0"/>
                    </a:p>
                  </a:txBody>
                  <a:tcPr/>
                </a:tc>
                <a:tc>
                  <a:txBody>
                    <a:bodyPr/>
                    <a:lstStyle/>
                    <a:p>
                      <a:r>
                        <a:rPr lang="en-US" sz="1400" dirty="0" err="1"/>
                        <a:t>padj</a:t>
                      </a:r>
                      <a:endParaRPr lang="en-US" sz="1400" dirty="0"/>
                    </a:p>
                  </a:txBody>
                  <a:tcPr/>
                </a:tc>
                <a:extLst>
                  <a:ext uri="{0D108BD9-81ED-4DB2-BD59-A6C34878D82A}">
                    <a16:rowId xmlns:a16="http://schemas.microsoft.com/office/drawing/2014/main" val="3415405305"/>
                  </a:ext>
                </a:extLst>
              </a:tr>
              <a:tr h="300660">
                <a:tc>
                  <a:txBody>
                    <a:bodyPr/>
                    <a:lstStyle/>
                    <a:p>
                      <a:r>
                        <a:rPr lang="en-US" sz="1400" dirty="0"/>
                        <a:t>Gene A</a:t>
                      </a:r>
                    </a:p>
                  </a:txBody>
                  <a:tcPr/>
                </a:tc>
                <a:tc>
                  <a:txBody>
                    <a:bodyPr/>
                    <a:lstStyle/>
                    <a:p>
                      <a:r>
                        <a:rPr lang="en-US" sz="1400" dirty="0"/>
                        <a:t>379.2</a:t>
                      </a:r>
                    </a:p>
                  </a:txBody>
                  <a:tcPr/>
                </a:tc>
                <a:tc>
                  <a:txBody>
                    <a:bodyPr/>
                    <a:lstStyle/>
                    <a:p>
                      <a:r>
                        <a:rPr lang="en-US" sz="1400" b="0" dirty="0"/>
                        <a:t>1.3</a:t>
                      </a:r>
                    </a:p>
                  </a:txBody>
                  <a:tcPr/>
                </a:tc>
                <a:tc>
                  <a:txBody>
                    <a:bodyPr/>
                    <a:lstStyle/>
                    <a:p>
                      <a:r>
                        <a:rPr lang="en-US" sz="1400" dirty="0"/>
                        <a:t>0.2</a:t>
                      </a:r>
                    </a:p>
                  </a:txBody>
                  <a:tcPr/>
                </a:tc>
                <a:tc>
                  <a:txBody>
                    <a:bodyPr/>
                    <a:lstStyle/>
                    <a:p>
                      <a:r>
                        <a:rPr lang="en-US" sz="1400" dirty="0"/>
                        <a:t>.13</a:t>
                      </a:r>
                    </a:p>
                  </a:txBody>
                  <a:tcPr/>
                </a:tc>
                <a:extLst>
                  <a:ext uri="{0D108BD9-81ED-4DB2-BD59-A6C34878D82A}">
                    <a16:rowId xmlns:a16="http://schemas.microsoft.com/office/drawing/2014/main" val="999297455"/>
                  </a:ext>
                </a:extLst>
              </a:tr>
              <a:tr h="300660">
                <a:tc>
                  <a:txBody>
                    <a:bodyPr/>
                    <a:lstStyle/>
                    <a:p>
                      <a:r>
                        <a:rPr lang="en-US" sz="1400" dirty="0"/>
                        <a:t>Gene B</a:t>
                      </a:r>
                    </a:p>
                  </a:txBody>
                  <a:tcPr/>
                </a:tc>
                <a:tc>
                  <a:txBody>
                    <a:bodyPr/>
                    <a:lstStyle/>
                    <a:p>
                      <a:r>
                        <a:rPr lang="en-US" sz="1400" dirty="0"/>
                        <a:t>4992.0</a:t>
                      </a:r>
                    </a:p>
                  </a:txBody>
                  <a:tcPr/>
                </a:tc>
                <a:tc>
                  <a:txBody>
                    <a:bodyPr/>
                    <a:lstStyle/>
                    <a:p>
                      <a:r>
                        <a:rPr lang="en-US" sz="1400" b="0" dirty="0"/>
                        <a:t>-5.1</a:t>
                      </a:r>
                    </a:p>
                  </a:txBody>
                  <a:tcPr/>
                </a:tc>
                <a:tc>
                  <a:txBody>
                    <a:bodyPr/>
                    <a:lstStyle/>
                    <a:p>
                      <a:r>
                        <a:rPr lang="en-US" sz="1400" dirty="0"/>
                        <a:t>4.8</a:t>
                      </a:r>
                    </a:p>
                  </a:txBody>
                  <a:tcPr/>
                </a:tc>
                <a:tc>
                  <a:txBody>
                    <a:bodyPr/>
                    <a:lstStyle/>
                    <a:p>
                      <a:r>
                        <a:rPr lang="en-US" sz="1400" dirty="0"/>
                        <a:t>.56</a:t>
                      </a:r>
                    </a:p>
                  </a:txBody>
                  <a:tcPr/>
                </a:tc>
                <a:extLst>
                  <a:ext uri="{0D108BD9-81ED-4DB2-BD59-A6C34878D82A}">
                    <a16:rowId xmlns:a16="http://schemas.microsoft.com/office/drawing/2014/main" val="1905492709"/>
                  </a:ext>
                </a:extLst>
              </a:tr>
              <a:tr h="300660">
                <a:tc>
                  <a:txBody>
                    <a:bodyPr/>
                    <a:lstStyle/>
                    <a:p>
                      <a:r>
                        <a:rPr lang="en-US" sz="1400" b="0" dirty="0"/>
                        <a:t>Gene C</a:t>
                      </a:r>
                    </a:p>
                  </a:txBody>
                  <a:tcPr/>
                </a:tc>
                <a:tc>
                  <a:txBody>
                    <a:bodyPr/>
                    <a:lstStyle/>
                    <a:p>
                      <a:r>
                        <a:rPr lang="en-US" sz="1400" dirty="0"/>
                        <a:t>7022.8</a:t>
                      </a:r>
                    </a:p>
                  </a:txBody>
                  <a:tcPr/>
                </a:tc>
                <a:tc>
                  <a:txBody>
                    <a:bodyPr/>
                    <a:lstStyle/>
                    <a:p>
                      <a:r>
                        <a:rPr lang="en-US" sz="1400" b="0" dirty="0"/>
                        <a:t>-2.3</a:t>
                      </a:r>
                    </a:p>
                  </a:txBody>
                  <a:tcPr/>
                </a:tc>
                <a:tc>
                  <a:txBody>
                    <a:bodyPr/>
                    <a:lstStyle/>
                    <a:p>
                      <a:r>
                        <a:rPr lang="en-US" sz="1400" dirty="0"/>
                        <a:t>0.3</a:t>
                      </a:r>
                    </a:p>
                  </a:txBody>
                  <a:tcPr/>
                </a:tc>
                <a:tc>
                  <a:txBody>
                    <a:bodyPr/>
                    <a:lstStyle/>
                    <a:p>
                      <a:r>
                        <a:rPr lang="en-US" sz="1400" b="1" dirty="0"/>
                        <a:t>.01</a:t>
                      </a:r>
                    </a:p>
                  </a:txBody>
                  <a:tcPr/>
                </a:tc>
                <a:extLst>
                  <a:ext uri="{0D108BD9-81ED-4DB2-BD59-A6C34878D82A}">
                    <a16:rowId xmlns:a16="http://schemas.microsoft.com/office/drawing/2014/main" val="1848884916"/>
                  </a:ext>
                </a:extLst>
              </a:tr>
              <a:tr h="300660">
                <a:tc>
                  <a:txBody>
                    <a:bodyPr/>
                    <a:lstStyle/>
                    <a:p>
                      <a:r>
                        <a:rPr lang="en-US" sz="1400" b="0" dirty="0"/>
                        <a:t>Gene D</a:t>
                      </a:r>
                    </a:p>
                  </a:txBody>
                  <a:tcPr/>
                </a:tc>
                <a:tc>
                  <a:txBody>
                    <a:bodyPr/>
                    <a:lstStyle/>
                    <a:p>
                      <a:r>
                        <a:rPr lang="en-US" sz="1400" dirty="0"/>
                        <a:t>2665.1</a:t>
                      </a:r>
                    </a:p>
                  </a:txBody>
                  <a:tcPr/>
                </a:tc>
                <a:tc>
                  <a:txBody>
                    <a:bodyPr/>
                    <a:lstStyle/>
                    <a:p>
                      <a:r>
                        <a:rPr lang="en-US" sz="1400" b="0" dirty="0"/>
                        <a:t>0.2</a:t>
                      </a:r>
                    </a:p>
                  </a:txBody>
                  <a:tcPr/>
                </a:tc>
                <a:tc>
                  <a:txBody>
                    <a:bodyPr/>
                    <a:lstStyle/>
                    <a:p>
                      <a:r>
                        <a:rPr lang="en-US" sz="1400" dirty="0"/>
                        <a:t>0.3</a:t>
                      </a:r>
                    </a:p>
                  </a:txBody>
                  <a:tcPr/>
                </a:tc>
                <a:tc>
                  <a:txBody>
                    <a:bodyPr/>
                    <a:lstStyle/>
                    <a:p>
                      <a:r>
                        <a:rPr lang="en-US" sz="1400" dirty="0"/>
                        <a:t>.93</a:t>
                      </a:r>
                    </a:p>
                  </a:txBody>
                  <a:tcPr/>
                </a:tc>
                <a:extLst>
                  <a:ext uri="{0D108BD9-81ED-4DB2-BD59-A6C34878D82A}">
                    <a16:rowId xmlns:a16="http://schemas.microsoft.com/office/drawing/2014/main" val="1778533605"/>
                  </a:ext>
                </a:extLst>
              </a:tr>
            </a:tbl>
          </a:graphicData>
        </a:graphic>
      </p:graphicFrame>
    </p:spTree>
    <p:extLst>
      <p:ext uri="{BB962C8B-B14F-4D97-AF65-F5344CB8AC3E}">
        <p14:creationId xmlns:p14="http://schemas.microsoft.com/office/powerpoint/2010/main" val="891276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28"/>
          <p:cNvCxnSpPr/>
          <p:nvPr/>
        </p:nvCxnSpPr>
        <p:spPr>
          <a:xfrm>
            <a:off x="0" y="1035968"/>
            <a:ext cx="9153144" cy="0"/>
          </a:xfrm>
          <a:prstGeom prst="straightConnector1">
            <a:avLst/>
          </a:prstGeom>
          <a:noFill/>
          <a:ln w="63500" cap="flat" cmpd="sng">
            <a:solidFill>
              <a:srgbClr val="7F7F7F"/>
            </a:solidFill>
            <a:prstDash val="solid"/>
            <a:miter lim="800000"/>
            <a:headEnd type="none" w="sm" len="sm"/>
            <a:tailEnd type="none" w="sm" len="sm"/>
          </a:ln>
          <a:effectLst>
            <a:reflection stA="50000" endPos="75000" dist="12700" dir="5400000" sy="-100000" algn="bl" rotWithShape="0"/>
          </a:effectLst>
        </p:spPr>
      </p:cxnSp>
      <p:sp>
        <p:nvSpPr>
          <p:cNvPr id="378" name="Google Shape;378;p28"/>
          <p:cNvSpPr txBox="1"/>
          <p:nvPr/>
        </p:nvSpPr>
        <p:spPr>
          <a:xfrm>
            <a:off x="34742" y="301276"/>
            <a:ext cx="9105950" cy="461665"/>
          </a:xfrm>
          <a:prstGeom prst="rect">
            <a:avLst/>
          </a:prstGeom>
          <a:noFill/>
          <a:ln>
            <a:noFill/>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400" b="1" i="0" u="none" strike="noStrike" cap="none" dirty="0">
                <a:solidFill>
                  <a:srgbClr val="17375E"/>
                </a:solidFill>
                <a:latin typeface="Helvetica Neue"/>
                <a:ea typeface="Helvetica Neue"/>
                <a:cs typeface="Helvetica Neue"/>
                <a:sym typeface="Helvetica Neue"/>
              </a:rPr>
              <a:t>Reading an MA-plot</a:t>
            </a:r>
            <a:endParaRPr dirty="0"/>
          </a:p>
        </p:txBody>
      </p:sp>
      <p:cxnSp>
        <p:nvCxnSpPr>
          <p:cNvPr id="3" name="Straight Arrow Connector 2">
            <a:extLst>
              <a:ext uri="{FF2B5EF4-FFF2-40B4-BE49-F238E27FC236}">
                <a16:creationId xmlns:a16="http://schemas.microsoft.com/office/drawing/2014/main" id="{E3355F81-7E64-D94B-A62E-10C571A7DD11}"/>
              </a:ext>
            </a:extLst>
          </p:cNvPr>
          <p:cNvCxnSpPr/>
          <p:nvPr/>
        </p:nvCxnSpPr>
        <p:spPr>
          <a:xfrm>
            <a:off x="1922929" y="5351926"/>
            <a:ext cx="48140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28EBBC-A932-6A43-8569-248684C060DB}"/>
              </a:ext>
            </a:extLst>
          </p:cNvPr>
          <p:cNvCxnSpPr>
            <a:cxnSpLocks/>
          </p:cNvCxnSpPr>
          <p:nvPr/>
        </p:nvCxnSpPr>
        <p:spPr>
          <a:xfrm flipV="1">
            <a:off x="1922929" y="2393573"/>
            <a:ext cx="0" cy="2958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EEABC3-0550-5E44-9A32-22B6F2092ADF}"/>
              </a:ext>
            </a:extLst>
          </p:cNvPr>
          <p:cNvCxnSpPr/>
          <p:nvPr/>
        </p:nvCxnSpPr>
        <p:spPr>
          <a:xfrm flipH="1">
            <a:off x="1896034" y="3926541"/>
            <a:ext cx="29583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A2BE050-855A-4145-92FC-C919428E2DED}"/>
              </a:ext>
            </a:extLst>
          </p:cNvPr>
          <p:cNvSpPr txBox="1"/>
          <p:nvPr/>
        </p:nvSpPr>
        <p:spPr>
          <a:xfrm>
            <a:off x="1610023" y="3741875"/>
            <a:ext cx="312906" cy="369332"/>
          </a:xfrm>
          <a:prstGeom prst="rect">
            <a:avLst/>
          </a:prstGeom>
          <a:noFill/>
        </p:spPr>
        <p:txBody>
          <a:bodyPr wrap="none" rtlCol="0">
            <a:spAutoFit/>
          </a:bodyPr>
          <a:lstStyle/>
          <a:p>
            <a:r>
              <a:rPr lang="en-US" dirty="0">
                <a:latin typeface="Helvetica" charset="0"/>
                <a:ea typeface="Helvetica" charset="0"/>
                <a:cs typeface="Helvetica" charset="0"/>
              </a:rPr>
              <a:t>0</a:t>
            </a:r>
          </a:p>
        </p:txBody>
      </p:sp>
      <p:sp>
        <p:nvSpPr>
          <p:cNvPr id="11" name="TextBox 10">
            <a:extLst>
              <a:ext uri="{FF2B5EF4-FFF2-40B4-BE49-F238E27FC236}">
                <a16:creationId xmlns:a16="http://schemas.microsoft.com/office/drawing/2014/main" id="{81ABB6A3-9639-CA48-98B3-E0C5A6C36DAF}"/>
              </a:ext>
            </a:extLst>
          </p:cNvPr>
          <p:cNvSpPr txBox="1"/>
          <p:nvPr/>
        </p:nvSpPr>
        <p:spPr>
          <a:xfrm rot="16200000">
            <a:off x="62166" y="3688083"/>
            <a:ext cx="2044149" cy="369332"/>
          </a:xfrm>
          <a:prstGeom prst="rect">
            <a:avLst/>
          </a:prstGeom>
          <a:noFill/>
        </p:spPr>
        <p:txBody>
          <a:bodyPr wrap="none" rtlCol="0">
            <a:spAutoFit/>
          </a:bodyPr>
          <a:lstStyle/>
          <a:p>
            <a:r>
              <a:rPr lang="en-US" dirty="0">
                <a:latin typeface="Helvetica" charset="0"/>
                <a:ea typeface="Helvetica" charset="0"/>
                <a:cs typeface="Helvetica" charset="0"/>
              </a:rPr>
              <a:t>Log(Fold Change)</a:t>
            </a:r>
          </a:p>
        </p:txBody>
      </p:sp>
      <p:sp>
        <p:nvSpPr>
          <p:cNvPr id="12" name="TextBox 11">
            <a:extLst>
              <a:ext uri="{FF2B5EF4-FFF2-40B4-BE49-F238E27FC236}">
                <a16:creationId xmlns:a16="http://schemas.microsoft.com/office/drawing/2014/main" id="{1F1609D6-37D6-3642-AB22-5A85BEE7D956}"/>
              </a:ext>
            </a:extLst>
          </p:cNvPr>
          <p:cNvSpPr txBox="1"/>
          <p:nvPr/>
        </p:nvSpPr>
        <p:spPr>
          <a:xfrm>
            <a:off x="3240741" y="5580529"/>
            <a:ext cx="1967205" cy="369332"/>
          </a:xfrm>
          <a:prstGeom prst="rect">
            <a:avLst/>
          </a:prstGeom>
          <a:noFill/>
        </p:spPr>
        <p:txBody>
          <a:bodyPr wrap="none" rtlCol="0">
            <a:spAutoFit/>
          </a:bodyPr>
          <a:lstStyle/>
          <a:p>
            <a:r>
              <a:rPr lang="en-US" dirty="0">
                <a:latin typeface="Helvetica" charset="0"/>
                <a:ea typeface="Helvetica" charset="0"/>
                <a:cs typeface="Helvetica" charset="0"/>
              </a:rPr>
              <a:t>Mean Expression</a:t>
            </a:r>
          </a:p>
        </p:txBody>
      </p:sp>
      <p:sp>
        <p:nvSpPr>
          <p:cNvPr id="13" name="Arc 12">
            <a:extLst>
              <a:ext uri="{FF2B5EF4-FFF2-40B4-BE49-F238E27FC236}">
                <a16:creationId xmlns:a16="http://schemas.microsoft.com/office/drawing/2014/main" id="{498103CA-0918-8046-992A-2E8D2FE47F9A}"/>
              </a:ext>
            </a:extLst>
          </p:cNvPr>
          <p:cNvSpPr/>
          <p:nvPr/>
        </p:nvSpPr>
        <p:spPr>
          <a:xfrm rot="10800000">
            <a:off x="2983492" y="1264571"/>
            <a:ext cx="6169651" cy="247730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14146710-5890-0246-A009-1AEBA2F56DA1}"/>
              </a:ext>
            </a:extLst>
          </p:cNvPr>
          <p:cNvSpPr/>
          <p:nvPr/>
        </p:nvSpPr>
        <p:spPr>
          <a:xfrm flipH="1">
            <a:off x="2983494" y="3979918"/>
            <a:ext cx="6169650" cy="2744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350A58F-D1CA-6C40-9923-D7974E758CD7}"/>
              </a:ext>
            </a:extLst>
          </p:cNvPr>
          <p:cNvSpPr txBox="1"/>
          <p:nvPr/>
        </p:nvSpPr>
        <p:spPr>
          <a:xfrm>
            <a:off x="3993776" y="4693024"/>
            <a:ext cx="3031599" cy="369332"/>
          </a:xfrm>
          <a:prstGeom prst="rect">
            <a:avLst/>
          </a:prstGeom>
          <a:noFill/>
        </p:spPr>
        <p:txBody>
          <a:bodyPr wrap="none" rtlCol="0">
            <a:spAutoFit/>
          </a:bodyPr>
          <a:lstStyle/>
          <a:p>
            <a:r>
              <a:rPr lang="en-US" dirty="0">
                <a:latin typeface="Helvetica" charset="0"/>
                <a:ea typeface="Helvetica" charset="0"/>
                <a:cs typeface="Helvetica" charset="0"/>
              </a:rPr>
              <a:t>Significantly Downregulated</a:t>
            </a:r>
          </a:p>
        </p:txBody>
      </p:sp>
      <p:sp>
        <p:nvSpPr>
          <p:cNvPr id="20" name="TextBox 19">
            <a:extLst>
              <a:ext uri="{FF2B5EF4-FFF2-40B4-BE49-F238E27FC236}">
                <a16:creationId xmlns:a16="http://schemas.microsoft.com/office/drawing/2014/main" id="{8922C8F0-AFE8-DE4B-AE4A-BA9887D16ADA}"/>
              </a:ext>
            </a:extLst>
          </p:cNvPr>
          <p:cNvSpPr txBox="1"/>
          <p:nvPr/>
        </p:nvSpPr>
        <p:spPr>
          <a:xfrm>
            <a:off x="3957369" y="2627631"/>
            <a:ext cx="2736647" cy="369332"/>
          </a:xfrm>
          <a:prstGeom prst="rect">
            <a:avLst/>
          </a:prstGeom>
          <a:noFill/>
        </p:spPr>
        <p:txBody>
          <a:bodyPr wrap="none" rtlCol="0">
            <a:spAutoFit/>
          </a:bodyPr>
          <a:lstStyle/>
          <a:p>
            <a:r>
              <a:rPr lang="en-US" dirty="0">
                <a:latin typeface="Helvetica" charset="0"/>
                <a:ea typeface="Helvetica" charset="0"/>
                <a:cs typeface="Helvetica" charset="0"/>
              </a:rPr>
              <a:t>Significantly Upregulated</a:t>
            </a:r>
          </a:p>
        </p:txBody>
      </p:sp>
      <p:sp>
        <p:nvSpPr>
          <p:cNvPr id="15" name="TextBox 14">
            <a:extLst>
              <a:ext uri="{FF2B5EF4-FFF2-40B4-BE49-F238E27FC236}">
                <a16:creationId xmlns:a16="http://schemas.microsoft.com/office/drawing/2014/main" id="{891F7EF1-4E22-EF4E-B594-3B2ECA2EFBAF}"/>
              </a:ext>
            </a:extLst>
          </p:cNvPr>
          <p:cNvSpPr txBox="1"/>
          <p:nvPr/>
        </p:nvSpPr>
        <p:spPr>
          <a:xfrm>
            <a:off x="2590828" y="3741875"/>
            <a:ext cx="1402948" cy="369332"/>
          </a:xfrm>
          <a:prstGeom prst="rect">
            <a:avLst/>
          </a:prstGeom>
          <a:noFill/>
        </p:spPr>
        <p:txBody>
          <a:bodyPr wrap="none" rtlCol="0">
            <a:spAutoFit/>
          </a:bodyPr>
          <a:lstStyle/>
          <a:p>
            <a:r>
              <a:rPr lang="en-US" dirty="0">
                <a:latin typeface="Helvetica" charset="0"/>
                <a:ea typeface="Helvetica" charset="0"/>
                <a:cs typeface="Helvetica" charset="0"/>
              </a:rPr>
              <a:t>Insignificant</a:t>
            </a:r>
          </a:p>
        </p:txBody>
      </p:sp>
    </p:spTree>
    <p:extLst>
      <p:ext uri="{BB962C8B-B14F-4D97-AF65-F5344CB8AC3E}">
        <p14:creationId xmlns:p14="http://schemas.microsoft.com/office/powerpoint/2010/main" val="4255132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28"/>
          <p:cNvCxnSpPr/>
          <p:nvPr/>
        </p:nvCxnSpPr>
        <p:spPr>
          <a:xfrm>
            <a:off x="0" y="1035968"/>
            <a:ext cx="9153144" cy="0"/>
          </a:xfrm>
          <a:prstGeom prst="straightConnector1">
            <a:avLst/>
          </a:prstGeom>
          <a:noFill/>
          <a:ln w="63500" cap="flat" cmpd="sng">
            <a:solidFill>
              <a:srgbClr val="7F7F7F"/>
            </a:solidFill>
            <a:prstDash val="solid"/>
            <a:miter lim="800000"/>
            <a:headEnd type="none" w="sm" len="sm"/>
            <a:tailEnd type="none" w="sm" len="sm"/>
          </a:ln>
          <a:effectLst>
            <a:reflection stA="50000" endPos="75000" dist="12700" dir="5400000" sy="-100000" algn="bl" rotWithShape="0"/>
          </a:effectLst>
        </p:spPr>
      </p:cxnSp>
      <p:sp>
        <p:nvSpPr>
          <p:cNvPr id="378" name="Google Shape;378;p28"/>
          <p:cNvSpPr txBox="1"/>
          <p:nvPr/>
        </p:nvSpPr>
        <p:spPr>
          <a:xfrm>
            <a:off x="34742" y="301276"/>
            <a:ext cx="9105950" cy="461665"/>
          </a:xfrm>
          <a:prstGeom prst="rect">
            <a:avLst/>
          </a:prstGeom>
          <a:noFill/>
          <a:ln>
            <a:noFill/>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400" b="1" i="0" u="none" strike="noStrike" cap="none" dirty="0">
                <a:solidFill>
                  <a:srgbClr val="17375E"/>
                </a:solidFill>
                <a:latin typeface="Helvetica Neue"/>
                <a:ea typeface="Helvetica Neue"/>
                <a:cs typeface="Helvetica Neue"/>
                <a:sym typeface="Helvetica Neue"/>
              </a:rPr>
              <a:t>Differential gene expression analysis – ICIs vs IgG</a:t>
            </a:r>
            <a:endParaRPr dirty="0"/>
          </a:p>
        </p:txBody>
      </p:sp>
      <p:pic>
        <p:nvPicPr>
          <p:cNvPr id="382" name="Google Shape;382;p28"/>
          <p:cNvPicPr preferRelativeResize="0"/>
          <p:nvPr/>
        </p:nvPicPr>
        <p:blipFill>
          <a:blip r:embed="rId3">
            <a:alphaModFix/>
          </a:blip>
          <a:stretch>
            <a:fillRect/>
          </a:stretch>
        </p:blipFill>
        <p:spPr>
          <a:xfrm>
            <a:off x="152400" y="2320100"/>
            <a:ext cx="4401599" cy="2934399"/>
          </a:xfrm>
          <a:prstGeom prst="rect">
            <a:avLst/>
          </a:prstGeom>
          <a:noFill/>
          <a:ln>
            <a:noFill/>
          </a:ln>
        </p:spPr>
      </p:pic>
      <p:pic>
        <p:nvPicPr>
          <p:cNvPr id="383" name="Google Shape;383;p28"/>
          <p:cNvPicPr preferRelativeResize="0"/>
          <p:nvPr/>
        </p:nvPicPr>
        <p:blipFill>
          <a:blip r:embed="rId4">
            <a:alphaModFix/>
          </a:blip>
          <a:stretch>
            <a:fillRect/>
          </a:stretch>
        </p:blipFill>
        <p:spPr>
          <a:xfrm>
            <a:off x="4706400" y="2320100"/>
            <a:ext cx="4285202" cy="2934399"/>
          </a:xfrm>
          <a:prstGeom prst="rect">
            <a:avLst/>
          </a:prstGeom>
          <a:noFill/>
          <a:ln>
            <a:noFill/>
          </a:ln>
        </p:spPr>
      </p:pic>
      <p:sp>
        <p:nvSpPr>
          <p:cNvPr id="9" name="Google Shape;379;p28">
            <a:extLst>
              <a:ext uri="{FF2B5EF4-FFF2-40B4-BE49-F238E27FC236}">
                <a16:creationId xmlns:a16="http://schemas.microsoft.com/office/drawing/2014/main" id="{1C9D2064-564B-4C4E-85F9-853EDC7C2A5B}"/>
              </a:ext>
            </a:extLst>
          </p:cNvPr>
          <p:cNvSpPr txBox="1"/>
          <p:nvPr/>
        </p:nvSpPr>
        <p:spPr>
          <a:xfrm>
            <a:off x="161676" y="5806004"/>
            <a:ext cx="9089447"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Helvetica" pitchFamily="2" charset="0"/>
                <a:ea typeface="Lato"/>
                <a:cs typeface="Lato"/>
                <a:sym typeface="Lato"/>
              </a:rPr>
              <a:t>Very few significant genes - minimal change in transcription by immunotherapy</a:t>
            </a:r>
            <a:endParaRPr b="1" dirty="0">
              <a:latin typeface="Helvetica" pitchFamily="2" charset="0"/>
              <a:ea typeface="Lato"/>
              <a:cs typeface="Lato"/>
              <a:sym typeface="Lato"/>
            </a:endParaRPr>
          </a:p>
        </p:txBody>
      </p:sp>
    </p:spTree>
    <p:extLst>
      <p:ext uri="{BB962C8B-B14F-4D97-AF65-F5344CB8AC3E}">
        <p14:creationId xmlns:p14="http://schemas.microsoft.com/office/powerpoint/2010/main" val="3975674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cxnSp>
        <p:nvCxnSpPr>
          <p:cNvPr id="388" name="Google Shape;388;p29"/>
          <p:cNvCxnSpPr/>
          <p:nvPr/>
        </p:nvCxnSpPr>
        <p:spPr>
          <a:xfrm>
            <a:off x="-4500" y="1054805"/>
            <a:ext cx="9153000" cy="0"/>
          </a:xfrm>
          <a:prstGeom prst="straightConnector1">
            <a:avLst/>
          </a:prstGeom>
          <a:noFill/>
          <a:ln w="63500" cap="flat" cmpd="sng">
            <a:solidFill>
              <a:srgbClr val="7F7F7F"/>
            </a:solidFill>
            <a:prstDash val="solid"/>
            <a:miter lim="800000"/>
            <a:headEnd type="none" w="sm" len="sm"/>
            <a:tailEnd type="none" w="sm" len="sm"/>
          </a:ln>
          <a:effectLst>
            <a:reflection stA="50000" endPos="75000" dist="12700" dir="5400000" fadeDir="5400012" sy="-100000" algn="bl" rotWithShape="0"/>
          </a:effectLst>
        </p:spPr>
      </p:cxnSp>
      <p:sp>
        <p:nvSpPr>
          <p:cNvPr id="389" name="Google Shape;389;p29"/>
          <p:cNvSpPr txBox="1"/>
          <p:nvPr/>
        </p:nvSpPr>
        <p:spPr>
          <a:xfrm>
            <a:off x="34742" y="301276"/>
            <a:ext cx="9105900" cy="461700"/>
          </a:xfrm>
          <a:prstGeom prst="rect">
            <a:avLst/>
          </a:prstGeom>
          <a:noFill/>
          <a:ln>
            <a:noFill/>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400" b="1" i="0" u="none" strike="noStrike" cap="none" dirty="0">
                <a:solidFill>
                  <a:srgbClr val="17375E"/>
                </a:solidFill>
                <a:latin typeface="Helvetica Neue"/>
                <a:ea typeface="Helvetica Neue"/>
                <a:cs typeface="Helvetica Neue"/>
                <a:sym typeface="Helvetica Neue"/>
              </a:rPr>
              <a:t>Differential gene expression analysis – p53 null vs p53 GOF</a:t>
            </a:r>
            <a:endParaRPr dirty="0"/>
          </a:p>
        </p:txBody>
      </p:sp>
      <p:pic>
        <p:nvPicPr>
          <p:cNvPr id="393" name="Google Shape;393;p29"/>
          <p:cNvPicPr preferRelativeResize="0"/>
          <p:nvPr/>
        </p:nvPicPr>
        <p:blipFill>
          <a:blip r:embed="rId3">
            <a:alphaModFix/>
          </a:blip>
          <a:stretch>
            <a:fillRect/>
          </a:stretch>
        </p:blipFill>
        <p:spPr>
          <a:xfrm>
            <a:off x="147900" y="2302687"/>
            <a:ext cx="4401599" cy="2934399"/>
          </a:xfrm>
          <a:prstGeom prst="rect">
            <a:avLst/>
          </a:prstGeom>
          <a:noFill/>
          <a:ln>
            <a:noFill/>
          </a:ln>
        </p:spPr>
      </p:pic>
      <p:pic>
        <p:nvPicPr>
          <p:cNvPr id="394" name="Google Shape;394;p29"/>
          <p:cNvPicPr preferRelativeResize="0"/>
          <p:nvPr/>
        </p:nvPicPr>
        <p:blipFill>
          <a:blip r:embed="rId4">
            <a:alphaModFix/>
          </a:blip>
          <a:stretch>
            <a:fillRect/>
          </a:stretch>
        </p:blipFill>
        <p:spPr>
          <a:xfrm>
            <a:off x="4701900" y="2302687"/>
            <a:ext cx="4285202" cy="2934399"/>
          </a:xfrm>
          <a:prstGeom prst="rect">
            <a:avLst/>
          </a:prstGeom>
          <a:noFill/>
          <a:ln>
            <a:noFill/>
          </a:ln>
        </p:spPr>
      </p:pic>
      <p:sp>
        <p:nvSpPr>
          <p:cNvPr id="9" name="Google Shape;379;p28">
            <a:extLst>
              <a:ext uri="{FF2B5EF4-FFF2-40B4-BE49-F238E27FC236}">
                <a16:creationId xmlns:a16="http://schemas.microsoft.com/office/drawing/2014/main" id="{0711BC17-8866-F940-9368-1FD7FD19C67A}"/>
              </a:ext>
            </a:extLst>
          </p:cNvPr>
          <p:cNvSpPr txBox="1"/>
          <p:nvPr/>
        </p:nvSpPr>
        <p:spPr>
          <a:xfrm>
            <a:off x="9275" y="5916841"/>
            <a:ext cx="9246043"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Helvetica" pitchFamily="2" charset="0"/>
                <a:ea typeface="Lato"/>
                <a:cs typeface="Lato"/>
                <a:sym typeface="Lato"/>
              </a:rPr>
              <a:t>Many significant genes - massive change in transcription dependent on p53 status</a:t>
            </a:r>
            <a:endParaRPr b="1" dirty="0">
              <a:latin typeface="Helvetica" pitchFamily="2" charset="0"/>
              <a:ea typeface="Lato"/>
              <a:cs typeface="Lato"/>
              <a:sym typeface="Lato"/>
            </a:endParaRPr>
          </a:p>
        </p:txBody>
      </p:sp>
    </p:spTree>
    <p:extLst>
      <p:ext uri="{BB962C8B-B14F-4D97-AF65-F5344CB8AC3E}">
        <p14:creationId xmlns:p14="http://schemas.microsoft.com/office/powerpoint/2010/main" val="3118731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Analysis Pipeline</a:t>
            </a:r>
          </a:p>
        </p:txBody>
      </p:sp>
      <p:sp>
        <p:nvSpPr>
          <p:cNvPr id="6" name="Rounded Rectangle 5">
            <a:extLst>
              <a:ext uri="{FF2B5EF4-FFF2-40B4-BE49-F238E27FC236}">
                <a16:creationId xmlns:a16="http://schemas.microsoft.com/office/drawing/2014/main" id="{E842F735-075D-0B42-B21C-B4E70C2C5F38}"/>
              </a:ext>
            </a:extLst>
          </p:cNvPr>
          <p:cNvSpPr/>
          <p:nvPr/>
        </p:nvSpPr>
        <p:spPr>
          <a:xfrm>
            <a:off x="267629" y="1299115"/>
            <a:ext cx="1360449" cy="591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PROseq</a:t>
            </a:r>
            <a:r>
              <a:rPr lang="en-US" b="1" dirty="0"/>
              <a:t> *.</a:t>
            </a:r>
            <a:r>
              <a:rPr lang="en-US" b="1" dirty="0" err="1"/>
              <a:t>fastq</a:t>
            </a:r>
            <a:endParaRPr lang="en-US" b="1" dirty="0"/>
          </a:p>
        </p:txBody>
      </p:sp>
      <p:cxnSp>
        <p:nvCxnSpPr>
          <p:cNvPr id="8" name="Straight Arrow Connector 7">
            <a:extLst>
              <a:ext uri="{FF2B5EF4-FFF2-40B4-BE49-F238E27FC236}">
                <a16:creationId xmlns:a16="http://schemas.microsoft.com/office/drawing/2014/main" id="{944FEC37-CFAA-794D-8E4E-40DD8AF254AC}"/>
              </a:ext>
            </a:extLst>
          </p:cNvPr>
          <p:cNvCxnSpPr>
            <a:cxnSpLocks/>
            <a:stCxn id="6" idx="3"/>
            <a:endCxn id="9" idx="1"/>
          </p:cNvCxnSpPr>
          <p:nvPr/>
        </p:nvCxnSpPr>
        <p:spPr>
          <a:xfrm>
            <a:off x="1628078"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1EE42BE6-D85B-7E4A-846F-1889E010CD9B}"/>
              </a:ext>
            </a:extLst>
          </p:cNvPr>
          <p:cNvSpPr/>
          <p:nvPr/>
        </p:nvSpPr>
        <p:spPr>
          <a:xfrm>
            <a:off x="1860395" y="1299115"/>
            <a:ext cx="1360449" cy="59101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Genome Alignment</a:t>
            </a:r>
          </a:p>
        </p:txBody>
      </p:sp>
      <p:sp>
        <p:nvSpPr>
          <p:cNvPr id="10" name="Rounded Rectangle 9">
            <a:extLst>
              <a:ext uri="{FF2B5EF4-FFF2-40B4-BE49-F238E27FC236}">
                <a16:creationId xmlns:a16="http://schemas.microsoft.com/office/drawing/2014/main" id="{8BA59CFE-3EF2-5845-80FF-D53738BE62BF}"/>
              </a:ext>
            </a:extLst>
          </p:cNvPr>
          <p:cNvSpPr/>
          <p:nvPr/>
        </p:nvSpPr>
        <p:spPr>
          <a:xfrm>
            <a:off x="3453161" y="1299115"/>
            <a:ext cx="1360449" cy="59101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Transcript Raw Counts</a:t>
            </a:r>
          </a:p>
        </p:txBody>
      </p:sp>
      <p:sp>
        <p:nvSpPr>
          <p:cNvPr id="12" name="Rounded Rectangle 11">
            <a:extLst>
              <a:ext uri="{FF2B5EF4-FFF2-40B4-BE49-F238E27FC236}">
                <a16:creationId xmlns:a16="http://schemas.microsoft.com/office/drawing/2014/main" id="{6D846C04-FE3B-EB46-A713-9717AB0A438C}"/>
              </a:ext>
            </a:extLst>
          </p:cNvPr>
          <p:cNvSpPr/>
          <p:nvPr/>
        </p:nvSpPr>
        <p:spPr>
          <a:xfrm>
            <a:off x="5051502" y="1299115"/>
            <a:ext cx="1620644" cy="59101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DEseq2 Normalization</a:t>
            </a:r>
          </a:p>
        </p:txBody>
      </p:sp>
      <p:sp>
        <p:nvSpPr>
          <p:cNvPr id="13" name="Rounded Rectangle 12">
            <a:extLst>
              <a:ext uri="{FF2B5EF4-FFF2-40B4-BE49-F238E27FC236}">
                <a16:creationId xmlns:a16="http://schemas.microsoft.com/office/drawing/2014/main" id="{BDD88BC8-12CB-0343-846F-5F6030D3F1D1}"/>
              </a:ext>
            </a:extLst>
          </p:cNvPr>
          <p:cNvSpPr/>
          <p:nvPr/>
        </p:nvSpPr>
        <p:spPr>
          <a:xfrm>
            <a:off x="6994742" y="2295490"/>
            <a:ext cx="1825083" cy="594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Statistics</a:t>
            </a:r>
          </a:p>
        </p:txBody>
      </p:sp>
      <p:cxnSp>
        <p:nvCxnSpPr>
          <p:cNvPr id="15" name="Straight Arrow Connector 14">
            <a:extLst>
              <a:ext uri="{FF2B5EF4-FFF2-40B4-BE49-F238E27FC236}">
                <a16:creationId xmlns:a16="http://schemas.microsoft.com/office/drawing/2014/main" id="{0D8372FA-E5C3-2C49-8516-BD1AD4F79F97}"/>
              </a:ext>
            </a:extLst>
          </p:cNvPr>
          <p:cNvCxnSpPr>
            <a:cxnSpLocks/>
            <a:stCxn id="9" idx="3"/>
            <a:endCxn id="10" idx="1"/>
          </p:cNvCxnSpPr>
          <p:nvPr/>
        </p:nvCxnSpPr>
        <p:spPr>
          <a:xfrm>
            <a:off x="3220844"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5A51DA8-9A2D-B942-A1B0-6700DB631019}"/>
              </a:ext>
            </a:extLst>
          </p:cNvPr>
          <p:cNvCxnSpPr>
            <a:cxnSpLocks/>
            <a:stCxn id="10" idx="3"/>
            <a:endCxn id="12" idx="1"/>
          </p:cNvCxnSpPr>
          <p:nvPr/>
        </p:nvCxnSpPr>
        <p:spPr>
          <a:xfrm>
            <a:off x="4813610" y="1594623"/>
            <a:ext cx="237892"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F49BA9E-7F44-7444-BB12-3C711C8E5711}"/>
              </a:ext>
            </a:extLst>
          </p:cNvPr>
          <p:cNvCxnSpPr>
            <a:cxnSpLocks/>
            <a:stCxn id="12" idx="3"/>
            <a:endCxn id="13" idx="0"/>
          </p:cNvCxnSpPr>
          <p:nvPr/>
        </p:nvCxnSpPr>
        <p:spPr>
          <a:xfrm>
            <a:off x="6672146" y="1594623"/>
            <a:ext cx="1235138" cy="7008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2008B32-722D-6945-A704-4BBD02BB3525}"/>
              </a:ext>
            </a:extLst>
          </p:cNvPr>
          <p:cNvCxnSpPr>
            <a:cxnSpLocks/>
            <a:stCxn id="47" idx="3"/>
          </p:cNvCxnSpPr>
          <p:nvPr/>
        </p:nvCxnSpPr>
        <p:spPr>
          <a:xfrm>
            <a:off x="1135317" y="2073235"/>
            <a:ext cx="7696449" cy="89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24FE772D-145D-434C-A5BB-081FF4327089}"/>
              </a:ext>
            </a:extLst>
          </p:cNvPr>
          <p:cNvSpPr txBox="1"/>
          <p:nvPr/>
        </p:nvSpPr>
        <p:spPr>
          <a:xfrm>
            <a:off x="-11151" y="1934735"/>
            <a:ext cx="1146468" cy="276999"/>
          </a:xfrm>
          <a:prstGeom prst="rect">
            <a:avLst/>
          </a:prstGeom>
          <a:noFill/>
        </p:spPr>
        <p:txBody>
          <a:bodyPr wrap="none" rtlCol="0">
            <a:spAutoFit/>
          </a:bodyPr>
          <a:lstStyle/>
          <a:p>
            <a:r>
              <a:rPr lang="en-US" sz="1200" dirty="0">
                <a:latin typeface="Helvetica" charset="0"/>
                <a:ea typeface="Helvetica" charset="0"/>
                <a:cs typeface="Helvetica" charset="0"/>
              </a:rPr>
              <a:t>preprocessing</a:t>
            </a:r>
          </a:p>
        </p:txBody>
      </p:sp>
      <p:cxnSp>
        <p:nvCxnSpPr>
          <p:cNvPr id="50" name="Straight Arrow Connector 49">
            <a:extLst>
              <a:ext uri="{FF2B5EF4-FFF2-40B4-BE49-F238E27FC236}">
                <a16:creationId xmlns:a16="http://schemas.microsoft.com/office/drawing/2014/main" id="{CCAC68DA-AD36-2B47-AD74-D4C993C077D7}"/>
              </a:ext>
            </a:extLst>
          </p:cNvPr>
          <p:cNvCxnSpPr>
            <a:cxnSpLocks/>
            <a:stCxn id="13" idx="1"/>
            <a:endCxn id="54" idx="3"/>
          </p:cNvCxnSpPr>
          <p:nvPr/>
        </p:nvCxnSpPr>
        <p:spPr>
          <a:xfrm flipH="1">
            <a:off x="5705208" y="2592983"/>
            <a:ext cx="1289534" cy="198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4" name="Rounded Rectangle 53">
            <a:extLst>
              <a:ext uri="{FF2B5EF4-FFF2-40B4-BE49-F238E27FC236}">
                <a16:creationId xmlns:a16="http://schemas.microsoft.com/office/drawing/2014/main" id="{2CB0144A-AB9D-EC4A-AD78-D06BDF4583D0}"/>
              </a:ext>
            </a:extLst>
          </p:cNvPr>
          <p:cNvSpPr/>
          <p:nvPr/>
        </p:nvSpPr>
        <p:spPr>
          <a:xfrm>
            <a:off x="4344759" y="2299460"/>
            <a:ext cx="1360449"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MA-plot</a:t>
            </a:r>
          </a:p>
        </p:txBody>
      </p:sp>
      <p:sp>
        <p:nvSpPr>
          <p:cNvPr id="55" name="Rounded Rectangle 54">
            <a:extLst>
              <a:ext uri="{FF2B5EF4-FFF2-40B4-BE49-F238E27FC236}">
                <a16:creationId xmlns:a16="http://schemas.microsoft.com/office/drawing/2014/main" id="{C0B72282-4441-B24F-A954-51588D618792}"/>
              </a:ext>
            </a:extLst>
          </p:cNvPr>
          <p:cNvSpPr/>
          <p:nvPr/>
        </p:nvSpPr>
        <p:spPr>
          <a:xfrm>
            <a:off x="2553368" y="3363192"/>
            <a:ext cx="1510725" cy="8138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Set Enrichment Analysis</a:t>
            </a:r>
          </a:p>
        </p:txBody>
      </p:sp>
      <p:sp>
        <p:nvSpPr>
          <p:cNvPr id="57" name="Rounded Rectangle 56">
            <a:extLst>
              <a:ext uri="{FF2B5EF4-FFF2-40B4-BE49-F238E27FC236}">
                <a16:creationId xmlns:a16="http://schemas.microsoft.com/office/drawing/2014/main" id="{385D854D-FF3D-7548-8BFB-0A7E55E99C59}"/>
              </a:ext>
            </a:extLst>
          </p:cNvPr>
          <p:cNvSpPr/>
          <p:nvPr/>
        </p:nvSpPr>
        <p:spPr>
          <a:xfrm>
            <a:off x="562083" y="3363192"/>
            <a:ext cx="1510725" cy="8138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Leading Edge Analysis</a:t>
            </a:r>
          </a:p>
        </p:txBody>
      </p:sp>
      <p:sp>
        <p:nvSpPr>
          <p:cNvPr id="58" name="Rounded Rectangle 57">
            <a:extLst>
              <a:ext uri="{FF2B5EF4-FFF2-40B4-BE49-F238E27FC236}">
                <a16:creationId xmlns:a16="http://schemas.microsoft.com/office/drawing/2014/main" id="{01B1BFD1-3DAA-AB45-ABC6-B24F8FFCE6B6}"/>
              </a:ext>
            </a:extLst>
          </p:cNvPr>
          <p:cNvSpPr/>
          <p:nvPr/>
        </p:nvSpPr>
        <p:spPr>
          <a:xfrm>
            <a:off x="2628505" y="4688717"/>
            <a:ext cx="1360449"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Implicated Pathways</a:t>
            </a:r>
          </a:p>
        </p:txBody>
      </p:sp>
      <p:sp>
        <p:nvSpPr>
          <p:cNvPr id="59" name="Rounded Rectangle 58">
            <a:extLst>
              <a:ext uri="{FF2B5EF4-FFF2-40B4-BE49-F238E27FC236}">
                <a16:creationId xmlns:a16="http://schemas.microsoft.com/office/drawing/2014/main" id="{3974C80D-C33D-1F4E-9F37-83C9F520D851}"/>
              </a:ext>
            </a:extLst>
          </p:cNvPr>
          <p:cNvSpPr/>
          <p:nvPr/>
        </p:nvSpPr>
        <p:spPr>
          <a:xfrm>
            <a:off x="529165" y="4688717"/>
            <a:ext cx="1572580"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Individual</a:t>
            </a:r>
            <a:br>
              <a:rPr lang="en-US" b="1" dirty="0"/>
            </a:br>
            <a:r>
              <a:rPr lang="en-US" b="1" dirty="0"/>
              <a:t>Driver Genes</a:t>
            </a:r>
          </a:p>
        </p:txBody>
      </p:sp>
      <p:cxnSp>
        <p:nvCxnSpPr>
          <p:cNvPr id="61" name="Straight Arrow Connector 60">
            <a:extLst>
              <a:ext uri="{FF2B5EF4-FFF2-40B4-BE49-F238E27FC236}">
                <a16:creationId xmlns:a16="http://schemas.microsoft.com/office/drawing/2014/main" id="{3DECE472-8375-EB44-899E-3F79449B8DF6}"/>
              </a:ext>
            </a:extLst>
          </p:cNvPr>
          <p:cNvCxnSpPr>
            <a:cxnSpLocks/>
            <a:stCxn id="13" idx="2"/>
            <a:endCxn id="55" idx="3"/>
          </p:cNvCxnSpPr>
          <p:nvPr/>
        </p:nvCxnSpPr>
        <p:spPr>
          <a:xfrm flipH="1">
            <a:off x="4064093" y="2890475"/>
            <a:ext cx="3843191" cy="87965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7A182479-C56A-5A41-8FC0-7D68787B1CAF}"/>
              </a:ext>
            </a:extLst>
          </p:cNvPr>
          <p:cNvCxnSpPr>
            <a:cxnSpLocks/>
            <a:stCxn id="55" idx="1"/>
            <a:endCxn id="57" idx="3"/>
          </p:cNvCxnSpPr>
          <p:nvPr/>
        </p:nvCxnSpPr>
        <p:spPr>
          <a:xfrm flipH="1">
            <a:off x="2072808" y="3770129"/>
            <a:ext cx="48056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C2A49095-A490-EE4D-8944-4991C5F8D527}"/>
              </a:ext>
            </a:extLst>
          </p:cNvPr>
          <p:cNvCxnSpPr>
            <a:cxnSpLocks/>
            <a:stCxn id="57" idx="2"/>
            <a:endCxn id="59" idx="0"/>
          </p:cNvCxnSpPr>
          <p:nvPr/>
        </p:nvCxnSpPr>
        <p:spPr>
          <a:xfrm flipH="1">
            <a:off x="1315455" y="4177066"/>
            <a:ext cx="1991" cy="51165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EDD5614C-D2B3-814B-98AD-C9269392DC04}"/>
              </a:ext>
            </a:extLst>
          </p:cNvPr>
          <p:cNvCxnSpPr>
            <a:cxnSpLocks/>
            <a:stCxn id="55" idx="2"/>
            <a:endCxn id="58" idx="0"/>
          </p:cNvCxnSpPr>
          <p:nvPr/>
        </p:nvCxnSpPr>
        <p:spPr>
          <a:xfrm flipH="1">
            <a:off x="3308730" y="4177066"/>
            <a:ext cx="1" cy="51165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ounded Rectangle 27">
            <a:extLst>
              <a:ext uri="{FF2B5EF4-FFF2-40B4-BE49-F238E27FC236}">
                <a16:creationId xmlns:a16="http://schemas.microsoft.com/office/drawing/2014/main" id="{5CC79B91-8DD7-BB41-BA56-924E4CB29557}"/>
              </a:ext>
            </a:extLst>
          </p:cNvPr>
          <p:cNvSpPr/>
          <p:nvPr/>
        </p:nvSpPr>
        <p:spPr>
          <a:xfrm>
            <a:off x="2553368" y="3230670"/>
            <a:ext cx="1510725" cy="108702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(GSEA)</a:t>
            </a:r>
          </a:p>
          <a:p>
            <a:pPr algn="ctr"/>
            <a:r>
              <a:rPr lang="en-US" dirty="0"/>
              <a:t>Gene Set Enrichment Analysis</a:t>
            </a:r>
          </a:p>
        </p:txBody>
      </p:sp>
      <p:sp>
        <p:nvSpPr>
          <p:cNvPr id="4" name="Equal 3">
            <a:extLst>
              <a:ext uri="{FF2B5EF4-FFF2-40B4-BE49-F238E27FC236}">
                <a16:creationId xmlns:a16="http://schemas.microsoft.com/office/drawing/2014/main" id="{D9C0088A-4E18-6642-A4CC-1966797DA325}"/>
              </a:ext>
            </a:extLst>
          </p:cNvPr>
          <p:cNvSpPr/>
          <p:nvPr/>
        </p:nvSpPr>
        <p:spPr>
          <a:xfrm rot="5400000">
            <a:off x="7353068" y="3331746"/>
            <a:ext cx="914588" cy="553192"/>
          </a:xfrm>
          <a:prstGeom prst="mathEqual">
            <a:avLst>
              <a:gd name="adj1" fmla="val 23520"/>
              <a:gd name="adj2" fmla="val 1176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24" name="Table 23">
            <a:extLst>
              <a:ext uri="{FF2B5EF4-FFF2-40B4-BE49-F238E27FC236}">
                <a16:creationId xmlns:a16="http://schemas.microsoft.com/office/drawing/2014/main" id="{2DF70DFE-7418-1646-8712-227C21C134C8}"/>
              </a:ext>
            </a:extLst>
          </p:cNvPr>
          <p:cNvGraphicFramePr>
            <a:graphicFrameLocks noGrp="1"/>
          </p:cNvGraphicFramePr>
          <p:nvPr>
            <p:extLst>
              <p:ext uri="{D42A27DB-BD31-4B8C-83A1-F6EECF244321}">
                <p14:modId xmlns:p14="http://schemas.microsoft.com/office/powerpoint/2010/main" val="2106070209"/>
              </p:ext>
            </p:extLst>
          </p:nvPr>
        </p:nvGraphicFramePr>
        <p:xfrm>
          <a:off x="4520666" y="4395701"/>
          <a:ext cx="4578109" cy="1524000"/>
        </p:xfrm>
        <a:graphic>
          <a:graphicData uri="http://schemas.openxmlformats.org/drawingml/2006/table">
            <a:tbl>
              <a:tblPr bandRow="1">
                <a:tableStyleId>{5C22544A-7EE6-4342-B048-85BDC9FD1C3A}</a:tableStyleId>
              </a:tblPr>
              <a:tblGrid>
                <a:gridCol w="773630">
                  <a:extLst>
                    <a:ext uri="{9D8B030D-6E8A-4147-A177-3AD203B41FA5}">
                      <a16:colId xmlns:a16="http://schemas.microsoft.com/office/drawing/2014/main" val="1011662600"/>
                    </a:ext>
                  </a:extLst>
                </a:gridCol>
                <a:gridCol w="997528">
                  <a:extLst>
                    <a:ext uri="{9D8B030D-6E8A-4147-A177-3AD203B41FA5}">
                      <a16:colId xmlns:a16="http://schemas.microsoft.com/office/drawing/2014/main" val="986502975"/>
                    </a:ext>
                  </a:extLst>
                </a:gridCol>
                <a:gridCol w="1468582">
                  <a:extLst>
                    <a:ext uri="{9D8B030D-6E8A-4147-A177-3AD203B41FA5}">
                      <a16:colId xmlns:a16="http://schemas.microsoft.com/office/drawing/2014/main" val="646388096"/>
                    </a:ext>
                  </a:extLst>
                </a:gridCol>
                <a:gridCol w="714082">
                  <a:extLst>
                    <a:ext uri="{9D8B030D-6E8A-4147-A177-3AD203B41FA5}">
                      <a16:colId xmlns:a16="http://schemas.microsoft.com/office/drawing/2014/main" val="3497031170"/>
                    </a:ext>
                  </a:extLst>
                </a:gridCol>
                <a:gridCol w="624287">
                  <a:extLst>
                    <a:ext uri="{9D8B030D-6E8A-4147-A177-3AD203B41FA5}">
                      <a16:colId xmlns:a16="http://schemas.microsoft.com/office/drawing/2014/main" val="2743840910"/>
                    </a:ext>
                  </a:extLst>
                </a:gridCol>
              </a:tblGrid>
              <a:tr h="300660">
                <a:tc>
                  <a:txBody>
                    <a:bodyPr/>
                    <a:lstStyle/>
                    <a:p>
                      <a:r>
                        <a:rPr lang="en-US" sz="1400" dirty="0" err="1"/>
                        <a:t>GeneID</a:t>
                      </a:r>
                      <a:endParaRPr lang="en-US" sz="1400" dirty="0"/>
                    </a:p>
                  </a:txBody>
                  <a:tcPr/>
                </a:tc>
                <a:tc>
                  <a:txBody>
                    <a:bodyPr/>
                    <a:lstStyle/>
                    <a:p>
                      <a:r>
                        <a:rPr lang="en-US" sz="1400" dirty="0" err="1"/>
                        <a:t>baseMean</a:t>
                      </a:r>
                      <a:endParaRPr lang="en-US" sz="1400" dirty="0"/>
                    </a:p>
                  </a:txBody>
                  <a:tcPr/>
                </a:tc>
                <a:tc>
                  <a:txBody>
                    <a:bodyPr/>
                    <a:lstStyle/>
                    <a:p>
                      <a:r>
                        <a:rPr lang="en-US" sz="1400" b="1" dirty="0"/>
                        <a:t>log2FoldChange</a:t>
                      </a:r>
                    </a:p>
                  </a:txBody>
                  <a:tcPr/>
                </a:tc>
                <a:tc>
                  <a:txBody>
                    <a:bodyPr/>
                    <a:lstStyle/>
                    <a:p>
                      <a:r>
                        <a:rPr lang="en-US" sz="1400" dirty="0" err="1"/>
                        <a:t>lfcSE</a:t>
                      </a:r>
                      <a:endParaRPr lang="en-US" sz="1400" dirty="0"/>
                    </a:p>
                  </a:txBody>
                  <a:tcPr/>
                </a:tc>
                <a:tc>
                  <a:txBody>
                    <a:bodyPr/>
                    <a:lstStyle/>
                    <a:p>
                      <a:r>
                        <a:rPr lang="en-US" sz="1400" dirty="0" err="1"/>
                        <a:t>padj</a:t>
                      </a:r>
                      <a:endParaRPr lang="en-US" sz="1400" dirty="0"/>
                    </a:p>
                  </a:txBody>
                  <a:tcPr/>
                </a:tc>
                <a:extLst>
                  <a:ext uri="{0D108BD9-81ED-4DB2-BD59-A6C34878D82A}">
                    <a16:rowId xmlns:a16="http://schemas.microsoft.com/office/drawing/2014/main" val="3415405305"/>
                  </a:ext>
                </a:extLst>
              </a:tr>
              <a:tr h="300660">
                <a:tc>
                  <a:txBody>
                    <a:bodyPr/>
                    <a:lstStyle/>
                    <a:p>
                      <a:r>
                        <a:rPr lang="en-US" sz="1400" dirty="0"/>
                        <a:t>Gene A</a:t>
                      </a:r>
                    </a:p>
                  </a:txBody>
                  <a:tcPr/>
                </a:tc>
                <a:tc>
                  <a:txBody>
                    <a:bodyPr/>
                    <a:lstStyle/>
                    <a:p>
                      <a:r>
                        <a:rPr lang="en-US" sz="1400" dirty="0"/>
                        <a:t>379.2</a:t>
                      </a:r>
                    </a:p>
                  </a:txBody>
                  <a:tcPr/>
                </a:tc>
                <a:tc>
                  <a:txBody>
                    <a:bodyPr/>
                    <a:lstStyle/>
                    <a:p>
                      <a:r>
                        <a:rPr lang="en-US" sz="1400" b="1" dirty="0"/>
                        <a:t>1.3</a:t>
                      </a:r>
                    </a:p>
                  </a:txBody>
                  <a:tcPr/>
                </a:tc>
                <a:tc>
                  <a:txBody>
                    <a:bodyPr/>
                    <a:lstStyle/>
                    <a:p>
                      <a:r>
                        <a:rPr lang="en-US" sz="1400" dirty="0"/>
                        <a:t>0.2</a:t>
                      </a:r>
                    </a:p>
                  </a:txBody>
                  <a:tcPr/>
                </a:tc>
                <a:tc>
                  <a:txBody>
                    <a:bodyPr/>
                    <a:lstStyle/>
                    <a:p>
                      <a:r>
                        <a:rPr lang="en-US" sz="1400" dirty="0"/>
                        <a:t>.13</a:t>
                      </a:r>
                    </a:p>
                  </a:txBody>
                  <a:tcPr/>
                </a:tc>
                <a:extLst>
                  <a:ext uri="{0D108BD9-81ED-4DB2-BD59-A6C34878D82A}">
                    <a16:rowId xmlns:a16="http://schemas.microsoft.com/office/drawing/2014/main" val="999297455"/>
                  </a:ext>
                </a:extLst>
              </a:tr>
              <a:tr h="300660">
                <a:tc>
                  <a:txBody>
                    <a:bodyPr/>
                    <a:lstStyle/>
                    <a:p>
                      <a:r>
                        <a:rPr lang="en-US" sz="1400" dirty="0"/>
                        <a:t>Gene B</a:t>
                      </a:r>
                    </a:p>
                  </a:txBody>
                  <a:tcPr/>
                </a:tc>
                <a:tc>
                  <a:txBody>
                    <a:bodyPr/>
                    <a:lstStyle/>
                    <a:p>
                      <a:r>
                        <a:rPr lang="en-US" sz="1400" dirty="0"/>
                        <a:t>4992.0</a:t>
                      </a:r>
                    </a:p>
                  </a:txBody>
                  <a:tcPr/>
                </a:tc>
                <a:tc>
                  <a:txBody>
                    <a:bodyPr/>
                    <a:lstStyle/>
                    <a:p>
                      <a:r>
                        <a:rPr lang="en-US" sz="1400" b="1" dirty="0"/>
                        <a:t>-5.1</a:t>
                      </a:r>
                    </a:p>
                  </a:txBody>
                  <a:tcPr/>
                </a:tc>
                <a:tc>
                  <a:txBody>
                    <a:bodyPr/>
                    <a:lstStyle/>
                    <a:p>
                      <a:r>
                        <a:rPr lang="en-US" sz="1400" dirty="0"/>
                        <a:t>4.8</a:t>
                      </a:r>
                    </a:p>
                  </a:txBody>
                  <a:tcPr/>
                </a:tc>
                <a:tc>
                  <a:txBody>
                    <a:bodyPr/>
                    <a:lstStyle/>
                    <a:p>
                      <a:r>
                        <a:rPr lang="en-US" sz="1400" dirty="0"/>
                        <a:t>.56</a:t>
                      </a:r>
                    </a:p>
                  </a:txBody>
                  <a:tcPr/>
                </a:tc>
                <a:extLst>
                  <a:ext uri="{0D108BD9-81ED-4DB2-BD59-A6C34878D82A}">
                    <a16:rowId xmlns:a16="http://schemas.microsoft.com/office/drawing/2014/main" val="1905492709"/>
                  </a:ext>
                </a:extLst>
              </a:tr>
              <a:tr h="300660">
                <a:tc>
                  <a:txBody>
                    <a:bodyPr/>
                    <a:lstStyle/>
                    <a:p>
                      <a:r>
                        <a:rPr lang="en-US" sz="1400" b="0" dirty="0"/>
                        <a:t>Gene C</a:t>
                      </a:r>
                    </a:p>
                  </a:txBody>
                  <a:tcPr/>
                </a:tc>
                <a:tc>
                  <a:txBody>
                    <a:bodyPr/>
                    <a:lstStyle/>
                    <a:p>
                      <a:r>
                        <a:rPr lang="en-US" sz="1400" dirty="0"/>
                        <a:t>7022.8</a:t>
                      </a:r>
                    </a:p>
                  </a:txBody>
                  <a:tcPr/>
                </a:tc>
                <a:tc>
                  <a:txBody>
                    <a:bodyPr/>
                    <a:lstStyle/>
                    <a:p>
                      <a:r>
                        <a:rPr lang="en-US" sz="1400" b="1" dirty="0"/>
                        <a:t>-2.3</a:t>
                      </a:r>
                    </a:p>
                  </a:txBody>
                  <a:tcPr/>
                </a:tc>
                <a:tc>
                  <a:txBody>
                    <a:bodyPr/>
                    <a:lstStyle/>
                    <a:p>
                      <a:r>
                        <a:rPr lang="en-US" sz="1400" dirty="0"/>
                        <a:t>0.3</a:t>
                      </a:r>
                    </a:p>
                  </a:txBody>
                  <a:tcPr/>
                </a:tc>
                <a:tc>
                  <a:txBody>
                    <a:bodyPr/>
                    <a:lstStyle/>
                    <a:p>
                      <a:r>
                        <a:rPr lang="en-US" sz="1400" b="1" dirty="0"/>
                        <a:t>.01</a:t>
                      </a:r>
                    </a:p>
                  </a:txBody>
                  <a:tcPr/>
                </a:tc>
                <a:extLst>
                  <a:ext uri="{0D108BD9-81ED-4DB2-BD59-A6C34878D82A}">
                    <a16:rowId xmlns:a16="http://schemas.microsoft.com/office/drawing/2014/main" val="1848884916"/>
                  </a:ext>
                </a:extLst>
              </a:tr>
              <a:tr h="300660">
                <a:tc>
                  <a:txBody>
                    <a:bodyPr/>
                    <a:lstStyle/>
                    <a:p>
                      <a:r>
                        <a:rPr lang="en-US" sz="1400" b="0" dirty="0"/>
                        <a:t>Gene D</a:t>
                      </a:r>
                    </a:p>
                  </a:txBody>
                  <a:tcPr/>
                </a:tc>
                <a:tc>
                  <a:txBody>
                    <a:bodyPr/>
                    <a:lstStyle/>
                    <a:p>
                      <a:r>
                        <a:rPr lang="en-US" sz="1400" dirty="0"/>
                        <a:t>2665.1</a:t>
                      </a:r>
                    </a:p>
                  </a:txBody>
                  <a:tcPr/>
                </a:tc>
                <a:tc>
                  <a:txBody>
                    <a:bodyPr/>
                    <a:lstStyle/>
                    <a:p>
                      <a:r>
                        <a:rPr lang="en-US" sz="1400" b="1" dirty="0"/>
                        <a:t>0.2</a:t>
                      </a:r>
                    </a:p>
                  </a:txBody>
                  <a:tcPr/>
                </a:tc>
                <a:tc>
                  <a:txBody>
                    <a:bodyPr/>
                    <a:lstStyle/>
                    <a:p>
                      <a:r>
                        <a:rPr lang="en-US" sz="1400" dirty="0"/>
                        <a:t>0.3</a:t>
                      </a:r>
                    </a:p>
                  </a:txBody>
                  <a:tcPr/>
                </a:tc>
                <a:tc>
                  <a:txBody>
                    <a:bodyPr/>
                    <a:lstStyle/>
                    <a:p>
                      <a:r>
                        <a:rPr lang="en-US" sz="1400" dirty="0"/>
                        <a:t>.93</a:t>
                      </a:r>
                    </a:p>
                  </a:txBody>
                  <a:tcPr/>
                </a:tc>
                <a:extLst>
                  <a:ext uri="{0D108BD9-81ED-4DB2-BD59-A6C34878D82A}">
                    <a16:rowId xmlns:a16="http://schemas.microsoft.com/office/drawing/2014/main" val="1778533605"/>
                  </a:ext>
                </a:extLst>
              </a:tr>
            </a:tbl>
          </a:graphicData>
        </a:graphic>
      </p:graphicFrame>
    </p:spTree>
    <p:extLst>
      <p:ext uri="{BB962C8B-B14F-4D97-AF65-F5344CB8AC3E}">
        <p14:creationId xmlns:p14="http://schemas.microsoft.com/office/powerpoint/2010/main" val="3113579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81C6DC68-62E3-2448-AA28-94C7FC411199}"/>
              </a:ext>
            </a:extLst>
          </p:cNvPr>
          <p:cNvSpPr txBox="1"/>
          <p:nvPr/>
        </p:nvSpPr>
        <p:spPr>
          <a:xfrm>
            <a:off x="146491" y="132701"/>
            <a:ext cx="9362364" cy="830997"/>
          </a:xfrm>
          <a:prstGeom prst="rect">
            <a:avLst/>
          </a:prstGeom>
          <a:noFill/>
        </p:spPr>
        <p:txBody>
          <a:bodyPr wrap="square" lIns="91440" tIns="45720" rIns="91440" bIns="45720" rtlCol="0" anchor="ctr">
            <a:spAutoFit/>
          </a:bodyPr>
          <a:lstStyle/>
          <a:p>
            <a:pPr defTabSz="914400"/>
            <a:r>
              <a:rPr lang="en-US" sz="2400" b="1" dirty="0">
                <a:solidFill>
                  <a:srgbClr val="17375E"/>
                </a:solidFill>
                <a:latin typeface="Helvetica"/>
                <a:cs typeface="Helvetica"/>
              </a:rPr>
              <a:t>Experimental Setup</a:t>
            </a:r>
          </a:p>
          <a:p>
            <a:r>
              <a:rPr lang="en-US" sz="2400" b="1" dirty="0">
                <a:solidFill>
                  <a:srgbClr val="17375E"/>
                </a:solidFill>
                <a:latin typeface="Helvetica"/>
                <a:cs typeface="Helvetica"/>
              </a:rPr>
              <a:t>Compare cell types to find response </a:t>
            </a:r>
          </a:p>
        </p:txBody>
      </p:sp>
      <p:cxnSp>
        <p:nvCxnSpPr>
          <p:cNvPr id="78" name="Straight Connector 77">
            <a:extLst>
              <a:ext uri="{FF2B5EF4-FFF2-40B4-BE49-F238E27FC236}">
                <a16:creationId xmlns:a16="http://schemas.microsoft.com/office/drawing/2014/main" id="{A257B8D6-BC83-1F49-AA65-8EF93B02B682}"/>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C18B5CFC-7DEF-F047-8A02-82A9ECA17B1C}"/>
              </a:ext>
            </a:extLst>
          </p:cNvPr>
          <p:cNvSpPr/>
          <p:nvPr/>
        </p:nvSpPr>
        <p:spPr>
          <a:xfrm>
            <a:off x="2803152" y="2008679"/>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70EE23C-C005-8249-BDA7-F975EC86ACAC}"/>
              </a:ext>
            </a:extLst>
          </p:cNvPr>
          <p:cNvSpPr/>
          <p:nvPr/>
        </p:nvSpPr>
        <p:spPr>
          <a:xfrm>
            <a:off x="5006707" y="2008679"/>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0A4FA3D-A6CF-4540-BB32-9668FFC704B8}"/>
              </a:ext>
            </a:extLst>
          </p:cNvPr>
          <p:cNvSpPr/>
          <p:nvPr/>
        </p:nvSpPr>
        <p:spPr>
          <a:xfrm>
            <a:off x="2803152" y="4212234"/>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4A38D89-A3A2-EA4D-A5E2-7541F4F164EC}"/>
              </a:ext>
            </a:extLst>
          </p:cNvPr>
          <p:cNvSpPr/>
          <p:nvPr/>
        </p:nvSpPr>
        <p:spPr>
          <a:xfrm>
            <a:off x="5006707" y="4212234"/>
            <a:ext cx="2203555" cy="2203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19AFBB9-7470-5B45-8507-040C80ED80E6}"/>
              </a:ext>
            </a:extLst>
          </p:cNvPr>
          <p:cNvSpPr txBox="1"/>
          <p:nvPr/>
        </p:nvSpPr>
        <p:spPr>
          <a:xfrm>
            <a:off x="3155420" y="1292905"/>
            <a:ext cx="1499018" cy="646331"/>
          </a:xfrm>
          <a:prstGeom prst="rect">
            <a:avLst/>
          </a:prstGeom>
          <a:noFill/>
        </p:spPr>
        <p:txBody>
          <a:bodyPr wrap="square" rtlCol="0">
            <a:spAutoFit/>
          </a:bodyPr>
          <a:lstStyle/>
          <a:p>
            <a:pPr algn="ctr"/>
            <a:r>
              <a:rPr lang="en-US" b="1" dirty="0">
                <a:latin typeface="Helvetica" charset="0"/>
                <a:ea typeface="Helvetica" charset="0"/>
                <a:cs typeface="Helvetica" charset="0"/>
              </a:rPr>
              <a:t>Untreated</a:t>
            </a:r>
          </a:p>
          <a:p>
            <a:pPr algn="ctr"/>
            <a:r>
              <a:rPr lang="en-US" b="1" dirty="0">
                <a:latin typeface="Helvetica" charset="0"/>
                <a:ea typeface="Helvetica" charset="0"/>
                <a:cs typeface="Helvetica" charset="0"/>
              </a:rPr>
              <a:t>IgG</a:t>
            </a:r>
          </a:p>
        </p:txBody>
      </p:sp>
      <p:sp>
        <p:nvSpPr>
          <p:cNvPr id="62" name="TextBox 61">
            <a:extLst>
              <a:ext uri="{FF2B5EF4-FFF2-40B4-BE49-F238E27FC236}">
                <a16:creationId xmlns:a16="http://schemas.microsoft.com/office/drawing/2014/main" id="{BD31ECF2-E378-774B-AF0F-CBF5AE5DF0D2}"/>
              </a:ext>
            </a:extLst>
          </p:cNvPr>
          <p:cNvSpPr txBox="1"/>
          <p:nvPr/>
        </p:nvSpPr>
        <p:spPr>
          <a:xfrm>
            <a:off x="5358975" y="1292905"/>
            <a:ext cx="1499018" cy="646331"/>
          </a:xfrm>
          <a:prstGeom prst="rect">
            <a:avLst/>
          </a:prstGeom>
          <a:noFill/>
        </p:spPr>
        <p:txBody>
          <a:bodyPr wrap="square" rtlCol="0">
            <a:spAutoFit/>
          </a:bodyPr>
          <a:lstStyle/>
          <a:p>
            <a:pPr algn="ctr"/>
            <a:r>
              <a:rPr lang="en-US" b="1" dirty="0">
                <a:latin typeface="Helvetica" charset="0"/>
                <a:ea typeface="Helvetica" charset="0"/>
                <a:cs typeface="Helvetica" charset="0"/>
              </a:rPr>
              <a:t>Treated</a:t>
            </a:r>
          </a:p>
          <a:p>
            <a:pPr algn="ctr"/>
            <a:r>
              <a:rPr lang="en-US" b="1" dirty="0">
                <a:latin typeface="Helvetica" charset="0"/>
                <a:ea typeface="Helvetica" charset="0"/>
                <a:cs typeface="Helvetica" charset="0"/>
              </a:rPr>
              <a:t>ICI</a:t>
            </a:r>
          </a:p>
        </p:txBody>
      </p:sp>
      <p:sp>
        <p:nvSpPr>
          <p:cNvPr id="63" name="TextBox 62">
            <a:extLst>
              <a:ext uri="{FF2B5EF4-FFF2-40B4-BE49-F238E27FC236}">
                <a16:creationId xmlns:a16="http://schemas.microsoft.com/office/drawing/2014/main" id="{43547CAA-F2A9-F043-89EE-C617B83ABBC2}"/>
              </a:ext>
            </a:extLst>
          </p:cNvPr>
          <p:cNvSpPr txBox="1"/>
          <p:nvPr/>
        </p:nvSpPr>
        <p:spPr>
          <a:xfrm>
            <a:off x="299803" y="2787290"/>
            <a:ext cx="2503349" cy="646331"/>
          </a:xfrm>
          <a:prstGeom prst="rect">
            <a:avLst/>
          </a:prstGeom>
          <a:noFill/>
        </p:spPr>
        <p:txBody>
          <a:bodyPr wrap="square" rtlCol="0">
            <a:spAutoFit/>
          </a:bodyPr>
          <a:lstStyle/>
          <a:p>
            <a:pPr algn="ctr"/>
            <a:r>
              <a:rPr lang="en-US" b="1" dirty="0">
                <a:latin typeface="Helvetica" charset="0"/>
                <a:ea typeface="Helvetica" charset="0"/>
                <a:cs typeface="Helvetica" charset="0"/>
              </a:rPr>
              <a:t>KPC</a:t>
            </a:r>
          </a:p>
          <a:p>
            <a:pPr algn="ctr"/>
            <a:r>
              <a:rPr lang="en-US" b="1" dirty="0">
                <a:latin typeface="Helvetica" charset="0"/>
                <a:ea typeface="Helvetica" charset="0"/>
                <a:cs typeface="Helvetica" charset="0"/>
              </a:rPr>
              <a:t>p53 Gain of Function</a:t>
            </a:r>
          </a:p>
        </p:txBody>
      </p:sp>
      <p:sp>
        <p:nvSpPr>
          <p:cNvPr id="64" name="TextBox 63">
            <a:extLst>
              <a:ext uri="{FF2B5EF4-FFF2-40B4-BE49-F238E27FC236}">
                <a16:creationId xmlns:a16="http://schemas.microsoft.com/office/drawing/2014/main" id="{6EE194B1-519C-6D47-A481-BD18ADC56034}"/>
              </a:ext>
            </a:extLst>
          </p:cNvPr>
          <p:cNvSpPr txBox="1"/>
          <p:nvPr/>
        </p:nvSpPr>
        <p:spPr>
          <a:xfrm>
            <a:off x="299803" y="4667679"/>
            <a:ext cx="2503349" cy="646331"/>
          </a:xfrm>
          <a:prstGeom prst="rect">
            <a:avLst/>
          </a:prstGeom>
          <a:noFill/>
        </p:spPr>
        <p:txBody>
          <a:bodyPr wrap="square" rtlCol="0">
            <a:spAutoFit/>
          </a:bodyPr>
          <a:lstStyle/>
          <a:p>
            <a:pPr algn="ctr"/>
            <a:r>
              <a:rPr lang="en-US" b="1" dirty="0">
                <a:latin typeface="Helvetica" charset="0"/>
                <a:ea typeface="Helvetica" charset="0"/>
                <a:cs typeface="Helvetica" charset="0"/>
              </a:rPr>
              <a:t>HY</a:t>
            </a:r>
          </a:p>
          <a:p>
            <a:pPr algn="ctr"/>
            <a:r>
              <a:rPr lang="en-US" b="1" dirty="0">
                <a:latin typeface="Helvetica" charset="0"/>
                <a:ea typeface="Helvetica" charset="0"/>
                <a:cs typeface="Helvetica" charset="0"/>
              </a:rPr>
              <a:t>p53 Deletion</a:t>
            </a:r>
          </a:p>
        </p:txBody>
      </p:sp>
      <p:sp>
        <p:nvSpPr>
          <p:cNvPr id="15" name="TextBox 14">
            <a:extLst>
              <a:ext uri="{FF2B5EF4-FFF2-40B4-BE49-F238E27FC236}">
                <a16:creationId xmlns:a16="http://schemas.microsoft.com/office/drawing/2014/main" id="{AEF6B83F-7830-4642-B371-CEA676CFBD4B}"/>
              </a:ext>
            </a:extLst>
          </p:cNvPr>
          <p:cNvSpPr txBox="1"/>
          <p:nvPr/>
        </p:nvSpPr>
        <p:spPr>
          <a:xfrm>
            <a:off x="2778714" y="2563427"/>
            <a:ext cx="2284600" cy="523220"/>
          </a:xfrm>
          <a:prstGeom prst="rect">
            <a:avLst/>
          </a:prstGeom>
          <a:noFill/>
        </p:spPr>
        <p:txBody>
          <a:bodyPr wrap="none" rtlCol="0">
            <a:spAutoFit/>
          </a:bodyPr>
          <a:lstStyle/>
          <a:p>
            <a:r>
              <a:rPr lang="en-US" sz="2800" b="1" dirty="0">
                <a:latin typeface="Helvetica" charset="0"/>
                <a:ea typeface="Helvetica" charset="0"/>
                <a:cs typeface="Helvetica" charset="0"/>
              </a:rPr>
              <a:t>3 Replicates</a:t>
            </a:r>
          </a:p>
        </p:txBody>
      </p:sp>
      <p:cxnSp>
        <p:nvCxnSpPr>
          <p:cNvPr id="17" name="Straight Arrow Connector 16">
            <a:extLst>
              <a:ext uri="{FF2B5EF4-FFF2-40B4-BE49-F238E27FC236}">
                <a16:creationId xmlns:a16="http://schemas.microsoft.com/office/drawing/2014/main" id="{ACAE352F-E17D-D24C-83E4-83B913C19DAF}"/>
              </a:ext>
            </a:extLst>
          </p:cNvPr>
          <p:cNvCxnSpPr>
            <a:cxnSpLocks/>
          </p:cNvCxnSpPr>
          <p:nvPr/>
        </p:nvCxnSpPr>
        <p:spPr>
          <a:xfrm>
            <a:off x="4114713" y="3926130"/>
            <a:ext cx="0" cy="572207"/>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1D9A1C1-469F-9E4F-A726-28CDA27FD0CA}"/>
              </a:ext>
            </a:extLst>
          </p:cNvPr>
          <p:cNvCxnSpPr>
            <a:cxnSpLocks/>
          </p:cNvCxnSpPr>
          <p:nvPr/>
        </p:nvCxnSpPr>
        <p:spPr>
          <a:xfrm>
            <a:off x="5846981" y="3926130"/>
            <a:ext cx="0" cy="57442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Frame 21">
            <a:extLst>
              <a:ext uri="{FF2B5EF4-FFF2-40B4-BE49-F238E27FC236}">
                <a16:creationId xmlns:a16="http://schemas.microsoft.com/office/drawing/2014/main" id="{0A76A68D-A6EC-F545-B7EB-5B0A0CF6A6C8}"/>
              </a:ext>
            </a:extLst>
          </p:cNvPr>
          <p:cNvSpPr/>
          <p:nvPr/>
        </p:nvSpPr>
        <p:spPr>
          <a:xfrm>
            <a:off x="1230086" y="2787290"/>
            <a:ext cx="620485" cy="32602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9629AB0E-8AEB-2949-A8E0-93EF754F8D43}"/>
              </a:ext>
            </a:extLst>
          </p:cNvPr>
          <p:cNvSpPr/>
          <p:nvPr/>
        </p:nvSpPr>
        <p:spPr>
          <a:xfrm>
            <a:off x="1230086" y="4667679"/>
            <a:ext cx="620485" cy="32602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0D28480-78E8-B347-8A42-71DFF9A12FB7}"/>
              </a:ext>
            </a:extLst>
          </p:cNvPr>
          <p:cNvSpPr txBox="1"/>
          <p:nvPr/>
        </p:nvSpPr>
        <p:spPr>
          <a:xfrm>
            <a:off x="5006707" y="2563427"/>
            <a:ext cx="2284600" cy="523220"/>
          </a:xfrm>
          <a:prstGeom prst="rect">
            <a:avLst/>
          </a:prstGeom>
          <a:noFill/>
        </p:spPr>
        <p:txBody>
          <a:bodyPr wrap="none" rtlCol="0">
            <a:spAutoFit/>
          </a:bodyPr>
          <a:lstStyle/>
          <a:p>
            <a:r>
              <a:rPr lang="en-US" sz="2800" b="1" dirty="0">
                <a:latin typeface="Helvetica" charset="0"/>
                <a:ea typeface="Helvetica" charset="0"/>
                <a:cs typeface="Helvetica" charset="0"/>
              </a:rPr>
              <a:t>3 Replicates</a:t>
            </a:r>
          </a:p>
        </p:txBody>
      </p:sp>
      <p:sp>
        <p:nvSpPr>
          <p:cNvPr id="24" name="TextBox 23">
            <a:extLst>
              <a:ext uri="{FF2B5EF4-FFF2-40B4-BE49-F238E27FC236}">
                <a16:creationId xmlns:a16="http://schemas.microsoft.com/office/drawing/2014/main" id="{A1C0E81E-5631-D24C-973A-E627E50E15B2}"/>
              </a:ext>
            </a:extLst>
          </p:cNvPr>
          <p:cNvSpPr txBox="1"/>
          <p:nvPr/>
        </p:nvSpPr>
        <p:spPr>
          <a:xfrm>
            <a:off x="2762630" y="5118896"/>
            <a:ext cx="2284600" cy="523220"/>
          </a:xfrm>
          <a:prstGeom prst="rect">
            <a:avLst/>
          </a:prstGeom>
          <a:noFill/>
        </p:spPr>
        <p:txBody>
          <a:bodyPr wrap="none" rtlCol="0">
            <a:spAutoFit/>
          </a:bodyPr>
          <a:lstStyle/>
          <a:p>
            <a:r>
              <a:rPr lang="en-US" sz="2800" b="1" dirty="0">
                <a:latin typeface="Helvetica" charset="0"/>
                <a:ea typeface="Helvetica" charset="0"/>
                <a:cs typeface="Helvetica" charset="0"/>
              </a:rPr>
              <a:t>3 Replicates</a:t>
            </a:r>
          </a:p>
        </p:txBody>
      </p:sp>
      <p:sp>
        <p:nvSpPr>
          <p:cNvPr id="25" name="TextBox 24">
            <a:extLst>
              <a:ext uri="{FF2B5EF4-FFF2-40B4-BE49-F238E27FC236}">
                <a16:creationId xmlns:a16="http://schemas.microsoft.com/office/drawing/2014/main" id="{67350557-2572-5744-A913-B1AD6F4D644E}"/>
              </a:ext>
            </a:extLst>
          </p:cNvPr>
          <p:cNvSpPr txBox="1"/>
          <p:nvPr/>
        </p:nvSpPr>
        <p:spPr>
          <a:xfrm>
            <a:off x="4962891" y="5121109"/>
            <a:ext cx="2284600" cy="523220"/>
          </a:xfrm>
          <a:prstGeom prst="rect">
            <a:avLst/>
          </a:prstGeom>
          <a:noFill/>
        </p:spPr>
        <p:txBody>
          <a:bodyPr wrap="none" rtlCol="0">
            <a:spAutoFit/>
          </a:bodyPr>
          <a:lstStyle/>
          <a:p>
            <a:r>
              <a:rPr lang="en-US" sz="2800" b="1" dirty="0">
                <a:latin typeface="Helvetica" charset="0"/>
                <a:ea typeface="Helvetica" charset="0"/>
                <a:cs typeface="Helvetica" charset="0"/>
              </a:rPr>
              <a:t>3 Replicates</a:t>
            </a:r>
          </a:p>
        </p:txBody>
      </p:sp>
    </p:spTree>
    <p:extLst>
      <p:ext uri="{BB962C8B-B14F-4D97-AF65-F5344CB8AC3E}">
        <p14:creationId xmlns:p14="http://schemas.microsoft.com/office/powerpoint/2010/main" val="23286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D01243-BFCB-744B-8096-7F461352EB5C}"/>
              </a:ext>
            </a:extLst>
          </p:cNvPr>
          <p:cNvSpPr>
            <a:spLocks noGrp="1"/>
          </p:cNvSpPr>
          <p:nvPr>
            <p:ph idx="1"/>
          </p:nvPr>
        </p:nvSpPr>
        <p:spPr>
          <a:xfrm>
            <a:off x="101600" y="1141435"/>
            <a:ext cx="8862517" cy="1962330"/>
          </a:xfrm>
        </p:spPr>
        <p:txBody>
          <a:bodyPr/>
          <a:lstStyle/>
          <a:p>
            <a:pPr marL="0" indent="0">
              <a:buNone/>
            </a:pPr>
            <a:r>
              <a:rPr lang="en-US" b="1" dirty="0"/>
              <a:t>Individual component analysis </a:t>
            </a:r>
            <a:r>
              <a:rPr lang="en-US" dirty="0"/>
              <a:t>(</a:t>
            </a:r>
            <a:r>
              <a:rPr lang="en-US" b="1" dirty="0"/>
              <a:t>ICA</a:t>
            </a:r>
            <a:r>
              <a:rPr lang="en-US" dirty="0"/>
              <a:t>):</a:t>
            </a:r>
          </a:p>
          <a:p>
            <a:r>
              <a:rPr lang="en-US" dirty="0"/>
              <a:t>Unsupervised machine learning method - deconvolutes non-Gaussian data </a:t>
            </a:r>
            <a:br>
              <a:rPr lang="en-US" dirty="0"/>
            </a:br>
            <a:r>
              <a:rPr lang="en-US" dirty="0"/>
              <a:t>into a linear combination of statistically independent components</a:t>
            </a:r>
          </a:p>
          <a:p>
            <a:r>
              <a:rPr lang="en-US" dirty="0"/>
              <a:t>Decomposes expression data into consistent patterns of </a:t>
            </a:r>
            <a:br>
              <a:rPr lang="en-US" dirty="0"/>
            </a:br>
            <a:r>
              <a:rPr lang="en-US" dirty="0"/>
              <a:t>co-expressed and coregulated genes </a:t>
            </a:r>
          </a:p>
          <a:p>
            <a:r>
              <a:rPr lang="en-US" dirty="0"/>
              <a:t>Historically used for blind source separation (BSS) that aims to </a:t>
            </a:r>
            <a:br>
              <a:rPr lang="en-US" dirty="0"/>
            </a:br>
            <a:r>
              <a:rPr lang="en-US" b="1" dirty="0"/>
              <a:t>separate source signals from their mixtures</a:t>
            </a:r>
          </a:p>
          <a:p>
            <a:endParaRPr lang="en-US" dirty="0"/>
          </a:p>
        </p:txBody>
      </p:sp>
      <p:sp>
        <p:nvSpPr>
          <p:cNvPr id="3" name="Title 2">
            <a:extLst>
              <a:ext uri="{FF2B5EF4-FFF2-40B4-BE49-F238E27FC236}">
                <a16:creationId xmlns:a16="http://schemas.microsoft.com/office/drawing/2014/main" id="{6F245646-5F09-5A42-9F89-1EC1949C2444}"/>
              </a:ext>
            </a:extLst>
          </p:cNvPr>
          <p:cNvSpPr>
            <a:spLocks noGrp="1"/>
          </p:cNvSpPr>
          <p:nvPr>
            <p:ph type="title"/>
          </p:nvPr>
        </p:nvSpPr>
        <p:spPr/>
        <p:txBody>
          <a:bodyPr/>
          <a:lstStyle/>
          <a:p>
            <a:r>
              <a:rPr lang="en-US" dirty="0"/>
              <a:t>Individual component analysis</a:t>
            </a:r>
          </a:p>
        </p:txBody>
      </p:sp>
      <p:pic>
        <p:nvPicPr>
          <p:cNvPr id="4" name="Picture 3">
            <a:extLst>
              <a:ext uri="{FF2B5EF4-FFF2-40B4-BE49-F238E27FC236}">
                <a16:creationId xmlns:a16="http://schemas.microsoft.com/office/drawing/2014/main" id="{8C97942C-8E3C-4E44-A8C0-48DFAAEB3125}"/>
              </a:ext>
            </a:extLst>
          </p:cNvPr>
          <p:cNvPicPr>
            <a:picLocks noChangeAspect="1"/>
          </p:cNvPicPr>
          <p:nvPr/>
        </p:nvPicPr>
        <p:blipFill rotWithShape="1">
          <a:blip r:embed="rId3"/>
          <a:srcRect t="53618"/>
          <a:stretch/>
        </p:blipFill>
        <p:spPr>
          <a:xfrm>
            <a:off x="370698" y="3364505"/>
            <a:ext cx="3535041" cy="1454264"/>
          </a:xfrm>
          <a:prstGeom prst="rect">
            <a:avLst/>
          </a:prstGeom>
        </p:spPr>
      </p:pic>
      <p:pic>
        <p:nvPicPr>
          <p:cNvPr id="5" name="Picture 4">
            <a:extLst>
              <a:ext uri="{FF2B5EF4-FFF2-40B4-BE49-F238E27FC236}">
                <a16:creationId xmlns:a16="http://schemas.microsoft.com/office/drawing/2014/main" id="{B0DE1279-BD7F-0E42-85A3-531B9D9AD8E6}"/>
              </a:ext>
            </a:extLst>
          </p:cNvPr>
          <p:cNvPicPr>
            <a:picLocks noChangeAspect="1"/>
          </p:cNvPicPr>
          <p:nvPr/>
        </p:nvPicPr>
        <p:blipFill rotWithShape="1">
          <a:blip r:embed="rId3"/>
          <a:srcRect b="54558"/>
          <a:stretch/>
        </p:blipFill>
        <p:spPr>
          <a:xfrm>
            <a:off x="5428322" y="3379245"/>
            <a:ext cx="3535041" cy="1424785"/>
          </a:xfrm>
          <a:prstGeom prst="rect">
            <a:avLst/>
          </a:prstGeom>
        </p:spPr>
      </p:pic>
      <p:graphicFrame>
        <p:nvGraphicFramePr>
          <p:cNvPr id="6" name="Table 5">
            <a:extLst>
              <a:ext uri="{FF2B5EF4-FFF2-40B4-BE49-F238E27FC236}">
                <a16:creationId xmlns:a16="http://schemas.microsoft.com/office/drawing/2014/main" id="{46AFF114-36C9-9547-A8A2-434D8251C1AB}"/>
              </a:ext>
            </a:extLst>
          </p:cNvPr>
          <p:cNvGraphicFramePr>
            <a:graphicFrameLocks noGrp="1"/>
          </p:cNvGraphicFramePr>
          <p:nvPr>
            <p:extLst>
              <p:ext uri="{D42A27DB-BD31-4B8C-83A1-F6EECF244321}">
                <p14:modId xmlns:p14="http://schemas.microsoft.com/office/powerpoint/2010/main" val="2276960129"/>
              </p:ext>
            </p:extLst>
          </p:nvPr>
        </p:nvGraphicFramePr>
        <p:xfrm>
          <a:off x="67706" y="5372663"/>
          <a:ext cx="2763189" cy="1280160"/>
        </p:xfrm>
        <a:graphic>
          <a:graphicData uri="http://schemas.openxmlformats.org/drawingml/2006/table">
            <a:tbl>
              <a:tblPr firstRow="1">
                <a:tableStyleId>{5C22544A-7EE6-4342-B048-85BDC9FD1C3A}</a:tableStyleId>
              </a:tblPr>
              <a:tblGrid>
                <a:gridCol w="307021">
                  <a:extLst>
                    <a:ext uri="{9D8B030D-6E8A-4147-A177-3AD203B41FA5}">
                      <a16:colId xmlns:a16="http://schemas.microsoft.com/office/drawing/2014/main" val="3176261721"/>
                    </a:ext>
                  </a:extLst>
                </a:gridCol>
                <a:gridCol w="307021">
                  <a:extLst>
                    <a:ext uri="{9D8B030D-6E8A-4147-A177-3AD203B41FA5}">
                      <a16:colId xmlns:a16="http://schemas.microsoft.com/office/drawing/2014/main" val="8926155"/>
                    </a:ext>
                  </a:extLst>
                </a:gridCol>
                <a:gridCol w="307021">
                  <a:extLst>
                    <a:ext uri="{9D8B030D-6E8A-4147-A177-3AD203B41FA5}">
                      <a16:colId xmlns:a16="http://schemas.microsoft.com/office/drawing/2014/main" val="1280510197"/>
                    </a:ext>
                  </a:extLst>
                </a:gridCol>
                <a:gridCol w="307021">
                  <a:extLst>
                    <a:ext uri="{9D8B030D-6E8A-4147-A177-3AD203B41FA5}">
                      <a16:colId xmlns:a16="http://schemas.microsoft.com/office/drawing/2014/main" val="444703221"/>
                    </a:ext>
                  </a:extLst>
                </a:gridCol>
                <a:gridCol w="307021">
                  <a:extLst>
                    <a:ext uri="{9D8B030D-6E8A-4147-A177-3AD203B41FA5}">
                      <a16:colId xmlns:a16="http://schemas.microsoft.com/office/drawing/2014/main" val="1367393889"/>
                    </a:ext>
                  </a:extLst>
                </a:gridCol>
                <a:gridCol w="307021">
                  <a:extLst>
                    <a:ext uri="{9D8B030D-6E8A-4147-A177-3AD203B41FA5}">
                      <a16:colId xmlns:a16="http://schemas.microsoft.com/office/drawing/2014/main" val="1768366703"/>
                    </a:ext>
                  </a:extLst>
                </a:gridCol>
                <a:gridCol w="307021">
                  <a:extLst>
                    <a:ext uri="{9D8B030D-6E8A-4147-A177-3AD203B41FA5}">
                      <a16:colId xmlns:a16="http://schemas.microsoft.com/office/drawing/2014/main" val="1282215294"/>
                    </a:ext>
                  </a:extLst>
                </a:gridCol>
                <a:gridCol w="307021">
                  <a:extLst>
                    <a:ext uri="{9D8B030D-6E8A-4147-A177-3AD203B41FA5}">
                      <a16:colId xmlns:a16="http://schemas.microsoft.com/office/drawing/2014/main" val="313403253"/>
                    </a:ext>
                  </a:extLst>
                </a:gridCol>
                <a:gridCol w="307021">
                  <a:extLst>
                    <a:ext uri="{9D8B030D-6E8A-4147-A177-3AD203B41FA5}">
                      <a16:colId xmlns:a16="http://schemas.microsoft.com/office/drawing/2014/main" val="2594305160"/>
                    </a:ext>
                  </a:extLst>
                </a:gridCol>
              </a:tblGrid>
              <a:tr h="203678">
                <a:tc>
                  <a:txBody>
                    <a:bodyPr/>
                    <a:lstStyle/>
                    <a:p>
                      <a:endParaRPr lang="en-US" sz="800" dirty="0">
                        <a:latin typeface="Helvetica" pitchFamily="2" charset="0"/>
                      </a:endParaRPr>
                    </a:p>
                  </a:txBody>
                  <a:tcPr/>
                </a:tc>
                <a:tc>
                  <a:txBody>
                    <a:bodyPr/>
                    <a:lstStyle/>
                    <a:p>
                      <a:pPr algn="ctr"/>
                      <a:r>
                        <a:rPr lang="en-US" sz="700" dirty="0">
                          <a:latin typeface="Helvetica" pitchFamily="2" charset="0"/>
                        </a:rPr>
                        <a:t>C1</a:t>
                      </a:r>
                    </a:p>
                  </a:txBody>
                  <a:tcPr/>
                </a:tc>
                <a:tc>
                  <a:txBody>
                    <a:bodyPr/>
                    <a:lstStyle/>
                    <a:p>
                      <a:pPr algn="ctr"/>
                      <a:r>
                        <a:rPr lang="en-US" sz="700" dirty="0">
                          <a:latin typeface="Helvetica" pitchFamily="2" charset="0"/>
                        </a:rPr>
                        <a:t>C2</a:t>
                      </a:r>
                    </a:p>
                  </a:txBody>
                  <a:tcPr/>
                </a:tc>
                <a:tc>
                  <a:txBody>
                    <a:bodyPr/>
                    <a:lstStyle/>
                    <a:p>
                      <a:pPr algn="ctr"/>
                      <a:r>
                        <a:rPr lang="en-US" sz="700" dirty="0">
                          <a:latin typeface="Helvetica" pitchFamily="2" charset="0"/>
                        </a:rPr>
                        <a:t>C3</a:t>
                      </a:r>
                    </a:p>
                  </a:txBody>
                  <a:tcPr/>
                </a:tc>
                <a:tc>
                  <a:txBody>
                    <a:bodyPr/>
                    <a:lstStyle/>
                    <a:p>
                      <a:pPr algn="ctr"/>
                      <a:r>
                        <a:rPr lang="en-US" sz="700" dirty="0">
                          <a:latin typeface="Helvetica" pitchFamily="2" charset="0"/>
                        </a:rPr>
                        <a:t>C4</a:t>
                      </a:r>
                    </a:p>
                  </a:txBody>
                  <a:tcPr/>
                </a:tc>
                <a:tc>
                  <a:txBody>
                    <a:bodyPr/>
                    <a:lstStyle/>
                    <a:p>
                      <a:pPr algn="ctr"/>
                      <a:r>
                        <a:rPr lang="en-US" sz="700" dirty="0">
                          <a:latin typeface="Helvetica" pitchFamily="2" charset="0"/>
                        </a:rPr>
                        <a:t>C5</a:t>
                      </a:r>
                    </a:p>
                  </a:txBody>
                  <a:tcPr/>
                </a:tc>
                <a:tc>
                  <a:txBody>
                    <a:bodyPr/>
                    <a:lstStyle/>
                    <a:p>
                      <a:pPr algn="ctr"/>
                      <a:r>
                        <a:rPr lang="en-US" sz="700" dirty="0">
                          <a:latin typeface="Helvetica" pitchFamily="2" charset="0"/>
                        </a:rPr>
                        <a:t>C6</a:t>
                      </a:r>
                    </a:p>
                  </a:txBody>
                  <a:tcPr/>
                </a:tc>
                <a:tc>
                  <a:txBody>
                    <a:bodyPr/>
                    <a:lstStyle/>
                    <a:p>
                      <a:pPr algn="ctr"/>
                      <a:r>
                        <a:rPr lang="en-US" sz="700" dirty="0">
                          <a:latin typeface="Helvetica" pitchFamily="2" charset="0"/>
                        </a:rPr>
                        <a:t>C7</a:t>
                      </a:r>
                    </a:p>
                  </a:txBody>
                  <a:tcPr/>
                </a:tc>
                <a:tc>
                  <a:txBody>
                    <a:bodyPr/>
                    <a:lstStyle/>
                    <a:p>
                      <a:pPr algn="ctr"/>
                      <a:r>
                        <a:rPr lang="en-US" sz="700" dirty="0">
                          <a:latin typeface="Helvetica" pitchFamily="2" charset="0"/>
                        </a:rPr>
                        <a:t>C8</a:t>
                      </a:r>
                    </a:p>
                  </a:txBody>
                  <a:tcPr/>
                </a:tc>
                <a:extLst>
                  <a:ext uri="{0D108BD9-81ED-4DB2-BD59-A6C34878D82A}">
                    <a16:rowId xmlns:a16="http://schemas.microsoft.com/office/drawing/2014/main" val="1753205587"/>
                  </a:ext>
                </a:extLst>
              </a:tr>
              <a:tr h="177695">
                <a:tc>
                  <a:txBody>
                    <a:bodyPr/>
                    <a:lstStyle/>
                    <a:p>
                      <a:r>
                        <a:rPr lang="en-US" sz="800" dirty="0">
                          <a:latin typeface="Helvetica" pitchFamily="2" charset="0"/>
                        </a:rPr>
                        <a:t>g1</a:t>
                      </a:r>
                    </a:p>
                  </a:txBody>
                  <a:tcPr/>
                </a:tc>
                <a:tc>
                  <a:txBody>
                    <a:bodyPr/>
                    <a:lstStyle/>
                    <a:p>
                      <a:pPr algn="ctr"/>
                      <a:r>
                        <a:rPr lang="en-US" sz="800" dirty="0">
                          <a:latin typeface="Helvetica" pitchFamily="2" charset="0"/>
                        </a:rPr>
                        <a:t>8</a:t>
                      </a:r>
                    </a:p>
                  </a:txBody>
                  <a:tcPr/>
                </a:tc>
                <a:tc>
                  <a:txBody>
                    <a:bodyPr/>
                    <a:lstStyle/>
                    <a:p>
                      <a:pPr algn="ctr"/>
                      <a:r>
                        <a:rPr lang="en-US" sz="800" dirty="0">
                          <a:latin typeface="Helvetica" pitchFamily="2" charset="0"/>
                        </a:rPr>
                        <a:t>9</a:t>
                      </a:r>
                    </a:p>
                  </a:txBody>
                  <a:tcPr/>
                </a:tc>
                <a:tc>
                  <a:txBody>
                    <a:bodyPr/>
                    <a:lstStyle/>
                    <a:p>
                      <a:pPr algn="ctr"/>
                      <a:r>
                        <a:rPr lang="en-US" sz="800" dirty="0">
                          <a:latin typeface="Helvetica" pitchFamily="2" charset="0"/>
                        </a:rPr>
                        <a:t>0</a:t>
                      </a:r>
                    </a:p>
                  </a:txBody>
                  <a:tcPr/>
                </a:tc>
                <a:tc>
                  <a:txBody>
                    <a:bodyPr/>
                    <a:lstStyle/>
                    <a:p>
                      <a:pPr algn="ctr"/>
                      <a:r>
                        <a:rPr lang="en-US" sz="800" dirty="0">
                          <a:latin typeface="Helvetica" pitchFamily="2" charset="0"/>
                        </a:rPr>
                        <a:t>6</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5</a:t>
                      </a:r>
                    </a:p>
                  </a:txBody>
                  <a:tcPr/>
                </a:tc>
                <a:tc>
                  <a:txBody>
                    <a:bodyPr/>
                    <a:lstStyle/>
                    <a:p>
                      <a:pPr algn="ctr"/>
                      <a:r>
                        <a:rPr lang="en-US" sz="800" dirty="0">
                          <a:latin typeface="Helvetica" pitchFamily="2" charset="0"/>
                        </a:rPr>
                        <a:t>6</a:t>
                      </a:r>
                    </a:p>
                  </a:txBody>
                  <a:tcPr/>
                </a:tc>
                <a:extLst>
                  <a:ext uri="{0D108BD9-81ED-4DB2-BD59-A6C34878D82A}">
                    <a16:rowId xmlns:a16="http://schemas.microsoft.com/office/drawing/2014/main" val="2047193494"/>
                  </a:ext>
                </a:extLst>
              </a:tr>
              <a:tr h="1592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Helvetica" pitchFamily="2" charset="0"/>
                        </a:rPr>
                        <a:t>g2</a:t>
                      </a:r>
                    </a:p>
                  </a:txBody>
                  <a:tcPr/>
                </a:tc>
                <a:tc>
                  <a:txBody>
                    <a:bodyPr/>
                    <a:lstStyle/>
                    <a:p>
                      <a:pPr algn="ctr"/>
                      <a:r>
                        <a:rPr lang="en-US" sz="800" dirty="0">
                          <a:latin typeface="Helvetica" pitchFamily="2" charset="0"/>
                        </a:rPr>
                        <a:t>7</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5</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6</a:t>
                      </a:r>
                    </a:p>
                  </a:txBody>
                  <a:tcPr/>
                </a:tc>
                <a:tc>
                  <a:txBody>
                    <a:bodyPr/>
                    <a:lstStyle/>
                    <a:p>
                      <a:pPr algn="ctr"/>
                      <a:r>
                        <a:rPr lang="en-US" sz="800" dirty="0">
                          <a:latin typeface="Helvetica" pitchFamily="2" charset="0"/>
                        </a:rPr>
                        <a:t>8</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7</a:t>
                      </a:r>
                    </a:p>
                  </a:txBody>
                  <a:tcPr/>
                </a:tc>
                <a:extLst>
                  <a:ext uri="{0D108BD9-81ED-4DB2-BD59-A6C34878D82A}">
                    <a16:rowId xmlns:a16="http://schemas.microsoft.com/office/drawing/2014/main" val="374283442"/>
                  </a:ext>
                </a:extLst>
              </a:tr>
              <a:tr h="0">
                <a:tc>
                  <a:txBody>
                    <a:bodyPr/>
                    <a:lstStyle/>
                    <a:p>
                      <a:r>
                        <a:rPr lang="en-US" sz="800" dirty="0">
                          <a:latin typeface="Helvetica" pitchFamily="2" charset="0"/>
                        </a:rPr>
                        <a:t>g3</a:t>
                      </a:r>
                    </a:p>
                  </a:txBody>
                  <a:tcPr/>
                </a:tc>
                <a:tc>
                  <a:txBody>
                    <a:bodyPr/>
                    <a:lstStyle/>
                    <a:p>
                      <a:pPr algn="ctr"/>
                      <a:r>
                        <a:rPr lang="en-US" sz="800" dirty="0">
                          <a:latin typeface="Helvetica" pitchFamily="2" charset="0"/>
                        </a:rPr>
                        <a:t>6</a:t>
                      </a:r>
                    </a:p>
                  </a:txBody>
                  <a:tcPr/>
                </a:tc>
                <a:tc>
                  <a:txBody>
                    <a:bodyPr/>
                    <a:lstStyle/>
                    <a:p>
                      <a:pPr algn="ctr"/>
                      <a:r>
                        <a:rPr lang="en-US" sz="800" dirty="0">
                          <a:latin typeface="Helvetica" pitchFamily="2" charset="0"/>
                        </a:rPr>
                        <a:t>9</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5</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6</a:t>
                      </a:r>
                    </a:p>
                  </a:txBody>
                  <a:tcPr/>
                </a:tc>
                <a:tc>
                  <a:txBody>
                    <a:bodyPr/>
                    <a:lstStyle/>
                    <a:p>
                      <a:pPr algn="ctr"/>
                      <a:r>
                        <a:rPr lang="en-US" sz="800" dirty="0">
                          <a:latin typeface="Helvetica" pitchFamily="2" charset="0"/>
                        </a:rPr>
                        <a:t>0</a:t>
                      </a:r>
                    </a:p>
                  </a:txBody>
                  <a:tcPr/>
                </a:tc>
                <a:tc>
                  <a:txBody>
                    <a:bodyPr/>
                    <a:lstStyle/>
                    <a:p>
                      <a:pPr algn="ctr"/>
                      <a:r>
                        <a:rPr lang="en-US" sz="800" dirty="0">
                          <a:latin typeface="Helvetica" pitchFamily="2" charset="0"/>
                        </a:rPr>
                        <a:t>6</a:t>
                      </a:r>
                    </a:p>
                  </a:txBody>
                  <a:tcPr/>
                </a:tc>
                <a:extLst>
                  <a:ext uri="{0D108BD9-81ED-4DB2-BD59-A6C34878D82A}">
                    <a16:rowId xmlns:a16="http://schemas.microsoft.com/office/drawing/2014/main" val="1632916694"/>
                  </a:ext>
                </a:extLst>
              </a:tr>
              <a:tr h="0">
                <a:tc>
                  <a:txBody>
                    <a:bodyPr/>
                    <a:lstStyle/>
                    <a:p>
                      <a:r>
                        <a:rPr lang="en-US" sz="800" dirty="0">
                          <a:latin typeface="Helvetica" pitchFamily="2"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rPr>
                        <a:t>…</a:t>
                      </a:r>
                    </a:p>
                  </a:txBody>
                  <a:tcPr/>
                </a:tc>
                <a:extLst>
                  <a:ext uri="{0D108BD9-81ED-4DB2-BD59-A6C34878D82A}">
                    <a16:rowId xmlns:a16="http://schemas.microsoft.com/office/drawing/2014/main" val="1188442761"/>
                  </a:ext>
                </a:extLst>
              </a:tr>
              <a:tr h="0">
                <a:tc>
                  <a:txBody>
                    <a:bodyPr/>
                    <a:lstStyle/>
                    <a:p>
                      <a:r>
                        <a:rPr lang="en-US" sz="800" dirty="0" err="1">
                          <a:latin typeface="Helvetica" pitchFamily="2" charset="0"/>
                        </a:rPr>
                        <a:t>gn</a:t>
                      </a:r>
                      <a:endParaRPr lang="en-US" sz="800" dirty="0">
                        <a:latin typeface="Helvetica" pitchFamily="2" charset="0"/>
                      </a:endParaRP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4</a:t>
                      </a:r>
                    </a:p>
                  </a:txBody>
                  <a:tcPr/>
                </a:tc>
                <a:tc>
                  <a:txBody>
                    <a:bodyPr/>
                    <a:lstStyle/>
                    <a:p>
                      <a:pPr algn="ctr"/>
                      <a:r>
                        <a:rPr lang="en-US" sz="800" dirty="0">
                          <a:latin typeface="Helvetica" pitchFamily="2" charset="0"/>
                        </a:rPr>
                        <a:t>9</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7</a:t>
                      </a:r>
                    </a:p>
                  </a:txBody>
                  <a:tcPr/>
                </a:tc>
                <a:tc>
                  <a:txBody>
                    <a:bodyPr/>
                    <a:lstStyle/>
                    <a:p>
                      <a:pPr algn="ctr"/>
                      <a:r>
                        <a:rPr lang="en-US" sz="800" dirty="0">
                          <a:latin typeface="Helvetica" pitchFamily="2" charset="0"/>
                        </a:rPr>
                        <a:t>4</a:t>
                      </a:r>
                    </a:p>
                  </a:txBody>
                  <a:tcPr/>
                </a:tc>
                <a:tc>
                  <a:txBody>
                    <a:bodyPr/>
                    <a:lstStyle/>
                    <a:p>
                      <a:pPr algn="ctr"/>
                      <a:r>
                        <a:rPr lang="en-US" sz="800" dirty="0">
                          <a:latin typeface="Helvetica" pitchFamily="2" charset="0"/>
                        </a:rPr>
                        <a:t>9</a:t>
                      </a:r>
                    </a:p>
                  </a:txBody>
                  <a:tcPr/>
                </a:tc>
                <a:extLst>
                  <a:ext uri="{0D108BD9-81ED-4DB2-BD59-A6C34878D82A}">
                    <a16:rowId xmlns:a16="http://schemas.microsoft.com/office/drawing/2014/main" val="564902164"/>
                  </a:ext>
                </a:extLst>
              </a:tr>
            </a:tbl>
          </a:graphicData>
        </a:graphic>
      </p:graphicFrame>
      <p:cxnSp>
        <p:nvCxnSpPr>
          <p:cNvPr id="8" name="Straight Arrow Connector 7">
            <a:extLst>
              <a:ext uri="{FF2B5EF4-FFF2-40B4-BE49-F238E27FC236}">
                <a16:creationId xmlns:a16="http://schemas.microsoft.com/office/drawing/2014/main" id="{2E17A653-DE1C-4F4C-B2C6-F2D7B9730C5D}"/>
              </a:ext>
            </a:extLst>
          </p:cNvPr>
          <p:cNvCxnSpPr>
            <a:cxnSpLocks/>
          </p:cNvCxnSpPr>
          <p:nvPr/>
        </p:nvCxnSpPr>
        <p:spPr>
          <a:xfrm>
            <a:off x="2876615" y="5906063"/>
            <a:ext cx="353766"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AC55DF56-1B06-B943-ABDD-E9DCAF2DAF51}"/>
              </a:ext>
            </a:extLst>
          </p:cNvPr>
          <p:cNvGraphicFramePr>
            <a:graphicFrameLocks noGrp="1"/>
          </p:cNvGraphicFramePr>
          <p:nvPr>
            <p:extLst>
              <p:ext uri="{D42A27DB-BD31-4B8C-83A1-F6EECF244321}">
                <p14:modId xmlns:p14="http://schemas.microsoft.com/office/powerpoint/2010/main" val="2994335321"/>
              </p:ext>
            </p:extLst>
          </p:nvPr>
        </p:nvGraphicFramePr>
        <p:xfrm>
          <a:off x="3305333" y="5011744"/>
          <a:ext cx="2763189" cy="1788638"/>
        </p:xfrm>
        <a:graphic>
          <a:graphicData uri="http://schemas.openxmlformats.org/drawingml/2006/table">
            <a:tbl>
              <a:tblPr firstRow="1">
                <a:tableStyleId>{5C22544A-7EE6-4342-B048-85BDC9FD1C3A}</a:tableStyleId>
              </a:tblPr>
              <a:tblGrid>
                <a:gridCol w="307021">
                  <a:extLst>
                    <a:ext uri="{9D8B030D-6E8A-4147-A177-3AD203B41FA5}">
                      <a16:colId xmlns:a16="http://schemas.microsoft.com/office/drawing/2014/main" val="3176261721"/>
                    </a:ext>
                  </a:extLst>
                </a:gridCol>
                <a:gridCol w="307021">
                  <a:extLst>
                    <a:ext uri="{9D8B030D-6E8A-4147-A177-3AD203B41FA5}">
                      <a16:colId xmlns:a16="http://schemas.microsoft.com/office/drawing/2014/main" val="8926155"/>
                    </a:ext>
                  </a:extLst>
                </a:gridCol>
                <a:gridCol w="307021">
                  <a:extLst>
                    <a:ext uri="{9D8B030D-6E8A-4147-A177-3AD203B41FA5}">
                      <a16:colId xmlns:a16="http://schemas.microsoft.com/office/drawing/2014/main" val="1280510197"/>
                    </a:ext>
                  </a:extLst>
                </a:gridCol>
                <a:gridCol w="307021">
                  <a:extLst>
                    <a:ext uri="{9D8B030D-6E8A-4147-A177-3AD203B41FA5}">
                      <a16:colId xmlns:a16="http://schemas.microsoft.com/office/drawing/2014/main" val="444703221"/>
                    </a:ext>
                  </a:extLst>
                </a:gridCol>
                <a:gridCol w="307021">
                  <a:extLst>
                    <a:ext uri="{9D8B030D-6E8A-4147-A177-3AD203B41FA5}">
                      <a16:colId xmlns:a16="http://schemas.microsoft.com/office/drawing/2014/main" val="1367393889"/>
                    </a:ext>
                  </a:extLst>
                </a:gridCol>
                <a:gridCol w="307021">
                  <a:extLst>
                    <a:ext uri="{9D8B030D-6E8A-4147-A177-3AD203B41FA5}">
                      <a16:colId xmlns:a16="http://schemas.microsoft.com/office/drawing/2014/main" val="1768366703"/>
                    </a:ext>
                  </a:extLst>
                </a:gridCol>
                <a:gridCol w="307021">
                  <a:extLst>
                    <a:ext uri="{9D8B030D-6E8A-4147-A177-3AD203B41FA5}">
                      <a16:colId xmlns:a16="http://schemas.microsoft.com/office/drawing/2014/main" val="1282215294"/>
                    </a:ext>
                  </a:extLst>
                </a:gridCol>
                <a:gridCol w="307021">
                  <a:extLst>
                    <a:ext uri="{9D8B030D-6E8A-4147-A177-3AD203B41FA5}">
                      <a16:colId xmlns:a16="http://schemas.microsoft.com/office/drawing/2014/main" val="313403253"/>
                    </a:ext>
                  </a:extLst>
                </a:gridCol>
                <a:gridCol w="307021">
                  <a:extLst>
                    <a:ext uri="{9D8B030D-6E8A-4147-A177-3AD203B41FA5}">
                      <a16:colId xmlns:a16="http://schemas.microsoft.com/office/drawing/2014/main" val="2594305160"/>
                    </a:ext>
                  </a:extLst>
                </a:gridCol>
              </a:tblGrid>
              <a:tr h="203678">
                <a:tc>
                  <a:txBody>
                    <a:bodyPr/>
                    <a:lstStyle/>
                    <a:p>
                      <a:endParaRPr lang="en-US" sz="700" dirty="0">
                        <a:latin typeface="Helvetica" pitchFamily="2" charset="0"/>
                      </a:endParaRPr>
                    </a:p>
                  </a:txBody>
                  <a:tcPr/>
                </a:tc>
                <a:tc>
                  <a:txBody>
                    <a:bodyPr/>
                    <a:lstStyle/>
                    <a:p>
                      <a:pPr algn="ctr"/>
                      <a:r>
                        <a:rPr lang="en-US" sz="700" dirty="0">
                          <a:latin typeface="Helvetica" pitchFamily="2" charset="0"/>
                        </a:rPr>
                        <a:t>S1</a:t>
                      </a:r>
                    </a:p>
                  </a:txBody>
                  <a:tcPr/>
                </a:tc>
                <a:tc>
                  <a:txBody>
                    <a:bodyPr/>
                    <a:lstStyle/>
                    <a:p>
                      <a:pPr algn="ctr"/>
                      <a:r>
                        <a:rPr lang="en-US" sz="700" dirty="0">
                          <a:latin typeface="Helvetica" pitchFamily="2" charset="0"/>
                        </a:rPr>
                        <a:t>S2</a:t>
                      </a:r>
                    </a:p>
                  </a:txBody>
                  <a:tcPr/>
                </a:tc>
                <a:tc>
                  <a:txBody>
                    <a:bodyPr/>
                    <a:lstStyle/>
                    <a:p>
                      <a:pPr algn="ctr"/>
                      <a:r>
                        <a:rPr lang="en-US" sz="700" dirty="0">
                          <a:latin typeface="Helvetica" pitchFamily="2" charset="0"/>
                        </a:rPr>
                        <a:t>S3</a:t>
                      </a:r>
                    </a:p>
                  </a:txBody>
                  <a:tcPr/>
                </a:tc>
                <a:tc>
                  <a:txBody>
                    <a:bodyPr/>
                    <a:lstStyle/>
                    <a:p>
                      <a:pPr algn="ctr"/>
                      <a:r>
                        <a:rPr lang="en-US" sz="700" dirty="0">
                          <a:latin typeface="Helvetica" pitchFamily="2" charset="0"/>
                        </a:rPr>
                        <a:t>S4</a:t>
                      </a:r>
                    </a:p>
                  </a:txBody>
                  <a:tcPr/>
                </a:tc>
                <a:tc>
                  <a:txBody>
                    <a:bodyPr/>
                    <a:lstStyle/>
                    <a:p>
                      <a:pPr algn="ctr"/>
                      <a:r>
                        <a:rPr lang="en-US" sz="700" dirty="0">
                          <a:latin typeface="Helvetica" pitchFamily="2" charset="0"/>
                        </a:rPr>
                        <a:t>S5</a:t>
                      </a:r>
                    </a:p>
                  </a:txBody>
                  <a:tcPr/>
                </a:tc>
                <a:tc>
                  <a:txBody>
                    <a:bodyPr/>
                    <a:lstStyle/>
                    <a:p>
                      <a:pPr algn="ctr"/>
                      <a:r>
                        <a:rPr lang="en-US" sz="700" dirty="0">
                          <a:latin typeface="Helvetica" pitchFamily="2" charset="0"/>
                        </a:rPr>
                        <a:t>S6</a:t>
                      </a:r>
                    </a:p>
                  </a:txBody>
                  <a:tcPr/>
                </a:tc>
                <a:tc>
                  <a:txBody>
                    <a:bodyPr/>
                    <a:lstStyle/>
                    <a:p>
                      <a:pPr algn="ctr"/>
                      <a:r>
                        <a:rPr lang="en-US" sz="700" dirty="0">
                          <a:latin typeface="Helvetica" pitchFamily="2" charset="0"/>
                        </a:rPr>
                        <a:t>S7</a:t>
                      </a:r>
                    </a:p>
                  </a:txBody>
                  <a:tcPr/>
                </a:tc>
                <a:tc>
                  <a:txBody>
                    <a:bodyPr/>
                    <a:lstStyle/>
                    <a:p>
                      <a:pPr algn="ctr"/>
                      <a:r>
                        <a:rPr lang="en-US" sz="700" dirty="0">
                          <a:latin typeface="Helvetica" pitchFamily="2" charset="0"/>
                        </a:rPr>
                        <a:t>S8</a:t>
                      </a:r>
                    </a:p>
                  </a:txBody>
                  <a:tcPr/>
                </a:tc>
                <a:extLst>
                  <a:ext uri="{0D108BD9-81ED-4DB2-BD59-A6C34878D82A}">
                    <a16:rowId xmlns:a16="http://schemas.microsoft.com/office/drawing/2014/main" val="1753205587"/>
                  </a:ext>
                </a:extLst>
              </a:tr>
              <a:tr h="177695">
                <a:tc>
                  <a:txBody>
                    <a:bodyPr/>
                    <a:lstStyle/>
                    <a:p>
                      <a:r>
                        <a:rPr lang="en-US" sz="700" dirty="0">
                          <a:latin typeface="Helvetica" pitchFamily="2" charset="0"/>
                        </a:rPr>
                        <a:t>C1</a:t>
                      </a:r>
                    </a:p>
                  </a:txBody>
                  <a:tcPr/>
                </a:tc>
                <a:tc>
                  <a:txBody>
                    <a:bodyPr/>
                    <a:lstStyle/>
                    <a:p>
                      <a:pPr algn="ctr"/>
                      <a:r>
                        <a:rPr lang="en-US" sz="700" dirty="0">
                          <a:latin typeface="Helvetica" pitchFamily="2" charset="0"/>
                        </a:rPr>
                        <a:t>8</a:t>
                      </a:r>
                    </a:p>
                  </a:txBody>
                  <a:tcPr/>
                </a:tc>
                <a:tc>
                  <a:txBody>
                    <a:bodyPr/>
                    <a:lstStyle/>
                    <a:p>
                      <a:pPr algn="ctr"/>
                      <a:r>
                        <a:rPr lang="en-US" sz="700" dirty="0">
                          <a:latin typeface="Helvetica" pitchFamily="2" charset="0"/>
                        </a:rPr>
                        <a:t>9</a:t>
                      </a:r>
                    </a:p>
                  </a:txBody>
                  <a:tcPr/>
                </a:tc>
                <a:tc>
                  <a:txBody>
                    <a:bodyPr/>
                    <a:lstStyle/>
                    <a:p>
                      <a:pPr algn="ctr"/>
                      <a:r>
                        <a:rPr lang="en-US" sz="700" dirty="0">
                          <a:latin typeface="Helvetica" pitchFamily="2" charset="0"/>
                        </a:rPr>
                        <a:t>0</a:t>
                      </a:r>
                    </a:p>
                  </a:txBody>
                  <a:tcPr/>
                </a:tc>
                <a:tc>
                  <a:txBody>
                    <a:bodyPr/>
                    <a:lstStyle/>
                    <a:p>
                      <a:pPr algn="ctr"/>
                      <a:r>
                        <a:rPr lang="en-US" sz="700" dirty="0">
                          <a:latin typeface="Helvetica" pitchFamily="2" charset="0"/>
                        </a:rPr>
                        <a:t>6</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3</a:t>
                      </a:r>
                    </a:p>
                  </a:txBody>
                  <a:tcPr/>
                </a:tc>
                <a:tc>
                  <a:txBody>
                    <a:bodyPr/>
                    <a:lstStyle/>
                    <a:p>
                      <a:pPr algn="ctr"/>
                      <a:r>
                        <a:rPr lang="en-US" sz="700" dirty="0">
                          <a:latin typeface="Helvetica" pitchFamily="2" charset="0"/>
                        </a:rPr>
                        <a:t>5</a:t>
                      </a:r>
                    </a:p>
                  </a:txBody>
                  <a:tcPr/>
                </a:tc>
                <a:tc>
                  <a:txBody>
                    <a:bodyPr/>
                    <a:lstStyle/>
                    <a:p>
                      <a:pPr algn="ctr"/>
                      <a:r>
                        <a:rPr lang="en-US" sz="700" dirty="0">
                          <a:latin typeface="Helvetica" pitchFamily="2" charset="0"/>
                        </a:rPr>
                        <a:t>6</a:t>
                      </a:r>
                    </a:p>
                  </a:txBody>
                  <a:tcPr/>
                </a:tc>
                <a:extLst>
                  <a:ext uri="{0D108BD9-81ED-4DB2-BD59-A6C34878D82A}">
                    <a16:rowId xmlns:a16="http://schemas.microsoft.com/office/drawing/2014/main" val="2047193494"/>
                  </a:ext>
                </a:extLst>
              </a:tr>
              <a:tr h="1592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Helvetica" pitchFamily="2" charset="0"/>
                        </a:rPr>
                        <a:t>C2</a:t>
                      </a:r>
                    </a:p>
                  </a:txBody>
                  <a:tcPr/>
                </a:tc>
                <a:tc>
                  <a:txBody>
                    <a:bodyPr/>
                    <a:lstStyle/>
                    <a:p>
                      <a:pPr algn="ctr"/>
                      <a:r>
                        <a:rPr lang="en-US" sz="700" dirty="0">
                          <a:latin typeface="Helvetica" pitchFamily="2" charset="0"/>
                        </a:rPr>
                        <a:t>7</a:t>
                      </a:r>
                    </a:p>
                  </a:txBody>
                  <a:tcPr/>
                </a:tc>
                <a:tc>
                  <a:txBody>
                    <a:bodyPr/>
                    <a:lstStyle/>
                    <a:p>
                      <a:pPr algn="ctr"/>
                      <a:r>
                        <a:rPr lang="en-US" sz="700" dirty="0">
                          <a:latin typeface="Helvetica" pitchFamily="2" charset="0"/>
                        </a:rPr>
                        <a:t>2</a:t>
                      </a:r>
                    </a:p>
                  </a:txBody>
                  <a:tcPr/>
                </a:tc>
                <a:tc>
                  <a:txBody>
                    <a:bodyPr/>
                    <a:lstStyle/>
                    <a:p>
                      <a:pPr algn="ctr"/>
                      <a:r>
                        <a:rPr lang="en-US" sz="700" dirty="0">
                          <a:latin typeface="Helvetica" pitchFamily="2" charset="0"/>
                        </a:rPr>
                        <a:t>5</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6</a:t>
                      </a:r>
                    </a:p>
                  </a:txBody>
                  <a:tcPr/>
                </a:tc>
                <a:tc>
                  <a:txBody>
                    <a:bodyPr/>
                    <a:lstStyle/>
                    <a:p>
                      <a:pPr algn="ctr"/>
                      <a:r>
                        <a:rPr lang="en-US" sz="700" dirty="0">
                          <a:latin typeface="Helvetica" pitchFamily="2" charset="0"/>
                        </a:rPr>
                        <a:t>8</a:t>
                      </a:r>
                    </a:p>
                  </a:txBody>
                  <a:tcPr/>
                </a:tc>
                <a:tc>
                  <a:txBody>
                    <a:bodyPr/>
                    <a:lstStyle/>
                    <a:p>
                      <a:pPr algn="ctr"/>
                      <a:r>
                        <a:rPr lang="en-US" sz="700" dirty="0">
                          <a:latin typeface="Helvetica" pitchFamily="2" charset="0"/>
                        </a:rPr>
                        <a:t>2</a:t>
                      </a:r>
                    </a:p>
                  </a:txBody>
                  <a:tcPr/>
                </a:tc>
                <a:tc>
                  <a:txBody>
                    <a:bodyPr/>
                    <a:lstStyle/>
                    <a:p>
                      <a:pPr algn="ctr"/>
                      <a:r>
                        <a:rPr lang="en-US" sz="700" dirty="0">
                          <a:latin typeface="Helvetica" pitchFamily="2" charset="0"/>
                        </a:rPr>
                        <a:t>7</a:t>
                      </a:r>
                    </a:p>
                  </a:txBody>
                  <a:tcPr/>
                </a:tc>
                <a:extLst>
                  <a:ext uri="{0D108BD9-81ED-4DB2-BD59-A6C34878D82A}">
                    <a16:rowId xmlns:a16="http://schemas.microsoft.com/office/drawing/2014/main" val="374283442"/>
                  </a:ext>
                </a:extLst>
              </a:tr>
              <a:tr h="0">
                <a:tc>
                  <a:txBody>
                    <a:bodyPr/>
                    <a:lstStyle/>
                    <a:p>
                      <a:r>
                        <a:rPr lang="en-US" sz="700" dirty="0">
                          <a:latin typeface="Helvetica" pitchFamily="2" charset="0"/>
                        </a:rPr>
                        <a:t>C3</a:t>
                      </a:r>
                    </a:p>
                  </a:txBody>
                  <a:tcPr/>
                </a:tc>
                <a:tc>
                  <a:txBody>
                    <a:bodyPr/>
                    <a:lstStyle/>
                    <a:p>
                      <a:pPr algn="ctr"/>
                      <a:r>
                        <a:rPr lang="en-US" sz="700" dirty="0">
                          <a:latin typeface="Helvetica" pitchFamily="2" charset="0"/>
                        </a:rPr>
                        <a:t>6</a:t>
                      </a:r>
                    </a:p>
                  </a:txBody>
                  <a:tcPr/>
                </a:tc>
                <a:tc>
                  <a:txBody>
                    <a:bodyPr/>
                    <a:lstStyle/>
                    <a:p>
                      <a:pPr algn="ctr"/>
                      <a:r>
                        <a:rPr lang="en-US" sz="700" dirty="0">
                          <a:latin typeface="Helvetica" pitchFamily="2" charset="0"/>
                        </a:rPr>
                        <a:t>9</a:t>
                      </a:r>
                    </a:p>
                  </a:txBody>
                  <a:tcPr/>
                </a:tc>
                <a:tc>
                  <a:txBody>
                    <a:bodyPr/>
                    <a:lstStyle/>
                    <a:p>
                      <a:pPr algn="ctr"/>
                      <a:r>
                        <a:rPr lang="en-US" sz="700" dirty="0">
                          <a:latin typeface="Helvetica" pitchFamily="2" charset="0"/>
                        </a:rPr>
                        <a:t>3</a:t>
                      </a:r>
                    </a:p>
                  </a:txBody>
                  <a:tcPr/>
                </a:tc>
                <a:tc>
                  <a:txBody>
                    <a:bodyPr/>
                    <a:lstStyle/>
                    <a:p>
                      <a:pPr algn="ctr"/>
                      <a:r>
                        <a:rPr lang="en-US" sz="700" dirty="0">
                          <a:latin typeface="Helvetica" pitchFamily="2" charset="0"/>
                        </a:rPr>
                        <a:t>5</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6</a:t>
                      </a:r>
                    </a:p>
                  </a:txBody>
                  <a:tcPr/>
                </a:tc>
                <a:tc>
                  <a:txBody>
                    <a:bodyPr/>
                    <a:lstStyle/>
                    <a:p>
                      <a:pPr algn="ctr"/>
                      <a:r>
                        <a:rPr lang="en-US" sz="700" dirty="0">
                          <a:latin typeface="Helvetica" pitchFamily="2" charset="0"/>
                        </a:rPr>
                        <a:t>0</a:t>
                      </a:r>
                    </a:p>
                  </a:txBody>
                  <a:tcPr/>
                </a:tc>
                <a:tc>
                  <a:txBody>
                    <a:bodyPr/>
                    <a:lstStyle/>
                    <a:p>
                      <a:pPr algn="ctr"/>
                      <a:r>
                        <a:rPr lang="en-US" sz="700" dirty="0">
                          <a:latin typeface="Helvetica" pitchFamily="2" charset="0"/>
                        </a:rPr>
                        <a:t>6</a:t>
                      </a:r>
                    </a:p>
                  </a:txBody>
                  <a:tcPr/>
                </a:tc>
                <a:extLst>
                  <a:ext uri="{0D108BD9-81ED-4DB2-BD59-A6C34878D82A}">
                    <a16:rowId xmlns:a16="http://schemas.microsoft.com/office/drawing/2014/main" val="1632916694"/>
                  </a:ext>
                </a:extLst>
              </a:tr>
              <a:tr h="0">
                <a:tc>
                  <a:txBody>
                    <a:bodyPr/>
                    <a:lstStyle/>
                    <a:p>
                      <a:r>
                        <a:rPr lang="en-US" sz="700" dirty="0">
                          <a:latin typeface="Helvetica" pitchFamily="2" charset="0"/>
                        </a:rPr>
                        <a:t>C4</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4</a:t>
                      </a:r>
                    </a:p>
                  </a:txBody>
                  <a:tcPr/>
                </a:tc>
                <a:tc>
                  <a:txBody>
                    <a:bodyPr/>
                    <a:lstStyle/>
                    <a:p>
                      <a:pPr algn="ctr"/>
                      <a:r>
                        <a:rPr lang="en-US" sz="700" dirty="0">
                          <a:latin typeface="Helvetica" pitchFamily="2" charset="0"/>
                        </a:rPr>
                        <a:t>9</a:t>
                      </a:r>
                    </a:p>
                  </a:txBody>
                  <a:tcPr/>
                </a:tc>
                <a:tc>
                  <a:txBody>
                    <a:bodyPr/>
                    <a:lstStyle/>
                    <a:p>
                      <a:pPr algn="ctr"/>
                      <a:r>
                        <a:rPr lang="en-US" sz="700" dirty="0">
                          <a:latin typeface="Helvetica" pitchFamily="2" charset="0"/>
                        </a:rPr>
                        <a:t>3</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7</a:t>
                      </a:r>
                    </a:p>
                  </a:txBody>
                  <a:tcPr/>
                </a:tc>
                <a:tc>
                  <a:txBody>
                    <a:bodyPr/>
                    <a:lstStyle/>
                    <a:p>
                      <a:pPr algn="ctr"/>
                      <a:r>
                        <a:rPr lang="en-US" sz="700" dirty="0">
                          <a:latin typeface="Helvetica" pitchFamily="2" charset="0"/>
                        </a:rPr>
                        <a:t>4</a:t>
                      </a:r>
                    </a:p>
                  </a:txBody>
                  <a:tcPr/>
                </a:tc>
                <a:tc>
                  <a:txBody>
                    <a:bodyPr/>
                    <a:lstStyle/>
                    <a:p>
                      <a:pPr algn="ctr"/>
                      <a:r>
                        <a:rPr lang="en-US" sz="700" dirty="0">
                          <a:latin typeface="Helvetica" pitchFamily="2" charset="0"/>
                        </a:rPr>
                        <a:t>9</a:t>
                      </a:r>
                    </a:p>
                  </a:txBody>
                  <a:tcPr/>
                </a:tc>
                <a:extLst>
                  <a:ext uri="{0D108BD9-81ED-4DB2-BD59-A6C34878D82A}">
                    <a16:rowId xmlns:a16="http://schemas.microsoft.com/office/drawing/2014/main" val="564902164"/>
                  </a:ext>
                </a:extLst>
              </a:tr>
              <a:tr h="0">
                <a:tc>
                  <a:txBody>
                    <a:bodyPr/>
                    <a:lstStyle/>
                    <a:p>
                      <a:r>
                        <a:rPr lang="en-US" sz="700" dirty="0">
                          <a:latin typeface="Helvetica" pitchFamily="2" charset="0"/>
                        </a:rPr>
                        <a:t>C5</a:t>
                      </a:r>
                    </a:p>
                  </a:txBody>
                  <a:tcPr/>
                </a:tc>
                <a:tc>
                  <a:txBody>
                    <a:bodyPr/>
                    <a:lstStyle/>
                    <a:p>
                      <a:pPr algn="ctr"/>
                      <a:r>
                        <a:rPr lang="en-US" sz="700" dirty="0">
                          <a:latin typeface="Helvetica" pitchFamily="2" charset="0"/>
                        </a:rPr>
                        <a:t>8</a:t>
                      </a:r>
                    </a:p>
                  </a:txBody>
                  <a:tcPr/>
                </a:tc>
                <a:tc>
                  <a:txBody>
                    <a:bodyPr/>
                    <a:lstStyle/>
                    <a:p>
                      <a:pPr algn="ctr"/>
                      <a:r>
                        <a:rPr lang="en-US" sz="700" dirty="0">
                          <a:latin typeface="Helvetica" pitchFamily="2" charset="0"/>
                        </a:rPr>
                        <a:t>9</a:t>
                      </a:r>
                    </a:p>
                  </a:txBody>
                  <a:tcPr/>
                </a:tc>
                <a:tc>
                  <a:txBody>
                    <a:bodyPr/>
                    <a:lstStyle/>
                    <a:p>
                      <a:pPr algn="ctr"/>
                      <a:r>
                        <a:rPr lang="en-US" sz="700" dirty="0">
                          <a:latin typeface="Helvetica" pitchFamily="2" charset="0"/>
                        </a:rPr>
                        <a:t>0</a:t>
                      </a:r>
                    </a:p>
                  </a:txBody>
                  <a:tcPr/>
                </a:tc>
                <a:tc>
                  <a:txBody>
                    <a:bodyPr/>
                    <a:lstStyle/>
                    <a:p>
                      <a:pPr algn="ctr"/>
                      <a:r>
                        <a:rPr lang="en-US" sz="700" dirty="0">
                          <a:latin typeface="Helvetica" pitchFamily="2" charset="0"/>
                        </a:rPr>
                        <a:t>6</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3</a:t>
                      </a:r>
                    </a:p>
                  </a:txBody>
                  <a:tcPr/>
                </a:tc>
                <a:tc>
                  <a:txBody>
                    <a:bodyPr/>
                    <a:lstStyle/>
                    <a:p>
                      <a:pPr algn="ctr"/>
                      <a:r>
                        <a:rPr lang="en-US" sz="700" dirty="0">
                          <a:latin typeface="Helvetica" pitchFamily="2" charset="0"/>
                        </a:rPr>
                        <a:t>5</a:t>
                      </a:r>
                    </a:p>
                  </a:txBody>
                  <a:tcPr/>
                </a:tc>
                <a:tc>
                  <a:txBody>
                    <a:bodyPr/>
                    <a:lstStyle/>
                    <a:p>
                      <a:pPr algn="ctr"/>
                      <a:r>
                        <a:rPr lang="en-US" sz="700" dirty="0">
                          <a:latin typeface="Helvetica" pitchFamily="2" charset="0"/>
                        </a:rPr>
                        <a:t>6</a:t>
                      </a:r>
                    </a:p>
                  </a:txBody>
                  <a:tcPr/>
                </a:tc>
                <a:extLst>
                  <a:ext uri="{0D108BD9-81ED-4DB2-BD59-A6C34878D82A}">
                    <a16:rowId xmlns:a16="http://schemas.microsoft.com/office/drawing/2014/main" val="31718311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Helvetica" pitchFamily="2" charset="0"/>
                        </a:rPr>
                        <a:t>C6</a:t>
                      </a:r>
                    </a:p>
                  </a:txBody>
                  <a:tcPr/>
                </a:tc>
                <a:tc>
                  <a:txBody>
                    <a:bodyPr/>
                    <a:lstStyle/>
                    <a:p>
                      <a:pPr algn="ctr"/>
                      <a:r>
                        <a:rPr lang="en-US" sz="700" dirty="0">
                          <a:latin typeface="Helvetica" pitchFamily="2" charset="0"/>
                        </a:rPr>
                        <a:t>7</a:t>
                      </a:r>
                    </a:p>
                  </a:txBody>
                  <a:tcPr/>
                </a:tc>
                <a:tc>
                  <a:txBody>
                    <a:bodyPr/>
                    <a:lstStyle/>
                    <a:p>
                      <a:pPr algn="ctr"/>
                      <a:r>
                        <a:rPr lang="en-US" sz="700" dirty="0">
                          <a:latin typeface="Helvetica" pitchFamily="2" charset="0"/>
                        </a:rPr>
                        <a:t>2</a:t>
                      </a:r>
                    </a:p>
                  </a:txBody>
                  <a:tcPr/>
                </a:tc>
                <a:tc>
                  <a:txBody>
                    <a:bodyPr/>
                    <a:lstStyle/>
                    <a:p>
                      <a:pPr algn="ctr"/>
                      <a:r>
                        <a:rPr lang="en-US" sz="700" dirty="0">
                          <a:latin typeface="Helvetica" pitchFamily="2" charset="0"/>
                        </a:rPr>
                        <a:t>5</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6</a:t>
                      </a:r>
                    </a:p>
                  </a:txBody>
                  <a:tcPr/>
                </a:tc>
                <a:tc>
                  <a:txBody>
                    <a:bodyPr/>
                    <a:lstStyle/>
                    <a:p>
                      <a:pPr algn="ctr"/>
                      <a:r>
                        <a:rPr lang="en-US" sz="700" dirty="0">
                          <a:latin typeface="Helvetica" pitchFamily="2" charset="0"/>
                        </a:rPr>
                        <a:t>8</a:t>
                      </a:r>
                    </a:p>
                  </a:txBody>
                  <a:tcPr/>
                </a:tc>
                <a:tc>
                  <a:txBody>
                    <a:bodyPr/>
                    <a:lstStyle/>
                    <a:p>
                      <a:pPr algn="ctr"/>
                      <a:r>
                        <a:rPr lang="en-US" sz="700" dirty="0">
                          <a:latin typeface="Helvetica" pitchFamily="2" charset="0"/>
                        </a:rPr>
                        <a:t>2</a:t>
                      </a:r>
                    </a:p>
                  </a:txBody>
                  <a:tcPr/>
                </a:tc>
                <a:tc>
                  <a:txBody>
                    <a:bodyPr/>
                    <a:lstStyle/>
                    <a:p>
                      <a:pPr algn="ctr"/>
                      <a:r>
                        <a:rPr lang="en-US" sz="700" dirty="0">
                          <a:latin typeface="Helvetica" pitchFamily="2" charset="0"/>
                        </a:rPr>
                        <a:t>7</a:t>
                      </a:r>
                    </a:p>
                  </a:txBody>
                  <a:tcPr/>
                </a:tc>
                <a:extLst>
                  <a:ext uri="{0D108BD9-81ED-4DB2-BD59-A6C34878D82A}">
                    <a16:rowId xmlns:a16="http://schemas.microsoft.com/office/drawing/2014/main" val="1271276675"/>
                  </a:ext>
                </a:extLst>
              </a:tr>
              <a:tr h="0">
                <a:tc>
                  <a:txBody>
                    <a:bodyPr/>
                    <a:lstStyle/>
                    <a:p>
                      <a:r>
                        <a:rPr lang="en-US" sz="700" dirty="0">
                          <a:latin typeface="Helvetica" pitchFamily="2" charset="0"/>
                        </a:rPr>
                        <a:t>C7</a:t>
                      </a:r>
                    </a:p>
                  </a:txBody>
                  <a:tcPr/>
                </a:tc>
                <a:tc>
                  <a:txBody>
                    <a:bodyPr/>
                    <a:lstStyle/>
                    <a:p>
                      <a:pPr algn="ctr"/>
                      <a:r>
                        <a:rPr lang="en-US" sz="700" dirty="0">
                          <a:latin typeface="Helvetica" pitchFamily="2" charset="0"/>
                        </a:rPr>
                        <a:t>6</a:t>
                      </a:r>
                    </a:p>
                  </a:txBody>
                  <a:tcPr/>
                </a:tc>
                <a:tc>
                  <a:txBody>
                    <a:bodyPr/>
                    <a:lstStyle/>
                    <a:p>
                      <a:pPr algn="ctr"/>
                      <a:r>
                        <a:rPr lang="en-US" sz="700" dirty="0">
                          <a:latin typeface="Helvetica" pitchFamily="2" charset="0"/>
                        </a:rPr>
                        <a:t>9</a:t>
                      </a:r>
                    </a:p>
                  </a:txBody>
                  <a:tcPr/>
                </a:tc>
                <a:tc>
                  <a:txBody>
                    <a:bodyPr/>
                    <a:lstStyle/>
                    <a:p>
                      <a:pPr algn="ctr"/>
                      <a:r>
                        <a:rPr lang="en-US" sz="700" dirty="0">
                          <a:latin typeface="Helvetica" pitchFamily="2" charset="0"/>
                        </a:rPr>
                        <a:t>3</a:t>
                      </a:r>
                    </a:p>
                  </a:txBody>
                  <a:tcPr/>
                </a:tc>
                <a:tc>
                  <a:txBody>
                    <a:bodyPr/>
                    <a:lstStyle/>
                    <a:p>
                      <a:pPr algn="ctr"/>
                      <a:r>
                        <a:rPr lang="en-US" sz="700" dirty="0">
                          <a:latin typeface="Helvetica" pitchFamily="2" charset="0"/>
                        </a:rPr>
                        <a:t>5</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6</a:t>
                      </a:r>
                    </a:p>
                  </a:txBody>
                  <a:tcPr/>
                </a:tc>
                <a:tc>
                  <a:txBody>
                    <a:bodyPr/>
                    <a:lstStyle/>
                    <a:p>
                      <a:pPr algn="ctr"/>
                      <a:r>
                        <a:rPr lang="en-US" sz="700" dirty="0">
                          <a:latin typeface="Helvetica" pitchFamily="2" charset="0"/>
                        </a:rPr>
                        <a:t>0</a:t>
                      </a:r>
                    </a:p>
                  </a:txBody>
                  <a:tcPr/>
                </a:tc>
                <a:tc>
                  <a:txBody>
                    <a:bodyPr/>
                    <a:lstStyle/>
                    <a:p>
                      <a:pPr algn="ctr"/>
                      <a:r>
                        <a:rPr lang="en-US" sz="700" dirty="0">
                          <a:latin typeface="Helvetica" pitchFamily="2" charset="0"/>
                        </a:rPr>
                        <a:t>6</a:t>
                      </a:r>
                    </a:p>
                  </a:txBody>
                  <a:tcPr/>
                </a:tc>
                <a:extLst>
                  <a:ext uri="{0D108BD9-81ED-4DB2-BD59-A6C34878D82A}">
                    <a16:rowId xmlns:a16="http://schemas.microsoft.com/office/drawing/2014/main" val="1659662546"/>
                  </a:ext>
                </a:extLst>
              </a:tr>
              <a:tr h="0">
                <a:tc>
                  <a:txBody>
                    <a:bodyPr/>
                    <a:lstStyle/>
                    <a:p>
                      <a:r>
                        <a:rPr lang="en-US" sz="700" dirty="0">
                          <a:latin typeface="Helvetica" pitchFamily="2" charset="0"/>
                        </a:rPr>
                        <a:t>C8</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4</a:t>
                      </a:r>
                    </a:p>
                  </a:txBody>
                  <a:tcPr/>
                </a:tc>
                <a:tc>
                  <a:txBody>
                    <a:bodyPr/>
                    <a:lstStyle/>
                    <a:p>
                      <a:pPr algn="ctr"/>
                      <a:r>
                        <a:rPr lang="en-US" sz="700" dirty="0">
                          <a:latin typeface="Helvetica" pitchFamily="2" charset="0"/>
                        </a:rPr>
                        <a:t>9</a:t>
                      </a:r>
                    </a:p>
                  </a:txBody>
                  <a:tcPr/>
                </a:tc>
                <a:tc>
                  <a:txBody>
                    <a:bodyPr/>
                    <a:lstStyle/>
                    <a:p>
                      <a:pPr algn="ctr"/>
                      <a:r>
                        <a:rPr lang="en-US" sz="700" dirty="0">
                          <a:latin typeface="Helvetica" pitchFamily="2" charset="0"/>
                        </a:rPr>
                        <a:t>3</a:t>
                      </a:r>
                    </a:p>
                  </a:txBody>
                  <a:tcPr/>
                </a:tc>
                <a:tc>
                  <a:txBody>
                    <a:bodyPr/>
                    <a:lstStyle/>
                    <a:p>
                      <a:pPr algn="ctr"/>
                      <a:r>
                        <a:rPr lang="en-US" sz="700" dirty="0">
                          <a:latin typeface="Helvetica" pitchFamily="2" charset="0"/>
                        </a:rPr>
                        <a:t>1</a:t>
                      </a:r>
                    </a:p>
                  </a:txBody>
                  <a:tcPr/>
                </a:tc>
                <a:tc>
                  <a:txBody>
                    <a:bodyPr/>
                    <a:lstStyle/>
                    <a:p>
                      <a:pPr algn="ctr"/>
                      <a:r>
                        <a:rPr lang="en-US" sz="700" dirty="0">
                          <a:latin typeface="Helvetica" pitchFamily="2" charset="0"/>
                        </a:rPr>
                        <a:t>7</a:t>
                      </a:r>
                    </a:p>
                  </a:txBody>
                  <a:tcPr/>
                </a:tc>
                <a:tc>
                  <a:txBody>
                    <a:bodyPr/>
                    <a:lstStyle/>
                    <a:p>
                      <a:pPr algn="ctr"/>
                      <a:r>
                        <a:rPr lang="en-US" sz="700" dirty="0">
                          <a:latin typeface="Helvetica" pitchFamily="2" charset="0"/>
                        </a:rPr>
                        <a:t>4</a:t>
                      </a:r>
                    </a:p>
                  </a:txBody>
                  <a:tcPr/>
                </a:tc>
                <a:tc>
                  <a:txBody>
                    <a:bodyPr/>
                    <a:lstStyle/>
                    <a:p>
                      <a:pPr algn="ctr"/>
                      <a:r>
                        <a:rPr lang="en-US" sz="700" dirty="0">
                          <a:latin typeface="Helvetica" pitchFamily="2" charset="0"/>
                        </a:rPr>
                        <a:t>9</a:t>
                      </a:r>
                    </a:p>
                  </a:txBody>
                  <a:tcPr/>
                </a:tc>
                <a:extLst>
                  <a:ext uri="{0D108BD9-81ED-4DB2-BD59-A6C34878D82A}">
                    <a16:rowId xmlns:a16="http://schemas.microsoft.com/office/drawing/2014/main" val="1716916810"/>
                  </a:ext>
                </a:extLst>
              </a:tr>
            </a:tbl>
          </a:graphicData>
        </a:graphic>
      </p:graphicFrame>
      <p:sp>
        <p:nvSpPr>
          <p:cNvPr id="11" name="TextBox 10">
            <a:extLst>
              <a:ext uri="{FF2B5EF4-FFF2-40B4-BE49-F238E27FC236}">
                <a16:creationId xmlns:a16="http://schemas.microsoft.com/office/drawing/2014/main" id="{6165A26E-4F4F-554C-9019-EBDA795E582D}"/>
              </a:ext>
            </a:extLst>
          </p:cNvPr>
          <p:cNvSpPr txBox="1"/>
          <p:nvPr/>
        </p:nvSpPr>
        <p:spPr>
          <a:xfrm>
            <a:off x="6044055" y="5684080"/>
            <a:ext cx="333746" cy="400110"/>
          </a:xfrm>
          <a:prstGeom prst="rect">
            <a:avLst/>
          </a:prstGeom>
          <a:noFill/>
        </p:spPr>
        <p:txBody>
          <a:bodyPr wrap="none" rtlCol="0">
            <a:spAutoFit/>
          </a:bodyPr>
          <a:lstStyle/>
          <a:p>
            <a:r>
              <a:rPr lang="en-US" sz="2000" dirty="0">
                <a:solidFill>
                  <a:schemeClr val="bg1">
                    <a:lumMod val="50000"/>
                  </a:schemeClr>
                </a:solidFill>
                <a:latin typeface="Helvetica" charset="0"/>
                <a:ea typeface="Helvetica" charset="0"/>
                <a:cs typeface="Helvetica" charset="0"/>
              </a:rPr>
              <a:t>+</a:t>
            </a:r>
          </a:p>
        </p:txBody>
      </p:sp>
      <p:graphicFrame>
        <p:nvGraphicFramePr>
          <p:cNvPr id="12" name="Table 11">
            <a:extLst>
              <a:ext uri="{FF2B5EF4-FFF2-40B4-BE49-F238E27FC236}">
                <a16:creationId xmlns:a16="http://schemas.microsoft.com/office/drawing/2014/main" id="{87E7B9DB-FA2E-5B49-B7D2-A4C7B56C3C9A}"/>
              </a:ext>
            </a:extLst>
          </p:cNvPr>
          <p:cNvGraphicFramePr>
            <a:graphicFrameLocks noGrp="1"/>
          </p:cNvGraphicFramePr>
          <p:nvPr>
            <p:extLst>
              <p:ext uri="{D42A27DB-BD31-4B8C-83A1-F6EECF244321}">
                <p14:modId xmlns:p14="http://schemas.microsoft.com/office/powerpoint/2010/main" val="3635340470"/>
              </p:ext>
            </p:extLst>
          </p:nvPr>
        </p:nvGraphicFramePr>
        <p:xfrm>
          <a:off x="6353334" y="5372663"/>
          <a:ext cx="2763189" cy="1280160"/>
        </p:xfrm>
        <a:graphic>
          <a:graphicData uri="http://schemas.openxmlformats.org/drawingml/2006/table">
            <a:tbl>
              <a:tblPr firstRow="1">
                <a:tableStyleId>{5C22544A-7EE6-4342-B048-85BDC9FD1C3A}</a:tableStyleId>
              </a:tblPr>
              <a:tblGrid>
                <a:gridCol w="307021">
                  <a:extLst>
                    <a:ext uri="{9D8B030D-6E8A-4147-A177-3AD203B41FA5}">
                      <a16:colId xmlns:a16="http://schemas.microsoft.com/office/drawing/2014/main" val="3176261721"/>
                    </a:ext>
                  </a:extLst>
                </a:gridCol>
                <a:gridCol w="307021">
                  <a:extLst>
                    <a:ext uri="{9D8B030D-6E8A-4147-A177-3AD203B41FA5}">
                      <a16:colId xmlns:a16="http://schemas.microsoft.com/office/drawing/2014/main" val="8926155"/>
                    </a:ext>
                  </a:extLst>
                </a:gridCol>
                <a:gridCol w="307021">
                  <a:extLst>
                    <a:ext uri="{9D8B030D-6E8A-4147-A177-3AD203B41FA5}">
                      <a16:colId xmlns:a16="http://schemas.microsoft.com/office/drawing/2014/main" val="1280510197"/>
                    </a:ext>
                  </a:extLst>
                </a:gridCol>
                <a:gridCol w="307021">
                  <a:extLst>
                    <a:ext uri="{9D8B030D-6E8A-4147-A177-3AD203B41FA5}">
                      <a16:colId xmlns:a16="http://schemas.microsoft.com/office/drawing/2014/main" val="444703221"/>
                    </a:ext>
                  </a:extLst>
                </a:gridCol>
                <a:gridCol w="307021">
                  <a:extLst>
                    <a:ext uri="{9D8B030D-6E8A-4147-A177-3AD203B41FA5}">
                      <a16:colId xmlns:a16="http://schemas.microsoft.com/office/drawing/2014/main" val="1367393889"/>
                    </a:ext>
                  </a:extLst>
                </a:gridCol>
                <a:gridCol w="307021">
                  <a:extLst>
                    <a:ext uri="{9D8B030D-6E8A-4147-A177-3AD203B41FA5}">
                      <a16:colId xmlns:a16="http://schemas.microsoft.com/office/drawing/2014/main" val="1768366703"/>
                    </a:ext>
                  </a:extLst>
                </a:gridCol>
                <a:gridCol w="307021">
                  <a:extLst>
                    <a:ext uri="{9D8B030D-6E8A-4147-A177-3AD203B41FA5}">
                      <a16:colId xmlns:a16="http://schemas.microsoft.com/office/drawing/2014/main" val="1282215294"/>
                    </a:ext>
                  </a:extLst>
                </a:gridCol>
                <a:gridCol w="307021">
                  <a:extLst>
                    <a:ext uri="{9D8B030D-6E8A-4147-A177-3AD203B41FA5}">
                      <a16:colId xmlns:a16="http://schemas.microsoft.com/office/drawing/2014/main" val="313403253"/>
                    </a:ext>
                  </a:extLst>
                </a:gridCol>
                <a:gridCol w="307021">
                  <a:extLst>
                    <a:ext uri="{9D8B030D-6E8A-4147-A177-3AD203B41FA5}">
                      <a16:colId xmlns:a16="http://schemas.microsoft.com/office/drawing/2014/main" val="2594305160"/>
                    </a:ext>
                  </a:extLst>
                </a:gridCol>
              </a:tblGrid>
              <a:tr h="203678">
                <a:tc>
                  <a:txBody>
                    <a:bodyPr/>
                    <a:lstStyle/>
                    <a:p>
                      <a:endParaRPr lang="en-US" sz="800" dirty="0">
                        <a:latin typeface="Helvetica" pitchFamily="2" charset="0"/>
                      </a:endParaRPr>
                    </a:p>
                  </a:txBody>
                  <a:tcPr/>
                </a:tc>
                <a:tc>
                  <a:txBody>
                    <a:bodyPr/>
                    <a:lstStyle/>
                    <a:p>
                      <a:pPr algn="ctr"/>
                      <a:r>
                        <a:rPr lang="en-US" sz="700" dirty="0">
                          <a:latin typeface="Helvetica" pitchFamily="2" charset="0"/>
                        </a:rPr>
                        <a:t>S1</a:t>
                      </a:r>
                    </a:p>
                  </a:txBody>
                  <a:tcPr/>
                </a:tc>
                <a:tc>
                  <a:txBody>
                    <a:bodyPr/>
                    <a:lstStyle/>
                    <a:p>
                      <a:pPr algn="ctr"/>
                      <a:r>
                        <a:rPr lang="en-US" sz="700" dirty="0">
                          <a:latin typeface="Helvetica" pitchFamily="2" charset="0"/>
                        </a:rPr>
                        <a:t>S2</a:t>
                      </a:r>
                    </a:p>
                  </a:txBody>
                  <a:tcPr/>
                </a:tc>
                <a:tc>
                  <a:txBody>
                    <a:bodyPr/>
                    <a:lstStyle/>
                    <a:p>
                      <a:pPr algn="ctr"/>
                      <a:r>
                        <a:rPr lang="en-US" sz="700" dirty="0">
                          <a:latin typeface="Helvetica" pitchFamily="2" charset="0"/>
                        </a:rPr>
                        <a:t>S3</a:t>
                      </a:r>
                    </a:p>
                  </a:txBody>
                  <a:tcPr/>
                </a:tc>
                <a:tc>
                  <a:txBody>
                    <a:bodyPr/>
                    <a:lstStyle/>
                    <a:p>
                      <a:pPr algn="ctr"/>
                      <a:r>
                        <a:rPr lang="en-US" sz="700" dirty="0">
                          <a:latin typeface="Helvetica" pitchFamily="2" charset="0"/>
                        </a:rPr>
                        <a:t>S4</a:t>
                      </a:r>
                    </a:p>
                  </a:txBody>
                  <a:tcPr/>
                </a:tc>
                <a:tc>
                  <a:txBody>
                    <a:bodyPr/>
                    <a:lstStyle/>
                    <a:p>
                      <a:pPr algn="ctr"/>
                      <a:r>
                        <a:rPr lang="en-US" sz="700" dirty="0">
                          <a:latin typeface="Helvetica" pitchFamily="2" charset="0"/>
                        </a:rPr>
                        <a:t>S5</a:t>
                      </a:r>
                    </a:p>
                  </a:txBody>
                  <a:tcPr/>
                </a:tc>
                <a:tc>
                  <a:txBody>
                    <a:bodyPr/>
                    <a:lstStyle/>
                    <a:p>
                      <a:pPr algn="ctr"/>
                      <a:r>
                        <a:rPr lang="en-US" sz="700" dirty="0">
                          <a:latin typeface="Helvetica" pitchFamily="2" charset="0"/>
                        </a:rPr>
                        <a:t>S6</a:t>
                      </a:r>
                    </a:p>
                  </a:txBody>
                  <a:tcPr/>
                </a:tc>
                <a:tc>
                  <a:txBody>
                    <a:bodyPr/>
                    <a:lstStyle/>
                    <a:p>
                      <a:pPr algn="ctr"/>
                      <a:r>
                        <a:rPr lang="en-US" sz="700" dirty="0">
                          <a:latin typeface="Helvetica" pitchFamily="2" charset="0"/>
                        </a:rPr>
                        <a:t>S7</a:t>
                      </a:r>
                    </a:p>
                  </a:txBody>
                  <a:tcPr/>
                </a:tc>
                <a:tc>
                  <a:txBody>
                    <a:bodyPr/>
                    <a:lstStyle/>
                    <a:p>
                      <a:pPr algn="ctr"/>
                      <a:r>
                        <a:rPr lang="en-US" sz="700" dirty="0">
                          <a:latin typeface="Helvetica" pitchFamily="2" charset="0"/>
                        </a:rPr>
                        <a:t>S8</a:t>
                      </a:r>
                    </a:p>
                  </a:txBody>
                  <a:tcPr/>
                </a:tc>
                <a:extLst>
                  <a:ext uri="{0D108BD9-81ED-4DB2-BD59-A6C34878D82A}">
                    <a16:rowId xmlns:a16="http://schemas.microsoft.com/office/drawing/2014/main" val="1753205587"/>
                  </a:ext>
                </a:extLst>
              </a:tr>
              <a:tr h="177695">
                <a:tc>
                  <a:txBody>
                    <a:bodyPr/>
                    <a:lstStyle/>
                    <a:p>
                      <a:r>
                        <a:rPr lang="en-US" sz="800" dirty="0">
                          <a:latin typeface="Helvetica" pitchFamily="2" charset="0"/>
                        </a:rPr>
                        <a:t>g1</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-1</a:t>
                      </a:r>
                    </a:p>
                  </a:txBody>
                  <a:tcPr/>
                </a:tc>
                <a:extLst>
                  <a:ext uri="{0D108BD9-81ED-4DB2-BD59-A6C34878D82A}">
                    <a16:rowId xmlns:a16="http://schemas.microsoft.com/office/drawing/2014/main" val="2047193494"/>
                  </a:ext>
                </a:extLst>
              </a:tr>
              <a:tr h="1592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Helvetica" pitchFamily="2" charset="0"/>
                        </a:rPr>
                        <a:t>g2</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1</a:t>
                      </a:r>
                    </a:p>
                  </a:txBody>
                  <a:tcPr/>
                </a:tc>
                <a:extLst>
                  <a:ext uri="{0D108BD9-81ED-4DB2-BD59-A6C34878D82A}">
                    <a16:rowId xmlns:a16="http://schemas.microsoft.com/office/drawing/2014/main" val="374283442"/>
                  </a:ext>
                </a:extLst>
              </a:tr>
              <a:tr h="0">
                <a:tc>
                  <a:txBody>
                    <a:bodyPr/>
                    <a:lstStyle/>
                    <a:p>
                      <a:r>
                        <a:rPr lang="en-US" sz="800" dirty="0">
                          <a:latin typeface="Helvetica" pitchFamily="2" charset="0"/>
                        </a:rPr>
                        <a:t>g3</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-2</a:t>
                      </a:r>
                    </a:p>
                  </a:txBody>
                  <a:tcPr/>
                </a:tc>
                <a:tc>
                  <a:txBody>
                    <a:bodyPr/>
                    <a:lstStyle/>
                    <a:p>
                      <a:pPr algn="ctr"/>
                      <a:r>
                        <a:rPr lang="en-US" sz="800" dirty="0">
                          <a:latin typeface="Helvetica" pitchFamily="2" charset="0"/>
                        </a:rPr>
                        <a:t>-2</a:t>
                      </a:r>
                    </a:p>
                  </a:txBody>
                  <a:tcPr/>
                </a:tc>
                <a:extLst>
                  <a:ext uri="{0D108BD9-81ED-4DB2-BD59-A6C34878D82A}">
                    <a16:rowId xmlns:a16="http://schemas.microsoft.com/office/drawing/2014/main" val="1632916694"/>
                  </a:ext>
                </a:extLst>
              </a:tr>
              <a:tr h="0">
                <a:tc>
                  <a:txBody>
                    <a:bodyPr/>
                    <a:lstStyle/>
                    <a:p>
                      <a:r>
                        <a:rPr lang="en-US" sz="800" dirty="0">
                          <a:latin typeface="Helvetica" pitchFamily="2"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pitchFamily="2" charset="0"/>
                          <a:ea typeface="+mn-ea"/>
                          <a:cs typeface="+mn-cs"/>
                        </a:rPr>
                        <a:t>…</a:t>
                      </a:r>
                      <a:endPar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Helvetica" pitchFamily="2" charset="0"/>
                          <a:ea typeface="+mn-ea"/>
                          <a:cs typeface="+mn-cs"/>
                        </a:rPr>
                        <a:t>…</a:t>
                      </a:r>
                    </a:p>
                  </a:txBody>
                  <a:tcPr/>
                </a:tc>
                <a:extLst>
                  <a:ext uri="{0D108BD9-81ED-4DB2-BD59-A6C34878D82A}">
                    <a16:rowId xmlns:a16="http://schemas.microsoft.com/office/drawing/2014/main" val="165477109"/>
                  </a:ext>
                </a:extLst>
              </a:tr>
              <a:tr h="0">
                <a:tc>
                  <a:txBody>
                    <a:bodyPr/>
                    <a:lstStyle/>
                    <a:p>
                      <a:r>
                        <a:rPr lang="en-US" sz="800" dirty="0" err="1">
                          <a:latin typeface="Helvetica" pitchFamily="2" charset="0"/>
                        </a:rPr>
                        <a:t>gn</a:t>
                      </a:r>
                      <a:endParaRPr lang="en-US" sz="800" dirty="0">
                        <a:latin typeface="Helvetica" pitchFamily="2" charset="0"/>
                      </a:endParaRP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3</a:t>
                      </a:r>
                    </a:p>
                  </a:txBody>
                  <a:tcPr/>
                </a:tc>
                <a:tc>
                  <a:txBody>
                    <a:bodyPr/>
                    <a:lstStyle/>
                    <a:p>
                      <a:pPr algn="ctr"/>
                      <a:r>
                        <a:rPr lang="en-US" sz="800" dirty="0">
                          <a:latin typeface="Helvetica" pitchFamily="2" charset="0"/>
                        </a:rPr>
                        <a:t>1</a:t>
                      </a:r>
                    </a:p>
                  </a:txBody>
                  <a:tcPr/>
                </a:tc>
                <a:tc>
                  <a:txBody>
                    <a:bodyPr/>
                    <a:lstStyle/>
                    <a:p>
                      <a:pPr algn="ctr"/>
                      <a:r>
                        <a:rPr lang="en-US" sz="800" dirty="0">
                          <a:latin typeface="Helvetica" pitchFamily="2" charset="0"/>
                        </a:rPr>
                        <a:t>3</a:t>
                      </a:r>
                    </a:p>
                  </a:txBody>
                  <a:tcPr/>
                </a:tc>
                <a:extLst>
                  <a:ext uri="{0D108BD9-81ED-4DB2-BD59-A6C34878D82A}">
                    <a16:rowId xmlns:a16="http://schemas.microsoft.com/office/drawing/2014/main" val="564902164"/>
                  </a:ext>
                </a:extLst>
              </a:tr>
            </a:tbl>
          </a:graphicData>
        </a:graphic>
      </p:graphicFrame>
      <p:sp>
        <p:nvSpPr>
          <p:cNvPr id="7" name="Right Arrow 6">
            <a:extLst>
              <a:ext uri="{FF2B5EF4-FFF2-40B4-BE49-F238E27FC236}">
                <a16:creationId xmlns:a16="http://schemas.microsoft.com/office/drawing/2014/main" id="{0F0276F9-4F35-3C48-8714-2F747E1D9D3A}"/>
              </a:ext>
            </a:extLst>
          </p:cNvPr>
          <p:cNvSpPr/>
          <p:nvPr/>
        </p:nvSpPr>
        <p:spPr>
          <a:xfrm>
            <a:off x="4003964" y="3906982"/>
            <a:ext cx="1302327" cy="346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ICA</a:t>
            </a:r>
          </a:p>
        </p:txBody>
      </p:sp>
    </p:spTree>
    <p:extLst>
      <p:ext uri="{BB962C8B-B14F-4D97-AF65-F5344CB8AC3E}">
        <p14:creationId xmlns:p14="http://schemas.microsoft.com/office/powerpoint/2010/main" val="137821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7EE486-2985-8243-83E0-2B7773E61F67}"/>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1A43278-EF29-C446-AA0D-922A19CD2F1B}"/>
              </a:ext>
            </a:extLst>
          </p:cNvPr>
          <p:cNvSpPr txBox="1"/>
          <p:nvPr/>
        </p:nvSpPr>
        <p:spPr>
          <a:xfrm>
            <a:off x="34742" y="301276"/>
            <a:ext cx="9105950" cy="461665"/>
          </a:xfrm>
          <a:prstGeom prst="rect">
            <a:avLst/>
          </a:prstGeom>
          <a:noFill/>
        </p:spPr>
        <p:txBody>
          <a:bodyPr wrap="square" lIns="91440" tIns="45720" rIns="91440" bIns="45720" rtlCol="0" anchor="ctr">
            <a:spAutoFit/>
          </a:bodyPr>
          <a:lstStyle/>
          <a:p>
            <a:pPr marL="0" lvl="1"/>
            <a:r>
              <a:rPr lang="en-US" sz="2400" b="1" dirty="0">
                <a:solidFill>
                  <a:srgbClr val="17375E"/>
                </a:solidFill>
                <a:latin typeface="Helvetica"/>
                <a:cs typeface="Helvetica"/>
              </a:rPr>
              <a:t>ICA signatures derived from in-vivo nascent RNA sequencing</a:t>
            </a:r>
          </a:p>
        </p:txBody>
      </p:sp>
      <p:sp>
        <p:nvSpPr>
          <p:cNvPr id="7" name="TextBox 6">
            <a:extLst>
              <a:ext uri="{FF2B5EF4-FFF2-40B4-BE49-F238E27FC236}">
                <a16:creationId xmlns:a16="http://schemas.microsoft.com/office/drawing/2014/main" id="{6096704B-1194-2C4F-BB0A-265676D67B13}"/>
              </a:ext>
            </a:extLst>
          </p:cNvPr>
          <p:cNvSpPr txBox="1"/>
          <p:nvPr/>
        </p:nvSpPr>
        <p:spPr>
          <a:xfrm>
            <a:off x="-3617" y="1343146"/>
            <a:ext cx="3140028" cy="5006435"/>
          </a:xfrm>
          <a:prstGeom prst="rect">
            <a:avLst/>
          </a:prstGeom>
          <a:noFill/>
        </p:spPr>
        <p:txBody>
          <a:bodyPr wrap="square" rtlCol="0">
            <a:spAutoFit/>
          </a:bodyPr>
          <a:lstStyle/>
          <a:p>
            <a:pPr algn="r" fontAlgn="b">
              <a:lnSpc>
                <a:spcPct val="150000"/>
              </a:lnSpc>
            </a:pPr>
            <a:r>
              <a:rPr lang="en-US" b="1" dirty="0">
                <a:solidFill>
                  <a:schemeClr val="accent2">
                    <a:lumMod val="50000"/>
                  </a:schemeClr>
                </a:solidFill>
                <a:latin typeface="Helvetica" pitchFamily="2" charset="0"/>
              </a:rPr>
              <a:t>KPC001S_tumor_IgG_BR1</a:t>
            </a:r>
            <a:endParaRPr lang="en-US" dirty="0">
              <a:solidFill>
                <a:schemeClr val="accent2">
                  <a:lumMod val="50000"/>
                </a:schemeClr>
              </a:solidFill>
              <a:latin typeface="Helvetica" pitchFamily="2" charset="0"/>
            </a:endParaRPr>
          </a:p>
          <a:p>
            <a:pPr algn="r" fontAlgn="b">
              <a:lnSpc>
                <a:spcPct val="150000"/>
              </a:lnSpc>
            </a:pPr>
            <a:r>
              <a:rPr lang="en-US" b="1" dirty="0">
                <a:solidFill>
                  <a:schemeClr val="accent2">
                    <a:lumMod val="50000"/>
                  </a:schemeClr>
                </a:solidFill>
                <a:latin typeface="Helvetica" pitchFamily="2" charset="0"/>
              </a:rPr>
              <a:t>KPC001S_tumor_IgG_BR2</a:t>
            </a:r>
          </a:p>
          <a:p>
            <a:pPr algn="r" fontAlgn="b">
              <a:lnSpc>
                <a:spcPct val="150000"/>
              </a:lnSpc>
            </a:pPr>
            <a:r>
              <a:rPr lang="en-US" b="1" dirty="0">
                <a:solidFill>
                  <a:schemeClr val="accent2">
                    <a:lumMod val="50000"/>
                  </a:schemeClr>
                </a:solidFill>
                <a:latin typeface="Helvetica" pitchFamily="2" charset="0"/>
              </a:rPr>
              <a:t>KPC001S_tumor_IgG_BR3</a:t>
            </a:r>
            <a:endParaRPr lang="en-US" dirty="0">
              <a:solidFill>
                <a:schemeClr val="accent2">
                  <a:lumMod val="50000"/>
                </a:schemeClr>
              </a:solidFill>
              <a:latin typeface="Helvetica" pitchFamily="2" charset="0"/>
            </a:endParaRPr>
          </a:p>
          <a:p>
            <a:pPr algn="r" fontAlgn="b">
              <a:lnSpc>
                <a:spcPct val="150000"/>
              </a:lnSpc>
            </a:pPr>
            <a:r>
              <a:rPr lang="en-US" b="1" dirty="0">
                <a:solidFill>
                  <a:schemeClr val="accent2">
                    <a:lumMod val="50000"/>
                  </a:schemeClr>
                </a:solidFill>
                <a:latin typeface="Helvetica" pitchFamily="2" charset="0"/>
              </a:rPr>
              <a:t>KPC001S_tumor_ICI_BR1</a:t>
            </a:r>
            <a:endParaRPr lang="en-US" dirty="0">
              <a:solidFill>
                <a:schemeClr val="accent2">
                  <a:lumMod val="50000"/>
                </a:schemeClr>
              </a:solidFill>
              <a:latin typeface="Helvetica" pitchFamily="2" charset="0"/>
            </a:endParaRPr>
          </a:p>
          <a:p>
            <a:pPr algn="r" fontAlgn="b">
              <a:lnSpc>
                <a:spcPct val="150000"/>
              </a:lnSpc>
            </a:pPr>
            <a:r>
              <a:rPr lang="en-US" b="1" dirty="0">
                <a:solidFill>
                  <a:schemeClr val="accent2">
                    <a:lumMod val="50000"/>
                  </a:schemeClr>
                </a:solidFill>
                <a:latin typeface="Helvetica" pitchFamily="2" charset="0"/>
              </a:rPr>
              <a:t>KPC001S_tumor_ICI_BR2</a:t>
            </a:r>
          </a:p>
          <a:p>
            <a:pPr algn="r" fontAlgn="b">
              <a:lnSpc>
                <a:spcPct val="150000"/>
              </a:lnSpc>
            </a:pPr>
            <a:r>
              <a:rPr lang="en-US" b="1" dirty="0">
                <a:solidFill>
                  <a:schemeClr val="accent2">
                    <a:lumMod val="50000"/>
                  </a:schemeClr>
                </a:solidFill>
                <a:latin typeface="Helvetica" pitchFamily="2" charset="0"/>
              </a:rPr>
              <a:t>KPC001S_tumor_ICI_BR3</a:t>
            </a:r>
            <a:endParaRPr lang="en-US" dirty="0">
              <a:solidFill>
                <a:schemeClr val="accent2">
                  <a:lumMod val="50000"/>
                </a:schemeClr>
              </a:solidFill>
              <a:latin typeface="Helvetica" pitchFamily="2" charset="0"/>
            </a:endParaRPr>
          </a:p>
          <a:p>
            <a:pPr algn="r" fontAlgn="b">
              <a:lnSpc>
                <a:spcPct val="150000"/>
              </a:lnSpc>
            </a:pPr>
            <a:r>
              <a:rPr lang="en-US" b="1" dirty="0">
                <a:solidFill>
                  <a:schemeClr val="accent1">
                    <a:lumMod val="50000"/>
                  </a:schemeClr>
                </a:solidFill>
                <a:latin typeface="Helvetica" pitchFamily="2" charset="0"/>
              </a:rPr>
              <a:t>HY19636_tumor_IgG_BR1</a:t>
            </a:r>
            <a:endParaRPr lang="en-US" dirty="0">
              <a:solidFill>
                <a:schemeClr val="accent1">
                  <a:lumMod val="50000"/>
                </a:schemeClr>
              </a:solidFill>
              <a:latin typeface="Helvetica" pitchFamily="2" charset="0"/>
            </a:endParaRPr>
          </a:p>
          <a:p>
            <a:pPr algn="r" fontAlgn="b">
              <a:lnSpc>
                <a:spcPct val="150000"/>
              </a:lnSpc>
            </a:pPr>
            <a:r>
              <a:rPr lang="en-US" b="1" dirty="0">
                <a:solidFill>
                  <a:schemeClr val="accent1">
                    <a:lumMod val="50000"/>
                  </a:schemeClr>
                </a:solidFill>
                <a:latin typeface="Helvetica" pitchFamily="2" charset="0"/>
              </a:rPr>
              <a:t>HY19636_tumor_IgG_BR2</a:t>
            </a:r>
          </a:p>
          <a:p>
            <a:pPr algn="r" fontAlgn="b">
              <a:lnSpc>
                <a:spcPct val="150000"/>
              </a:lnSpc>
            </a:pPr>
            <a:r>
              <a:rPr lang="en-US" b="1" dirty="0">
                <a:solidFill>
                  <a:schemeClr val="accent1">
                    <a:lumMod val="50000"/>
                  </a:schemeClr>
                </a:solidFill>
                <a:latin typeface="Helvetica" pitchFamily="2" charset="0"/>
              </a:rPr>
              <a:t>HY19636_tumor_IgG_BR3</a:t>
            </a:r>
            <a:endParaRPr lang="en-US" dirty="0">
              <a:solidFill>
                <a:schemeClr val="accent1">
                  <a:lumMod val="50000"/>
                </a:schemeClr>
              </a:solidFill>
              <a:latin typeface="Helvetica" pitchFamily="2" charset="0"/>
            </a:endParaRPr>
          </a:p>
          <a:p>
            <a:pPr algn="r" fontAlgn="b">
              <a:lnSpc>
                <a:spcPct val="150000"/>
              </a:lnSpc>
            </a:pPr>
            <a:r>
              <a:rPr lang="en-US" b="1" dirty="0">
                <a:solidFill>
                  <a:schemeClr val="accent1">
                    <a:lumMod val="50000"/>
                  </a:schemeClr>
                </a:solidFill>
                <a:latin typeface="Helvetica" pitchFamily="2" charset="0"/>
              </a:rPr>
              <a:t>HY19636_tumor_ICI_BR1</a:t>
            </a:r>
            <a:endParaRPr lang="en-US" dirty="0">
              <a:solidFill>
                <a:schemeClr val="accent1">
                  <a:lumMod val="50000"/>
                </a:schemeClr>
              </a:solidFill>
              <a:latin typeface="Helvetica" pitchFamily="2" charset="0"/>
            </a:endParaRPr>
          </a:p>
          <a:p>
            <a:pPr algn="r" fontAlgn="b">
              <a:lnSpc>
                <a:spcPct val="150000"/>
              </a:lnSpc>
            </a:pPr>
            <a:r>
              <a:rPr lang="en-US" b="1" dirty="0">
                <a:solidFill>
                  <a:schemeClr val="accent1">
                    <a:lumMod val="50000"/>
                  </a:schemeClr>
                </a:solidFill>
                <a:latin typeface="Helvetica" pitchFamily="2" charset="0"/>
              </a:rPr>
              <a:t>HY19636_tumor_ICI_BR2</a:t>
            </a:r>
          </a:p>
          <a:p>
            <a:pPr algn="r" fontAlgn="b">
              <a:lnSpc>
                <a:spcPct val="150000"/>
              </a:lnSpc>
            </a:pPr>
            <a:r>
              <a:rPr lang="en-US" b="1" dirty="0">
                <a:solidFill>
                  <a:schemeClr val="accent1">
                    <a:lumMod val="50000"/>
                  </a:schemeClr>
                </a:solidFill>
                <a:latin typeface="Helvetica" pitchFamily="2" charset="0"/>
              </a:rPr>
              <a:t>HY19636_tumor_ICI_BR3</a:t>
            </a:r>
            <a:endParaRPr lang="en-US" dirty="0">
              <a:solidFill>
                <a:schemeClr val="accent1">
                  <a:lumMod val="50000"/>
                </a:schemeClr>
              </a:solidFill>
              <a:latin typeface="Helvetica" pitchFamily="2" charset="0"/>
            </a:endParaRPr>
          </a:p>
        </p:txBody>
      </p:sp>
      <p:sp>
        <p:nvSpPr>
          <p:cNvPr id="16" name="Rectangle 15">
            <a:extLst>
              <a:ext uri="{FF2B5EF4-FFF2-40B4-BE49-F238E27FC236}">
                <a16:creationId xmlns:a16="http://schemas.microsoft.com/office/drawing/2014/main" id="{F458AF5A-3EBF-244C-B56E-692AD14F1931}"/>
              </a:ext>
            </a:extLst>
          </p:cNvPr>
          <p:cNvSpPr/>
          <p:nvPr/>
        </p:nvSpPr>
        <p:spPr>
          <a:xfrm rot="16200000">
            <a:off x="7198602" y="3548937"/>
            <a:ext cx="3260700" cy="584775"/>
          </a:xfrm>
          <a:prstGeom prst="rect">
            <a:avLst/>
          </a:prstGeom>
        </p:spPr>
        <p:txBody>
          <a:bodyPr wrap="square">
            <a:spAutoFit/>
          </a:bodyPr>
          <a:lstStyle/>
          <a:p>
            <a:pPr algn="ctr"/>
            <a:r>
              <a:rPr lang="en-US" sz="1600" b="1" dirty="0">
                <a:latin typeface="Helvetica" pitchFamily="2" charset="0"/>
              </a:rPr>
              <a:t>strength of correlation between signature and sample</a:t>
            </a:r>
          </a:p>
        </p:txBody>
      </p:sp>
      <p:sp>
        <p:nvSpPr>
          <p:cNvPr id="17" name="TextBox 16">
            <a:extLst>
              <a:ext uri="{FF2B5EF4-FFF2-40B4-BE49-F238E27FC236}">
                <a16:creationId xmlns:a16="http://schemas.microsoft.com/office/drawing/2014/main" id="{4F51AEA7-0273-584E-8050-A305DE72D298}"/>
              </a:ext>
            </a:extLst>
          </p:cNvPr>
          <p:cNvSpPr txBox="1"/>
          <p:nvPr/>
        </p:nvSpPr>
        <p:spPr>
          <a:xfrm>
            <a:off x="8183839" y="3674364"/>
            <a:ext cx="312906" cy="369332"/>
          </a:xfrm>
          <a:prstGeom prst="rect">
            <a:avLst/>
          </a:prstGeom>
          <a:noFill/>
        </p:spPr>
        <p:txBody>
          <a:bodyPr wrap="none" rtlCol="0">
            <a:spAutoFit/>
          </a:bodyPr>
          <a:lstStyle/>
          <a:p>
            <a:r>
              <a:rPr lang="en-US" b="1" dirty="0">
                <a:latin typeface="Helvetica" charset="0"/>
                <a:ea typeface="Helvetica" charset="0"/>
                <a:cs typeface="Helvetica" charset="0"/>
              </a:rPr>
              <a:t>0</a:t>
            </a:r>
          </a:p>
        </p:txBody>
      </p:sp>
      <p:sp>
        <p:nvSpPr>
          <p:cNvPr id="18" name="TextBox 17">
            <a:extLst>
              <a:ext uri="{FF2B5EF4-FFF2-40B4-BE49-F238E27FC236}">
                <a16:creationId xmlns:a16="http://schemas.microsoft.com/office/drawing/2014/main" id="{B99D8DC0-FF88-EE4C-B770-35410109CB67}"/>
              </a:ext>
            </a:extLst>
          </p:cNvPr>
          <p:cNvSpPr txBox="1"/>
          <p:nvPr/>
        </p:nvSpPr>
        <p:spPr>
          <a:xfrm>
            <a:off x="8237555" y="5468815"/>
            <a:ext cx="453970" cy="369332"/>
          </a:xfrm>
          <a:prstGeom prst="rect">
            <a:avLst/>
          </a:prstGeom>
          <a:noFill/>
        </p:spPr>
        <p:txBody>
          <a:bodyPr wrap="none" rtlCol="0">
            <a:spAutoFit/>
          </a:bodyPr>
          <a:lstStyle/>
          <a:p>
            <a:r>
              <a:rPr lang="en-US" b="1" dirty="0">
                <a:latin typeface="Helvetica" charset="0"/>
                <a:ea typeface="Helvetica" charset="0"/>
                <a:cs typeface="Helvetica" charset="0"/>
              </a:rPr>
              <a:t>-.5</a:t>
            </a:r>
          </a:p>
        </p:txBody>
      </p:sp>
      <p:pic>
        <p:nvPicPr>
          <p:cNvPr id="20" name="Google Shape;456;p34">
            <a:extLst>
              <a:ext uri="{FF2B5EF4-FFF2-40B4-BE49-F238E27FC236}">
                <a16:creationId xmlns:a16="http://schemas.microsoft.com/office/drawing/2014/main" id="{366E2DB5-1377-6D45-B8A1-8D078BAE3BF1}"/>
              </a:ext>
            </a:extLst>
          </p:cNvPr>
          <p:cNvPicPr preferRelativeResize="0">
            <a:picLocks noChangeAspect="1"/>
          </p:cNvPicPr>
          <p:nvPr/>
        </p:nvPicPr>
        <p:blipFill rotWithShape="1">
          <a:blip r:embed="rId3">
            <a:alphaModFix/>
          </a:blip>
          <a:srcRect l="17780" r="9531" b="6763"/>
          <a:stretch/>
        </p:blipFill>
        <p:spPr>
          <a:xfrm>
            <a:off x="3100644" y="1134930"/>
            <a:ext cx="5136911" cy="5271771"/>
          </a:xfrm>
          <a:prstGeom prst="rect">
            <a:avLst/>
          </a:prstGeom>
          <a:noFill/>
          <a:ln>
            <a:noFill/>
          </a:ln>
        </p:spPr>
      </p:pic>
      <p:sp>
        <p:nvSpPr>
          <p:cNvPr id="21" name="TextBox 20">
            <a:extLst>
              <a:ext uri="{FF2B5EF4-FFF2-40B4-BE49-F238E27FC236}">
                <a16:creationId xmlns:a16="http://schemas.microsoft.com/office/drawing/2014/main" id="{E7AC0843-A088-FA42-8826-E93471BF1C57}"/>
              </a:ext>
            </a:extLst>
          </p:cNvPr>
          <p:cNvSpPr txBox="1"/>
          <p:nvPr/>
        </p:nvSpPr>
        <p:spPr>
          <a:xfrm>
            <a:off x="3108595" y="6368858"/>
            <a:ext cx="503664" cy="338554"/>
          </a:xfrm>
          <a:prstGeom prst="rect">
            <a:avLst/>
          </a:prstGeom>
          <a:noFill/>
        </p:spPr>
        <p:txBody>
          <a:bodyPr wrap="square" rtlCol="0">
            <a:spAutoFit/>
          </a:bodyPr>
          <a:lstStyle/>
          <a:p>
            <a:pPr algn="ctr"/>
            <a:r>
              <a:rPr lang="en-US" sz="1600" b="1" dirty="0">
                <a:latin typeface="Helvetica" charset="0"/>
                <a:ea typeface="Helvetica" charset="0"/>
                <a:cs typeface="Helvetica" charset="0"/>
              </a:rPr>
              <a:t>S1</a:t>
            </a:r>
          </a:p>
        </p:txBody>
      </p:sp>
      <p:sp>
        <p:nvSpPr>
          <p:cNvPr id="22" name="TextBox 21">
            <a:extLst>
              <a:ext uri="{FF2B5EF4-FFF2-40B4-BE49-F238E27FC236}">
                <a16:creationId xmlns:a16="http://schemas.microsoft.com/office/drawing/2014/main" id="{1514C974-D978-114C-B606-E6E35815BDE4}"/>
              </a:ext>
            </a:extLst>
          </p:cNvPr>
          <p:cNvSpPr txBox="1"/>
          <p:nvPr/>
        </p:nvSpPr>
        <p:spPr>
          <a:xfrm>
            <a:off x="3545674" y="6368858"/>
            <a:ext cx="434734"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S2</a:t>
            </a:r>
          </a:p>
        </p:txBody>
      </p:sp>
      <p:sp>
        <p:nvSpPr>
          <p:cNvPr id="23" name="TextBox 22">
            <a:extLst>
              <a:ext uri="{FF2B5EF4-FFF2-40B4-BE49-F238E27FC236}">
                <a16:creationId xmlns:a16="http://schemas.microsoft.com/office/drawing/2014/main" id="{D8D20002-9850-884F-84B7-F16C2A1D0895}"/>
              </a:ext>
            </a:extLst>
          </p:cNvPr>
          <p:cNvSpPr txBox="1"/>
          <p:nvPr/>
        </p:nvSpPr>
        <p:spPr>
          <a:xfrm>
            <a:off x="3943082" y="6368858"/>
            <a:ext cx="434734"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S3</a:t>
            </a:r>
          </a:p>
        </p:txBody>
      </p:sp>
      <p:sp>
        <p:nvSpPr>
          <p:cNvPr id="24" name="TextBox 23">
            <a:extLst>
              <a:ext uri="{FF2B5EF4-FFF2-40B4-BE49-F238E27FC236}">
                <a16:creationId xmlns:a16="http://schemas.microsoft.com/office/drawing/2014/main" id="{404BC03A-29EC-434F-AFD5-801013C89F71}"/>
              </a:ext>
            </a:extLst>
          </p:cNvPr>
          <p:cNvSpPr txBox="1"/>
          <p:nvPr/>
        </p:nvSpPr>
        <p:spPr>
          <a:xfrm>
            <a:off x="4350206" y="6373840"/>
            <a:ext cx="434734"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S4</a:t>
            </a:r>
          </a:p>
        </p:txBody>
      </p:sp>
      <p:sp>
        <p:nvSpPr>
          <p:cNvPr id="25" name="TextBox 24">
            <a:extLst>
              <a:ext uri="{FF2B5EF4-FFF2-40B4-BE49-F238E27FC236}">
                <a16:creationId xmlns:a16="http://schemas.microsoft.com/office/drawing/2014/main" id="{35DBCAB9-E82F-D446-B967-0AAA0DD4BE62}"/>
              </a:ext>
            </a:extLst>
          </p:cNvPr>
          <p:cNvSpPr txBox="1"/>
          <p:nvPr/>
        </p:nvSpPr>
        <p:spPr>
          <a:xfrm>
            <a:off x="4753833" y="6373840"/>
            <a:ext cx="434734"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S5</a:t>
            </a:r>
          </a:p>
        </p:txBody>
      </p:sp>
      <p:sp>
        <p:nvSpPr>
          <p:cNvPr id="26" name="TextBox 25">
            <a:extLst>
              <a:ext uri="{FF2B5EF4-FFF2-40B4-BE49-F238E27FC236}">
                <a16:creationId xmlns:a16="http://schemas.microsoft.com/office/drawing/2014/main" id="{C7288A89-117E-414E-99E3-BEDA6BEC36D3}"/>
              </a:ext>
            </a:extLst>
          </p:cNvPr>
          <p:cNvSpPr txBox="1"/>
          <p:nvPr/>
        </p:nvSpPr>
        <p:spPr>
          <a:xfrm>
            <a:off x="5162343" y="6368858"/>
            <a:ext cx="434734"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S6</a:t>
            </a:r>
          </a:p>
        </p:txBody>
      </p:sp>
      <p:sp>
        <p:nvSpPr>
          <p:cNvPr id="27" name="TextBox 26">
            <a:extLst>
              <a:ext uri="{FF2B5EF4-FFF2-40B4-BE49-F238E27FC236}">
                <a16:creationId xmlns:a16="http://schemas.microsoft.com/office/drawing/2014/main" id="{5C64D641-36DF-D547-B49A-03B0520E4C15}"/>
              </a:ext>
            </a:extLst>
          </p:cNvPr>
          <p:cNvSpPr txBox="1"/>
          <p:nvPr/>
        </p:nvSpPr>
        <p:spPr>
          <a:xfrm>
            <a:off x="5568492" y="6368858"/>
            <a:ext cx="434734"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S7</a:t>
            </a:r>
          </a:p>
        </p:txBody>
      </p:sp>
      <p:sp>
        <p:nvSpPr>
          <p:cNvPr id="28" name="TextBox 27">
            <a:extLst>
              <a:ext uri="{FF2B5EF4-FFF2-40B4-BE49-F238E27FC236}">
                <a16:creationId xmlns:a16="http://schemas.microsoft.com/office/drawing/2014/main" id="{CD5E3E4D-DEF0-6A42-8365-90E7B3F42ADE}"/>
              </a:ext>
            </a:extLst>
          </p:cNvPr>
          <p:cNvSpPr txBox="1"/>
          <p:nvPr/>
        </p:nvSpPr>
        <p:spPr>
          <a:xfrm>
            <a:off x="8237555" y="1848092"/>
            <a:ext cx="377026" cy="369332"/>
          </a:xfrm>
          <a:prstGeom prst="rect">
            <a:avLst/>
          </a:prstGeom>
          <a:noFill/>
        </p:spPr>
        <p:txBody>
          <a:bodyPr wrap="none" rtlCol="0">
            <a:spAutoFit/>
          </a:bodyPr>
          <a:lstStyle/>
          <a:p>
            <a:r>
              <a:rPr lang="en-US" b="1" dirty="0">
                <a:latin typeface="Helvetica" charset="0"/>
                <a:ea typeface="Helvetica" charset="0"/>
                <a:cs typeface="Helvetica" charset="0"/>
              </a:rPr>
              <a:t>.5</a:t>
            </a:r>
          </a:p>
        </p:txBody>
      </p:sp>
      <p:sp>
        <p:nvSpPr>
          <p:cNvPr id="29" name="TextBox 28">
            <a:extLst>
              <a:ext uri="{FF2B5EF4-FFF2-40B4-BE49-F238E27FC236}">
                <a16:creationId xmlns:a16="http://schemas.microsoft.com/office/drawing/2014/main" id="{8F669DE3-8734-524E-B8FD-CF9EDD758C36}"/>
              </a:ext>
            </a:extLst>
          </p:cNvPr>
          <p:cNvSpPr txBox="1"/>
          <p:nvPr/>
        </p:nvSpPr>
        <p:spPr>
          <a:xfrm>
            <a:off x="5961868" y="6381781"/>
            <a:ext cx="434735"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S8</a:t>
            </a:r>
          </a:p>
        </p:txBody>
      </p:sp>
      <p:sp>
        <p:nvSpPr>
          <p:cNvPr id="30" name="TextBox 29">
            <a:extLst>
              <a:ext uri="{FF2B5EF4-FFF2-40B4-BE49-F238E27FC236}">
                <a16:creationId xmlns:a16="http://schemas.microsoft.com/office/drawing/2014/main" id="{2F01E71D-A20D-CF4E-935D-D9100357D846}"/>
              </a:ext>
            </a:extLst>
          </p:cNvPr>
          <p:cNvSpPr txBox="1"/>
          <p:nvPr/>
        </p:nvSpPr>
        <p:spPr>
          <a:xfrm>
            <a:off x="6373446" y="6381781"/>
            <a:ext cx="434735"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S9</a:t>
            </a:r>
          </a:p>
        </p:txBody>
      </p:sp>
      <p:sp>
        <p:nvSpPr>
          <p:cNvPr id="31" name="TextBox 30">
            <a:extLst>
              <a:ext uri="{FF2B5EF4-FFF2-40B4-BE49-F238E27FC236}">
                <a16:creationId xmlns:a16="http://schemas.microsoft.com/office/drawing/2014/main" id="{D3D1B27A-DB77-0342-B6F0-681747657D23}"/>
              </a:ext>
            </a:extLst>
          </p:cNvPr>
          <p:cNvSpPr txBox="1"/>
          <p:nvPr/>
        </p:nvSpPr>
        <p:spPr>
          <a:xfrm>
            <a:off x="6725050" y="6376799"/>
            <a:ext cx="548548"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S10</a:t>
            </a:r>
          </a:p>
        </p:txBody>
      </p:sp>
      <p:sp>
        <p:nvSpPr>
          <p:cNvPr id="32" name="TextBox 31">
            <a:extLst>
              <a:ext uri="{FF2B5EF4-FFF2-40B4-BE49-F238E27FC236}">
                <a16:creationId xmlns:a16="http://schemas.microsoft.com/office/drawing/2014/main" id="{EED7E3A0-F54A-9042-BCB9-EABC68AB9B53}"/>
              </a:ext>
            </a:extLst>
          </p:cNvPr>
          <p:cNvSpPr txBox="1"/>
          <p:nvPr/>
        </p:nvSpPr>
        <p:spPr>
          <a:xfrm>
            <a:off x="7144760" y="6376799"/>
            <a:ext cx="537328"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S11</a:t>
            </a:r>
          </a:p>
        </p:txBody>
      </p:sp>
      <p:sp>
        <p:nvSpPr>
          <p:cNvPr id="33" name="Rectangle 32">
            <a:extLst>
              <a:ext uri="{FF2B5EF4-FFF2-40B4-BE49-F238E27FC236}">
                <a16:creationId xmlns:a16="http://schemas.microsoft.com/office/drawing/2014/main" id="{18D8DD97-95BE-C346-9D42-297A61A51A2B}"/>
              </a:ext>
            </a:extLst>
          </p:cNvPr>
          <p:cNvSpPr/>
          <p:nvPr/>
        </p:nvSpPr>
        <p:spPr>
          <a:xfrm>
            <a:off x="7114054" y="1248354"/>
            <a:ext cx="584011" cy="5137075"/>
          </a:xfrm>
          <a:prstGeom prst="rect">
            <a:avLst/>
          </a:prstGeom>
          <a:noFill/>
          <a:ln w="63500">
            <a:solidFill>
              <a:srgbClr val="DEDC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21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81C6DC68-62E3-2448-AA28-94C7FC411199}"/>
              </a:ext>
            </a:extLst>
          </p:cNvPr>
          <p:cNvSpPr txBox="1"/>
          <p:nvPr/>
        </p:nvSpPr>
        <p:spPr>
          <a:xfrm>
            <a:off x="146491" y="132701"/>
            <a:ext cx="9362364" cy="830997"/>
          </a:xfrm>
          <a:prstGeom prst="rect">
            <a:avLst/>
          </a:prstGeom>
          <a:noFill/>
        </p:spPr>
        <p:txBody>
          <a:bodyPr wrap="square" lIns="91440" tIns="45720" rIns="91440" bIns="45720" rtlCol="0" anchor="ctr">
            <a:spAutoFit/>
          </a:bodyPr>
          <a:lstStyle/>
          <a:p>
            <a:pPr defTabSz="914400"/>
            <a:r>
              <a:rPr lang="en-US" sz="2400" b="1" dirty="0">
                <a:solidFill>
                  <a:srgbClr val="17375E"/>
                </a:solidFill>
                <a:latin typeface="Helvetica"/>
                <a:cs typeface="Helvetica"/>
              </a:rPr>
              <a:t>Experimental Setup</a:t>
            </a:r>
          </a:p>
          <a:p>
            <a:r>
              <a:rPr lang="en-US" sz="2400" b="1" dirty="0">
                <a:solidFill>
                  <a:srgbClr val="17375E"/>
                </a:solidFill>
                <a:latin typeface="Helvetica"/>
                <a:cs typeface="Helvetica"/>
              </a:rPr>
              <a:t>Compare cell types to find response </a:t>
            </a:r>
          </a:p>
        </p:txBody>
      </p:sp>
      <p:cxnSp>
        <p:nvCxnSpPr>
          <p:cNvPr id="78" name="Straight Connector 77">
            <a:extLst>
              <a:ext uri="{FF2B5EF4-FFF2-40B4-BE49-F238E27FC236}">
                <a16:creationId xmlns:a16="http://schemas.microsoft.com/office/drawing/2014/main" id="{A257B8D6-BC83-1F49-AA65-8EF93B02B682}"/>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C18B5CFC-7DEF-F047-8A02-82A9ECA17B1C}"/>
              </a:ext>
            </a:extLst>
          </p:cNvPr>
          <p:cNvSpPr/>
          <p:nvPr/>
        </p:nvSpPr>
        <p:spPr>
          <a:xfrm>
            <a:off x="2803152" y="1987445"/>
            <a:ext cx="5459105" cy="222478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0A4FA3D-A6CF-4540-BB32-9668FFC704B8}"/>
              </a:ext>
            </a:extLst>
          </p:cNvPr>
          <p:cNvSpPr/>
          <p:nvPr/>
        </p:nvSpPr>
        <p:spPr>
          <a:xfrm>
            <a:off x="2803152" y="4191000"/>
            <a:ext cx="5459105" cy="222478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3547CAA-F2A9-F043-89EE-C617B83ABBC2}"/>
              </a:ext>
            </a:extLst>
          </p:cNvPr>
          <p:cNvSpPr txBox="1"/>
          <p:nvPr/>
        </p:nvSpPr>
        <p:spPr>
          <a:xfrm>
            <a:off x="299803" y="2787290"/>
            <a:ext cx="2503349" cy="646331"/>
          </a:xfrm>
          <a:prstGeom prst="rect">
            <a:avLst/>
          </a:prstGeom>
          <a:noFill/>
        </p:spPr>
        <p:txBody>
          <a:bodyPr wrap="square" rtlCol="0">
            <a:spAutoFit/>
          </a:bodyPr>
          <a:lstStyle/>
          <a:p>
            <a:pPr algn="ctr"/>
            <a:r>
              <a:rPr lang="en-US" b="1" dirty="0">
                <a:latin typeface="Helvetica" charset="0"/>
                <a:ea typeface="Helvetica" charset="0"/>
                <a:cs typeface="Helvetica" charset="0"/>
              </a:rPr>
              <a:t>KPC</a:t>
            </a:r>
          </a:p>
          <a:p>
            <a:pPr algn="ctr"/>
            <a:r>
              <a:rPr lang="en-US" b="1" dirty="0">
                <a:latin typeface="Helvetica" charset="0"/>
                <a:ea typeface="Helvetica" charset="0"/>
                <a:cs typeface="Helvetica" charset="0"/>
              </a:rPr>
              <a:t>p53 Gain of Function</a:t>
            </a:r>
          </a:p>
        </p:txBody>
      </p:sp>
      <p:sp>
        <p:nvSpPr>
          <p:cNvPr id="64" name="TextBox 63">
            <a:extLst>
              <a:ext uri="{FF2B5EF4-FFF2-40B4-BE49-F238E27FC236}">
                <a16:creationId xmlns:a16="http://schemas.microsoft.com/office/drawing/2014/main" id="{6EE194B1-519C-6D47-A481-BD18ADC56034}"/>
              </a:ext>
            </a:extLst>
          </p:cNvPr>
          <p:cNvSpPr txBox="1"/>
          <p:nvPr/>
        </p:nvSpPr>
        <p:spPr>
          <a:xfrm>
            <a:off x="299803" y="4667679"/>
            <a:ext cx="2503349" cy="646331"/>
          </a:xfrm>
          <a:prstGeom prst="rect">
            <a:avLst/>
          </a:prstGeom>
          <a:noFill/>
        </p:spPr>
        <p:txBody>
          <a:bodyPr wrap="square" rtlCol="0">
            <a:spAutoFit/>
          </a:bodyPr>
          <a:lstStyle/>
          <a:p>
            <a:pPr algn="ctr"/>
            <a:r>
              <a:rPr lang="en-US" b="1" dirty="0">
                <a:latin typeface="Helvetica" charset="0"/>
                <a:ea typeface="Helvetica" charset="0"/>
                <a:cs typeface="Helvetica" charset="0"/>
              </a:rPr>
              <a:t>HY</a:t>
            </a:r>
          </a:p>
          <a:p>
            <a:pPr algn="ctr"/>
            <a:r>
              <a:rPr lang="en-US" b="1" dirty="0">
                <a:latin typeface="Helvetica" charset="0"/>
                <a:ea typeface="Helvetica" charset="0"/>
                <a:cs typeface="Helvetica" charset="0"/>
              </a:rPr>
              <a:t>p53 Deletion</a:t>
            </a:r>
          </a:p>
        </p:txBody>
      </p:sp>
      <p:sp>
        <p:nvSpPr>
          <p:cNvPr id="15" name="TextBox 14">
            <a:extLst>
              <a:ext uri="{FF2B5EF4-FFF2-40B4-BE49-F238E27FC236}">
                <a16:creationId xmlns:a16="http://schemas.microsoft.com/office/drawing/2014/main" id="{AEF6B83F-7830-4642-B371-CEA676CFBD4B}"/>
              </a:ext>
            </a:extLst>
          </p:cNvPr>
          <p:cNvSpPr txBox="1"/>
          <p:nvPr/>
        </p:nvSpPr>
        <p:spPr>
          <a:xfrm>
            <a:off x="4390404" y="2688692"/>
            <a:ext cx="2634054" cy="523220"/>
          </a:xfrm>
          <a:prstGeom prst="rect">
            <a:avLst/>
          </a:prstGeom>
          <a:noFill/>
        </p:spPr>
        <p:txBody>
          <a:bodyPr wrap="none" rtlCol="0">
            <a:spAutoFit/>
          </a:bodyPr>
          <a:lstStyle/>
          <a:p>
            <a:r>
              <a:rPr lang="en-US" sz="2800" b="1" dirty="0">
                <a:latin typeface="Helvetica" charset="0"/>
                <a:ea typeface="Helvetica" charset="0"/>
                <a:cs typeface="Helvetica" charset="0"/>
              </a:rPr>
              <a:t>6 “Replicates”</a:t>
            </a:r>
          </a:p>
        </p:txBody>
      </p:sp>
      <p:cxnSp>
        <p:nvCxnSpPr>
          <p:cNvPr id="17" name="Straight Arrow Connector 16">
            <a:extLst>
              <a:ext uri="{FF2B5EF4-FFF2-40B4-BE49-F238E27FC236}">
                <a16:creationId xmlns:a16="http://schemas.microsoft.com/office/drawing/2014/main" id="{ACAE352F-E17D-D24C-83E4-83B913C19DAF}"/>
              </a:ext>
            </a:extLst>
          </p:cNvPr>
          <p:cNvCxnSpPr>
            <a:cxnSpLocks/>
          </p:cNvCxnSpPr>
          <p:nvPr/>
        </p:nvCxnSpPr>
        <p:spPr>
          <a:xfrm>
            <a:off x="5565274" y="3926130"/>
            <a:ext cx="0" cy="572207"/>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Frame 21">
            <a:extLst>
              <a:ext uri="{FF2B5EF4-FFF2-40B4-BE49-F238E27FC236}">
                <a16:creationId xmlns:a16="http://schemas.microsoft.com/office/drawing/2014/main" id="{0A76A68D-A6EC-F545-B7EB-5B0A0CF6A6C8}"/>
              </a:ext>
            </a:extLst>
          </p:cNvPr>
          <p:cNvSpPr/>
          <p:nvPr/>
        </p:nvSpPr>
        <p:spPr>
          <a:xfrm>
            <a:off x="1230086" y="2787290"/>
            <a:ext cx="620485" cy="32602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9629AB0E-8AEB-2949-A8E0-93EF754F8D43}"/>
              </a:ext>
            </a:extLst>
          </p:cNvPr>
          <p:cNvSpPr/>
          <p:nvPr/>
        </p:nvSpPr>
        <p:spPr>
          <a:xfrm>
            <a:off x="1230086" y="4667679"/>
            <a:ext cx="620485" cy="32602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BC6A804B-726C-9349-8901-2EFC32258308}"/>
              </a:ext>
            </a:extLst>
          </p:cNvPr>
          <p:cNvSpPr txBox="1"/>
          <p:nvPr/>
        </p:nvSpPr>
        <p:spPr>
          <a:xfrm>
            <a:off x="4390404" y="5116223"/>
            <a:ext cx="2634054" cy="523220"/>
          </a:xfrm>
          <a:prstGeom prst="rect">
            <a:avLst/>
          </a:prstGeom>
          <a:noFill/>
        </p:spPr>
        <p:txBody>
          <a:bodyPr wrap="none" rtlCol="0">
            <a:spAutoFit/>
          </a:bodyPr>
          <a:lstStyle/>
          <a:p>
            <a:r>
              <a:rPr lang="en-US" sz="2800" b="1" dirty="0">
                <a:latin typeface="Helvetica" charset="0"/>
                <a:ea typeface="Helvetica" charset="0"/>
                <a:cs typeface="Helvetica" charset="0"/>
              </a:rPr>
              <a:t>6 “Replicates”</a:t>
            </a:r>
          </a:p>
        </p:txBody>
      </p:sp>
    </p:spTree>
    <p:extLst>
      <p:ext uri="{BB962C8B-B14F-4D97-AF65-F5344CB8AC3E}">
        <p14:creationId xmlns:p14="http://schemas.microsoft.com/office/powerpoint/2010/main" val="3317123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69A844-DC2E-1848-A3A6-80D25D01D4CF}"/>
              </a:ext>
            </a:extLst>
          </p:cNvPr>
          <p:cNvSpPr txBox="1"/>
          <p:nvPr/>
        </p:nvSpPr>
        <p:spPr>
          <a:xfrm>
            <a:off x="1169284" y="3883433"/>
            <a:ext cx="1002197" cy="246221"/>
          </a:xfrm>
          <a:prstGeom prst="rect">
            <a:avLst/>
          </a:prstGeom>
          <a:noFill/>
        </p:spPr>
        <p:txBody>
          <a:bodyPr wrap="none" rtlCol="0">
            <a:spAutoFit/>
          </a:bodyPr>
          <a:lstStyle/>
          <a:p>
            <a:r>
              <a:rPr lang="en-US" sz="1000" dirty="0" err="1">
                <a:latin typeface="Helvetica" pitchFamily="2" charset="0"/>
              </a:rPr>
              <a:t>Mayoclinic.org</a:t>
            </a:r>
            <a:endParaRPr lang="en-US" sz="1000" dirty="0">
              <a:latin typeface="Helvetica" pitchFamily="2" charset="0"/>
            </a:endParaRPr>
          </a:p>
        </p:txBody>
      </p:sp>
      <p:pic>
        <p:nvPicPr>
          <p:cNvPr id="5" name="Picture 4">
            <a:extLst>
              <a:ext uri="{FF2B5EF4-FFF2-40B4-BE49-F238E27FC236}">
                <a16:creationId xmlns:a16="http://schemas.microsoft.com/office/drawing/2014/main" id="{EAD77AFC-2411-0147-BFFC-27F8BFEFC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93" y="1375576"/>
            <a:ext cx="2344112" cy="2473209"/>
          </a:xfrm>
          <a:prstGeom prst="rect">
            <a:avLst/>
          </a:prstGeom>
          <a:ln>
            <a:solidFill>
              <a:schemeClr val="accent1"/>
            </a:solidFill>
          </a:ln>
        </p:spPr>
      </p:pic>
      <p:sp>
        <p:nvSpPr>
          <p:cNvPr id="6" name="TextBox 5">
            <a:extLst>
              <a:ext uri="{FF2B5EF4-FFF2-40B4-BE49-F238E27FC236}">
                <a16:creationId xmlns:a16="http://schemas.microsoft.com/office/drawing/2014/main" id="{0C13CFD5-62F1-DE4C-8208-36A8E07BF85D}"/>
              </a:ext>
            </a:extLst>
          </p:cNvPr>
          <p:cNvSpPr txBox="1"/>
          <p:nvPr/>
        </p:nvSpPr>
        <p:spPr>
          <a:xfrm>
            <a:off x="96032" y="4474243"/>
            <a:ext cx="9144000" cy="1903213"/>
          </a:xfrm>
          <a:prstGeom prst="rect">
            <a:avLst/>
          </a:prstGeom>
          <a:noFill/>
        </p:spPr>
        <p:txBody>
          <a:bodyPr wrap="square" rtlCol="0">
            <a:spAutoFit/>
          </a:bodyPr>
          <a:lstStyle/>
          <a:p>
            <a:pPr marL="342900" lvl="0" indent="-342900" defTabSz="457200">
              <a:lnSpc>
                <a:spcPct val="150000"/>
              </a:lnSpc>
              <a:buFont typeface="Arial" panose="020B0604020202020204" pitchFamily="34" charset="0"/>
              <a:buChar char="•"/>
              <a:defRPr/>
            </a:pPr>
            <a:r>
              <a:rPr lang="en-US" sz="1600" dirty="0">
                <a:latin typeface="Helvetica" pitchFamily="2" charset="0"/>
                <a:cs typeface="Calibri" panose="020F0502020204030204" pitchFamily="34" charset="0"/>
              </a:rPr>
              <a:t>Highly lethal malignancy --- third leading cause of cancer-related deaths </a:t>
            </a:r>
          </a:p>
          <a:p>
            <a:pPr marL="342900" lvl="0" indent="-342900" defTabSz="457200">
              <a:lnSpc>
                <a:spcPct val="150000"/>
              </a:lnSpc>
              <a:buFont typeface="Arial" panose="020B0604020202020204" pitchFamily="34" charset="0"/>
              <a:buChar char="•"/>
              <a:defRPr/>
            </a:pPr>
            <a:r>
              <a:rPr lang="en-US" sz="1600" dirty="0">
                <a:latin typeface="Helvetica" pitchFamily="2" charset="0"/>
                <a:cs typeface="Calibri" panose="020F0502020204030204" pitchFamily="34" charset="0"/>
              </a:rPr>
              <a:t>~ 50,000 people will die of PDAC in 2021</a:t>
            </a:r>
          </a:p>
          <a:p>
            <a:pPr marL="342900" lvl="0" indent="-342900" defTabSz="457200">
              <a:lnSpc>
                <a:spcPct val="150000"/>
              </a:lnSpc>
              <a:buFont typeface="Arial" panose="020B0604020202020204" pitchFamily="34" charset="0"/>
              <a:buChar char="•"/>
              <a:defRPr/>
            </a:pPr>
            <a:r>
              <a:rPr lang="en-US" sz="1600" dirty="0">
                <a:latin typeface="Helvetica" pitchFamily="2" charset="0"/>
                <a:cs typeface="Calibri" panose="020F0502020204030204" pitchFamily="34" charset="0"/>
              </a:rPr>
              <a:t>~ 80% of patients present with locally advanced or metastatic disease</a:t>
            </a:r>
          </a:p>
          <a:p>
            <a:pPr marL="342900" lvl="0" indent="-342900" defTabSz="457200">
              <a:lnSpc>
                <a:spcPct val="150000"/>
              </a:lnSpc>
              <a:buFont typeface="Arial" panose="020B0604020202020204" pitchFamily="34" charset="0"/>
              <a:buChar char="•"/>
              <a:defRPr/>
            </a:pPr>
            <a:r>
              <a:rPr lang="en-US" sz="1600" dirty="0">
                <a:latin typeface="Helvetica" pitchFamily="2" charset="0"/>
                <a:cs typeface="Calibri" panose="020F0502020204030204" pitchFamily="34" charset="0"/>
              </a:rPr>
              <a:t>Considered incurable: 5-year survival &lt; 11%</a:t>
            </a:r>
          </a:p>
          <a:p>
            <a:pPr marL="342900" lvl="0" indent="-342900" defTabSz="457200">
              <a:lnSpc>
                <a:spcPct val="150000"/>
              </a:lnSpc>
              <a:buFont typeface="Arial" panose="020B0604020202020204" pitchFamily="34" charset="0"/>
              <a:buChar char="•"/>
              <a:defRPr/>
            </a:pPr>
            <a:r>
              <a:rPr lang="en-US" sz="1600" dirty="0">
                <a:latin typeface="Helvetica" pitchFamily="2" charset="0"/>
                <a:cs typeface="Calibri" panose="020F0502020204030204" pitchFamily="34" charset="0"/>
              </a:rPr>
              <a:t>Current treatment options are largely ineffective</a:t>
            </a:r>
          </a:p>
        </p:txBody>
      </p:sp>
      <p:sp>
        <p:nvSpPr>
          <p:cNvPr id="9" name="Title 2">
            <a:extLst>
              <a:ext uri="{FF2B5EF4-FFF2-40B4-BE49-F238E27FC236}">
                <a16:creationId xmlns:a16="http://schemas.microsoft.com/office/drawing/2014/main" id="{27A4F3FC-600A-8145-91C6-2651EC1E6E4F}"/>
              </a:ext>
            </a:extLst>
          </p:cNvPr>
          <p:cNvSpPr>
            <a:spLocks noGrp="1"/>
          </p:cNvSpPr>
          <p:nvPr>
            <p:ph type="title"/>
          </p:nvPr>
        </p:nvSpPr>
        <p:spPr>
          <a:xfrm>
            <a:off x="101600" y="339545"/>
            <a:ext cx="8940799" cy="444624"/>
          </a:xfrm>
        </p:spPr>
        <p:txBody>
          <a:bodyPr/>
          <a:lstStyle/>
          <a:p>
            <a:r>
              <a:rPr lang="en-US" dirty="0"/>
              <a:t>Pancreatic Ductal Adenocarcinoma (PDAC)</a:t>
            </a:r>
          </a:p>
        </p:txBody>
      </p:sp>
      <p:grpSp>
        <p:nvGrpSpPr>
          <p:cNvPr id="10" name="Group 9">
            <a:extLst>
              <a:ext uri="{FF2B5EF4-FFF2-40B4-BE49-F238E27FC236}">
                <a16:creationId xmlns:a16="http://schemas.microsoft.com/office/drawing/2014/main" id="{59EF4E7E-7AB7-4840-87F6-9E5411853523}"/>
              </a:ext>
            </a:extLst>
          </p:cNvPr>
          <p:cNvGrpSpPr>
            <a:grpSpLocks noChangeAspect="1"/>
          </p:cNvGrpSpPr>
          <p:nvPr/>
        </p:nvGrpSpPr>
        <p:grpSpPr>
          <a:xfrm>
            <a:off x="4668032" y="1331738"/>
            <a:ext cx="4374367" cy="2722037"/>
            <a:chOff x="311211" y="1347691"/>
            <a:chExt cx="8789078" cy="5469179"/>
          </a:xfrm>
        </p:grpSpPr>
        <p:sp>
          <p:nvSpPr>
            <p:cNvPr id="11" name="Rectangle 10">
              <a:extLst>
                <a:ext uri="{FF2B5EF4-FFF2-40B4-BE49-F238E27FC236}">
                  <a16:creationId xmlns:a16="http://schemas.microsoft.com/office/drawing/2014/main" id="{4CB6270D-82D5-7340-A944-DB32AE3DDDB7}"/>
                </a:ext>
              </a:extLst>
            </p:cNvPr>
            <p:cNvSpPr/>
            <p:nvPr/>
          </p:nvSpPr>
          <p:spPr>
            <a:xfrm>
              <a:off x="311211" y="6480945"/>
              <a:ext cx="8789078" cy="335925"/>
            </a:xfrm>
            <a:prstGeom prst="rect">
              <a:avLst/>
            </a:prstGeom>
          </p:spPr>
          <p:txBody>
            <a:bodyPr wrap="square">
              <a:spAutoFit/>
            </a:bodyPr>
            <a:lstStyle/>
            <a:p>
              <a:r>
                <a:rPr lang="en-US" sz="1000" dirty="0">
                  <a:latin typeface="Helvetica"/>
                  <a:cs typeface="Helvetica"/>
                </a:rPr>
                <a:t>http://</a:t>
              </a:r>
              <a:r>
                <a:rPr lang="en-US" sz="1000" dirty="0" err="1">
                  <a:latin typeface="Helvetica"/>
                  <a:cs typeface="Helvetica"/>
                </a:rPr>
                <a:t>www.cancer.org</a:t>
              </a:r>
              <a:r>
                <a:rPr lang="en-US" sz="1000" dirty="0">
                  <a:latin typeface="Helvetica"/>
                  <a:cs typeface="Helvetica"/>
                </a:rPr>
                <a:t>/</a:t>
              </a:r>
              <a:r>
                <a:rPr lang="en-US" sz="1000" dirty="0" err="1">
                  <a:latin typeface="Helvetica"/>
                  <a:cs typeface="Helvetica"/>
                </a:rPr>
                <a:t>acs</a:t>
              </a:r>
              <a:r>
                <a:rPr lang="en-US" sz="1000" dirty="0">
                  <a:latin typeface="Helvetica"/>
                  <a:cs typeface="Helvetica"/>
                </a:rPr>
                <a:t>/groups/content/@</a:t>
              </a:r>
              <a:r>
                <a:rPr lang="en-US" sz="1000" dirty="0" err="1">
                  <a:latin typeface="Helvetica"/>
                  <a:cs typeface="Helvetica"/>
                </a:rPr>
                <a:t>epidemiologysurveilance</a:t>
              </a:r>
              <a:r>
                <a:rPr lang="en-US" sz="1000" dirty="0">
                  <a:latin typeface="Helvetica"/>
                  <a:cs typeface="Helvetica"/>
                </a:rPr>
                <a:t>/documents/document/acspc-036845.pdf</a:t>
              </a:r>
            </a:p>
          </p:txBody>
        </p:sp>
        <p:pic>
          <p:nvPicPr>
            <p:cNvPr id="12" name="Picture 11" descr="Screen Shot 2014-08-03 at 11.15.14 PM.png">
              <a:extLst>
                <a:ext uri="{FF2B5EF4-FFF2-40B4-BE49-F238E27FC236}">
                  <a16:creationId xmlns:a16="http://schemas.microsoft.com/office/drawing/2014/main" id="{C28456A0-0A4E-7F4F-8AAC-B8F7F1FD66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490" y="1347691"/>
              <a:ext cx="8209177" cy="5126923"/>
            </a:xfrm>
            <a:prstGeom prst="rect">
              <a:avLst/>
            </a:prstGeom>
            <a:ln w="12700">
              <a:noFill/>
            </a:ln>
          </p:spPr>
        </p:pic>
        <p:sp>
          <p:nvSpPr>
            <p:cNvPr id="13" name="Rounded Rectangle 12">
              <a:extLst>
                <a:ext uri="{FF2B5EF4-FFF2-40B4-BE49-F238E27FC236}">
                  <a16:creationId xmlns:a16="http://schemas.microsoft.com/office/drawing/2014/main" id="{8B03A5CC-80FB-CC43-9CC8-A9BC94F56CE6}"/>
                </a:ext>
              </a:extLst>
            </p:cNvPr>
            <p:cNvSpPr/>
            <p:nvPr/>
          </p:nvSpPr>
          <p:spPr>
            <a:xfrm>
              <a:off x="3102500" y="4817786"/>
              <a:ext cx="1053326" cy="351245"/>
            </a:xfrm>
            <a:prstGeom prst="round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Helvetica"/>
                <a:cs typeface="Helvetica"/>
              </a:endParaRPr>
            </a:p>
          </p:txBody>
        </p:sp>
        <p:sp>
          <p:nvSpPr>
            <p:cNvPr id="14" name="Rounded Rectangle 13">
              <a:extLst>
                <a:ext uri="{FF2B5EF4-FFF2-40B4-BE49-F238E27FC236}">
                  <a16:creationId xmlns:a16="http://schemas.microsoft.com/office/drawing/2014/main" id="{E9AA9315-0538-9F45-92A0-1448606A5D7B}"/>
                </a:ext>
              </a:extLst>
            </p:cNvPr>
            <p:cNvSpPr/>
            <p:nvPr/>
          </p:nvSpPr>
          <p:spPr>
            <a:xfrm>
              <a:off x="1425080" y="5157800"/>
              <a:ext cx="1053326" cy="351245"/>
            </a:xfrm>
            <a:prstGeom prst="round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atin typeface="Helvetica"/>
                <a:cs typeface="Helvetica"/>
              </a:endParaRPr>
            </a:p>
          </p:txBody>
        </p:sp>
        <p:sp>
          <p:nvSpPr>
            <p:cNvPr id="15" name="Rounded Rectangle 14">
              <a:extLst>
                <a:ext uri="{FF2B5EF4-FFF2-40B4-BE49-F238E27FC236}">
                  <a16:creationId xmlns:a16="http://schemas.microsoft.com/office/drawing/2014/main" id="{57A26567-0ADC-6747-A6D9-EB07A91A0DDB}"/>
                </a:ext>
              </a:extLst>
            </p:cNvPr>
            <p:cNvSpPr/>
            <p:nvPr/>
          </p:nvSpPr>
          <p:spPr>
            <a:xfrm>
              <a:off x="4992083" y="3178433"/>
              <a:ext cx="2663000" cy="351245"/>
            </a:xfrm>
            <a:prstGeom prst="round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grpSp>
    </p:spTree>
    <p:extLst>
      <p:ext uri="{BB962C8B-B14F-4D97-AF65-F5344CB8AC3E}">
        <p14:creationId xmlns:p14="http://schemas.microsoft.com/office/powerpoint/2010/main" val="118030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Analysis Pipeline</a:t>
            </a:r>
          </a:p>
        </p:txBody>
      </p:sp>
      <p:sp>
        <p:nvSpPr>
          <p:cNvPr id="6" name="Rounded Rectangle 5">
            <a:extLst>
              <a:ext uri="{FF2B5EF4-FFF2-40B4-BE49-F238E27FC236}">
                <a16:creationId xmlns:a16="http://schemas.microsoft.com/office/drawing/2014/main" id="{E842F735-075D-0B42-B21C-B4E70C2C5F38}"/>
              </a:ext>
            </a:extLst>
          </p:cNvPr>
          <p:cNvSpPr/>
          <p:nvPr/>
        </p:nvSpPr>
        <p:spPr>
          <a:xfrm>
            <a:off x="267629" y="1299115"/>
            <a:ext cx="1360449" cy="591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PROseq</a:t>
            </a:r>
            <a:r>
              <a:rPr lang="en-US" b="1" dirty="0"/>
              <a:t> *.</a:t>
            </a:r>
            <a:r>
              <a:rPr lang="en-US" b="1" dirty="0" err="1"/>
              <a:t>fastq</a:t>
            </a:r>
            <a:endParaRPr lang="en-US" b="1" dirty="0"/>
          </a:p>
        </p:txBody>
      </p:sp>
      <p:cxnSp>
        <p:nvCxnSpPr>
          <p:cNvPr id="8" name="Straight Arrow Connector 7">
            <a:extLst>
              <a:ext uri="{FF2B5EF4-FFF2-40B4-BE49-F238E27FC236}">
                <a16:creationId xmlns:a16="http://schemas.microsoft.com/office/drawing/2014/main" id="{944FEC37-CFAA-794D-8E4E-40DD8AF254AC}"/>
              </a:ext>
            </a:extLst>
          </p:cNvPr>
          <p:cNvCxnSpPr>
            <a:cxnSpLocks/>
            <a:stCxn id="6" idx="3"/>
            <a:endCxn id="9" idx="1"/>
          </p:cNvCxnSpPr>
          <p:nvPr/>
        </p:nvCxnSpPr>
        <p:spPr>
          <a:xfrm>
            <a:off x="1628078"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1EE42BE6-D85B-7E4A-846F-1889E010CD9B}"/>
              </a:ext>
            </a:extLst>
          </p:cNvPr>
          <p:cNvSpPr/>
          <p:nvPr/>
        </p:nvSpPr>
        <p:spPr>
          <a:xfrm>
            <a:off x="1860395" y="1299115"/>
            <a:ext cx="1360449" cy="59101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Genome Alignment</a:t>
            </a:r>
          </a:p>
        </p:txBody>
      </p:sp>
      <p:sp>
        <p:nvSpPr>
          <p:cNvPr id="10" name="Rounded Rectangle 9">
            <a:extLst>
              <a:ext uri="{FF2B5EF4-FFF2-40B4-BE49-F238E27FC236}">
                <a16:creationId xmlns:a16="http://schemas.microsoft.com/office/drawing/2014/main" id="{8BA59CFE-3EF2-5845-80FF-D53738BE62BF}"/>
              </a:ext>
            </a:extLst>
          </p:cNvPr>
          <p:cNvSpPr/>
          <p:nvPr/>
        </p:nvSpPr>
        <p:spPr>
          <a:xfrm>
            <a:off x="3453161" y="1299115"/>
            <a:ext cx="1360449" cy="59101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Transcript Raw Counts</a:t>
            </a:r>
          </a:p>
        </p:txBody>
      </p:sp>
      <p:sp>
        <p:nvSpPr>
          <p:cNvPr id="12" name="Rounded Rectangle 11">
            <a:extLst>
              <a:ext uri="{FF2B5EF4-FFF2-40B4-BE49-F238E27FC236}">
                <a16:creationId xmlns:a16="http://schemas.microsoft.com/office/drawing/2014/main" id="{6D846C04-FE3B-EB46-A713-9717AB0A438C}"/>
              </a:ext>
            </a:extLst>
          </p:cNvPr>
          <p:cNvSpPr/>
          <p:nvPr/>
        </p:nvSpPr>
        <p:spPr>
          <a:xfrm>
            <a:off x="5051502" y="1193581"/>
            <a:ext cx="1620644" cy="81037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Independent Component Analysis</a:t>
            </a:r>
          </a:p>
        </p:txBody>
      </p:sp>
      <p:sp>
        <p:nvSpPr>
          <p:cNvPr id="13" name="Rounded Rectangle 12">
            <a:extLst>
              <a:ext uri="{FF2B5EF4-FFF2-40B4-BE49-F238E27FC236}">
                <a16:creationId xmlns:a16="http://schemas.microsoft.com/office/drawing/2014/main" id="{BDD88BC8-12CB-0343-846F-5F6030D3F1D1}"/>
              </a:ext>
            </a:extLst>
          </p:cNvPr>
          <p:cNvSpPr/>
          <p:nvPr/>
        </p:nvSpPr>
        <p:spPr>
          <a:xfrm>
            <a:off x="6994742" y="2295490"/>
            <a:ext cx="1825083" cy="594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Expression</a:t>
            </a:r>
          </a:p>
          <a:p>
            <a:pPr algn="ctr"/>
            <a:r>
              <a:rPr lang="en-US" dirty="0"/>
              <a:t>Signature</a:t>
            </a:r>
          </a:p>
        </p:txBody>
      </p:sp>
      <p:cxnSp>
        <p:nvCxnSpPr>
          <p:cNvPr id="15" name="Straight Arrow Connector 14">
            <a:extLst>
              <a:ext uri="{FF2B5EF4-FFF2-40B4-BE49-F238E27FC236}">
                <a16:creationId xmlns:a16="http://schemas.microsoft.com/office/drawing/2014/main" id="{0D8372FA-E5C3-2C49-8516-BD1AD4F79F97}"/>
              </a:ext>
            </a:extLst>
          </p:cNvPr>
          <p:cNvCxnSpPr>
            <a:cxnSpLocks/>
            <a:stCxn id="9" idx="3"/>
            <a:endCxn id="10" idx="1"/>
          </p:cNvCxnSpPr>
          <p:nvPr/>
        </p:nvCxnSpPr>
        <p:spPr>
          <a:xfrm>
            <a:off x="3220844"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5A51DA8-9A2D-B942-A1B0-6700DB631019}"/>
              </a:ext>
            </a:extLst>
          </p:cNvPr>
          <p:cNvCxnSpPr>
            <a:cxnSpLocks/>
            <a:stCxn id="10" idx="3"/>
            <a:endCxn id="12" idx="1"/>
          </p:cNvCxnSpPr>
          <p:nvPr/>
        </p:nvCxnSpPr>
        <p:spPr>
          <a:xfrm>
            <a:off x="4813610" y="1594623"/>
            <a:ext cx="237892" cy="414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F49BA9E-7F44-7444-BB12-3C711C8E5711}"/>
              </a:ext>
            </a:extLst>
          </p:cNvPr>
          <p:cNvCxnSpPr>
            <a:cxnSpLocks/>
            <a:stCxn id="12" idx="3"/>
            <a:endCxn id="13" idx="0"/>
          </p:cNvCxnSpPr>
          <p:nvPr/>
        </p:nvCxnSpPr>
        <p:spPr>
          <a:xfrm>
            <a:off x="6672146" y="1598767"/>
            <a:ext cx="1235138" cy="69672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2008B32-722D-6945-A704-4BBD02BB3525}"/>
              </a:ext>
            </a:extLst>
          </p:cNvPr>
          <p:cNvCxnSpPr>
            <a:cxnSpLocks/>
            <a:stCxn id="47" idx="3"/>
          </p:cNvCxnSpPr>
          <p:nvPr/>
        </p:nvCxnSpPr>
        <p:spPr>
          <a:xfrm>
            <a:off x="1135317" y="2073235"/>
            <a:ext cx="7696449" cy="89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24FE772D-145D-434C-A5BB-081FF4327089}"/>
              </a:ext>
            </a:extLst>
          </p:cNvPr>
          <p:cNvSpPr txBox="1"/>
          <p:nvPr/>
        </p:nvSpPr>
        <p:spPr>
          <a:xfrm>
            <a:off x="-11151" y="1934735"/>
            <a:ext cx="1146468" cy="276999"/>
          </a:xfrm>
          <a:prstGeom prst="rect">
            <a:avLst/>
          </a:prstGeom>
          <a:noFill/>
        </p:spPr>
        <p:txBody>
          <a:bodyPr wrap="none" rtlCol="0">
            <a:spAutoFit/>
          </a:bodyPr>
          <a:lstStyle/>
          <a:p>
            <a:r>
              <a:rPr lang="en-US" sz="1200" dirty="0">
                <a:latin typeface="Helvetica" charset="0"/>
                <a:ea typeface="Helvetica" charset="0"/>
                <a:cs typeface="Helvetica" charset="0"/>
              </a:rPr>
              <a:t>preprocessing</a:t>
            </a:r>
          </a:p>
        </p:txBody>
      </p:sp>
      <p:cxnSp>
        <p:nvCxnSpPr>
          <p:cNvPr id="50" name="Straight Arrow Connector 49">
            <a:extLst>
              <a:ext uri="{FF2B5EF4-FFF2-40B4-BE49-F238E27FC236}">
                <a16:creationId xmlns:a16="http://schemas.microsoft.com/office/drawing/2014/main" id="{CCAC68DA-AD36-2B47-AD74-D4C993C077D7}"/>
              </a:ext>
            </a:extLst>
          </p:cNvPr>
          <p:cNvCxnSpPr>
            <a:cxnSpLocks/>
            <a:stCxn id="13" idx="1"/>
            <a:endCxn id="54" idx="3"/>
          </p:cNvCxnSpPr>
          <p:nvPr/>
        </p:nvCxnSpPr>
        <p:spPr>
          <a:xfrm flipH="1">
            <a:off x="5705208" y="2592983"/>
            <a:ext cx="1289534" cy="198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4" name="Rounded Rectangle 53">
            <a:extLst>
              <a:ext uri="{FF2B5EF4-FFF2-40B4-BE49-F238E27FC236}">
                <a16:creationId xmlns:a16="http://schemas.microsoft.com/office/drawing/2014/main" id="{2CB0144A-AB9D-EC4A-AD78-D06BDF4583D0}"/>
              </a:ext>
            </a:extLst>
          </p:cNvPr>
          <p:cNvSpPr/>
          <p:nvPr/>
        </p:nvSpPr>
        <p:spPr>
          <a:xfrm>
            <a:off x="4344759" y="2299460"/>
            <a:ext cx="1360449"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MA-plot</a:t>
            </a:r>
          </a:p>
        </p:txBody>
      </p:sp>
      <p:sp>
        <p:nvSpPr>
          <p:cNvPr id="55" name="Rounded Rectangle 54">
            <a:extLst>
              <a:ext uri="{FF2B5EF4-FFF2-40B4-BE49-F238E27FC236}">
                <a16:creationId xmlns:a16="http://schemas.microsoft.com/office/drawing/2014/main" id="{C0B72282-4441-B24F-A954-51588D618792}"/>
              </a:ext>
            </a:extLst>
          </p:cNvPr>
          <p:cNvSpPr/>
          <p:nvPr/>
        </p:nvSpPr>
        <p:spPr>
          <a:xfrm>
            <a:off x="2553368" y="3363192"/>
            <a:ext cx="1510725" cy="8138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Set Enrichment Analysis</a:t>
            </a:r>
          </a:p>
        </p:txBody>
      </p:sp>
      <p:sp>
        <p:nvSpPr>
          <p:cNvPr id="57" name="Rounded Rectangle 56">
            <a:extLst>
              <a:ext uri="{FF2B5EF4-FFF2-40B4-BE49-F238E27FC236}">
                <a16:creationId xmlns:a16="http://schemas.microsoft.com/office/drawing/2014/main" id="{385D854D-FF3D-7548-8BFB-0A7E55E99C59}"/>
              </a:ext>
            </a:extLst>
          </p:cNvPr>
          <p:cNvSpPr/>
          <p:nvPr/>
        </p:nvSpPr>
        <p:spPr>
          <a:xfrm>
            <a:off x="562083" y="3363192"/>
            <a:ext cx="1510725" cy="8138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Leading Edge Analysis</a:t>
            </a:r>
          </a:p>
        </p:txBody>
      </p:sp>
      <p:sp>
        <p:nvSpPr>
          <p:cNvPr id="58" name="Rounded Rectangle 57">
            <a:extLst>
              <a:ext uri="{FF2B5EF4-FFF2-40B4-BE49-F238E27FC236}">
                <a16:creationId xmlns:a16="http://schemas.microsoft.com/office/drawing/2014/main" id="{01B1BFD1-3DAA-AB45-ABC6-B24F8FFCE6B6}"/>
              </a:ext>
            </a:extLst>
          </p:cNvPr>
          <p:cNvSpPr/>
          <p:nvPr/>
        </p:nvSpPr>
        <p:spPr>
          <a:xfrm>
            <a:off x="2628505" y="4688717"/>
            <a:ext cx="1360449"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Implicated Pathways</a:t>
            </a:r>
          </a:p>
        </p:txBody>
      </p:sp>
      <p:sp>
        <p:nvSpPr>
          <p:cNvPr id="59" name="Rounded Rectangle 58">
            <a:extLst>
              <a:ext uri="{FF2B5EF4-FFF2-40B4-BE49-F238E27FC236}">
                <a16:creationId xmlns:a16="http://schemas.microsoft.com/office/drawing/2014/main" id="{3974C80D-C33D-1F4E-9F37-83C9F520D851}"/>
              </a:ext>
            </a:extLst>
          </p:cNvPr>
          <p:cNvSpPr/>
          <p:nvPr/>
        </p:nvSpPr>
        <p:spPr>
          <a:xfrm>
            <a:off x="529165" y="4688717"/>
            <a:ext cx="1572580"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Individual</a:t>
            </a:r>
            <a:br>
              <a:rPr lang="en-US" b="1" dirty="0"/>
            </a:br>
            <a:r>
              <a:rPr lang="en-US" b="1" dirty="0"/>
              <a:t>Driver Genes</a:t>
            </a:r>
          </a:p>
        </p:txBody>
      </p:sp>
      <p:cxnSp>
        <p:nvCxnSpPr>
          <p:cNvPr id="61" name="Straight Arrow Connector 60">
            <a:extLst>
              <a:ext uri="{FF2B5EF4-FFF2-40B4-BE49-F238E27FC236}">
                <a16:creationId xmlns:a16="http://schemas.microsoft.com/office/drawing/2014/main" id="{3DECE472-8375-EB44-899E-3F79449B8DF6}"/>
              </a:ext>
            </a:extLst>
          </p:cNvPr>
          <p:cNvCxnSpPr>
            <a:cxnSpLocks/>
            <a:stCxn id="13" idx="2"/>
            <a:endCxn id="55" idx="3"/>
          </p:cNvCxnSpPr>
          <p:nvPr/>
        </p:nvCxnSpPr>
        <p:spPr>
          <a:xfrm flipH="1">
            <a:off x="4064093" y="2890475"/>
            <a:ext cx="3843191" cy="87965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7A182479-C56A-5A41-8FC0-7D68787B1CAF}"/>
              </a:ext>
            </a:extLst>
          </p:cNvPr>
          <p:cNvCxnSpPr>
            <a:cxnSpLocks/>
            <a:stCxn id="55" idx="1"/>
            <a:endCxn id="57" idx="3"/>
          </p:cNvCxnSpPr>
          <p:nvPr/>
        </p:nvCxnSpPr>
        <p:spPr>
          <a:xfrm flipH="1">
            <a:off x="2072808" y="3770129"/>
            <a:ext cx="48056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C2A49095-A490-EE4D-8944-4991C5F8D527}"/>
              </a:ext>
            </a:extLst>
          </p:cNvPr>
          <p:cNvCxnSpPr>
            <a:cxnSpLocks/>
            <a:stCxn id="57" idx="2"/>
            <a:endCxn id="59" idx="0"/>
          </p:cNvCxnSpPr>
          <p:nvPr/>
        </p:nvCxnSpPr>
        <p:spPr>
          <a:xfrm flipH="1">
            <a:off x="1315455" y="4177066"/>
            <a:ext cx="1991" cy="51165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EDD5614C-D2B3-814B-98AD-C9269392DC04}"/>
              </a:ext>
            </a:extLst>
          </p:cNvPr>
          <p:cNvCxnSpPr>
            <a:cxnSpLocks/>
            <a:stCxn id="55" idx="2"/>
            <a:endCxn id="58" idx="0"/>
          </p:cNvCxnSpPr>
          <p:nvPr/>
        </p:nvCxnSpPr>
        <p:spPr>
          <a:xfrm flipH="1">
            <a:off x="3308730" y="4177066"/>
            <a:ext cx="1" cy="51165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ounded Rectangle 27">
            <a:extLst>
              <a:ext uri="{FF2B5EF4-FFF2-40B4-BE49-F238E27FC236}">
                <a16:creationId xmlns:a16="http://schemas.microsoft.com/office/drawing/2014/main" id="{5CC79B91-8DD7-BB41-BA56-924E4CB29557}"/>
              </a:ext>
            </a:extLst>
          </p:cNvPr>
          <p:cNvSpPr/>
          <p:nvPr/>
        </p:nvSpPr>
        <p:spPr>
          <a:xfrm>
            <a:off x="2553368" y="3230670"/>
            <a:ext cx="1510725" cy="108702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(GSEA)</a:t>
            </a:r>
          </a:p>
          <a:p>
            <a:pPr algn="ctr"/>
            <a:r>
              <a:rPr lang="en-US" dirty="0"/>
              <a:t>Gene Set Enrichment Analysis</a:t>
            </a:r>
          </a:p>
        </p:txBody>
      </p:sp>
      <p:sp>
        <p:nvSpPr>
          <p:cNvPr id="4" name="Equal 3">
            <a:extLst>
              <a:ext uri="{FF2B5EF4-FFF2-40B4-BE49-F238E27FC236}">
                <a16:creationId xmlns:a16="http://schemas.microsoft.com/office/drawing/2014/main" id="{D9C0088A-4E18-6642-A4CC-1966797DA325}"/>
              </a:ext>
            </a:extLst>
          </p:cNvPr>
          <p:cNvSpPr/>
          <p:nvPr/>
        </p:nvSpPr>
        <p:spPr>
          <a:xfrm rot="5400000">
            <a:off x="7353068" y="3331746"/>
            <a:ext cx="914588" cy="553192"/>
          </a:xfrm>
          <a:prstGeom prst="mathEqual">
            <a:avLst>
              <a:gd name="adj1" fmla="val 23520"/>
              <a:gd name="adj2" fmla="val 1176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33" name="Table 32">
            <a:extLst>
              <a:ext uri="{FF2B5EF4-FFF2-40B4-BE49-F238E27FC236}">
                <a16:creationId xmlns:a16="http://schemas.microsoft.com/office/drawing/2014/main" id="{C2FFEAE0-1810-1844-8AA7-1E9F1E423131}"/>
              </a:ext>
            </a:extLst>
          </p:cNvPr>
          <p:cNvGraphicFramePr>
            <a:graphicFrameLocks noGrp="1"/>
          </p:cNvGraphicFramePr>
          <p:nvPr>
            <p:extLst>
              <p:ext uri="{D42A27DB-BD31-4B8C-83A1-F6EECF244321}">
                <p14:modId xmlns:p14="http://schemas.microsoft.com/office/powerpoint/2010/main" val="1543458843"/>
              </p:ext>
            </p:extLst>
          </p:nvPr>
        </p:nvGraphicFramePr>
        <p:xfrm>
          <a:off x="6924783" y="4065636"/>
          <a:ext cx="1771158" cy="1524000"/>
        </p:xfrm>
        <a:graphic>
          <a:graphicData uri="http://schemas.openxmlformats.org/drawingml/2006/table">
            <a:tbl>
              <a:tblPr bandRow="1">
                <a:tableStyleId>{5C22544A-7EE6-4342-B048-85BDC9FD1C3A}</a:tableStyleId>
              </a:tblPr>
              <a:tblGrid>
                <a:gridCol w="773630">
                  <a:extLst>
                    <a:ext uri="{9D8B030D-6E8A-4147-A177-3AD203B41FA5}">
                      <a16:colId xmlns:a16="http://schemas.microsoft.com/office/drawing/2014/main" val="1011662600"/>
                    </a:ext>
                  </a:extLst>
                </a:gridCol>
                <a:gridCol w="997528">
                  <a:extLst>
                    <a:ext uri="{9D8B030D-6E8A-4147-A177-3AD203B41FA5}">
                      <a16:colId xmlns:a16="http://schemas.microsoft.com/office/drawing/2014/main" val="986502975"/>
                    </a:ext>
                  </a:extLst>
                </a:gridCol>
              </a:tblGrid>
              <a:tr h="300660">
                <a:tc>
                  <a:txBody>
                    <a:bodyPr/>
                    <a:lstStyle/>
                    <a:p>
                      <a:r>
                        <a:rPr lang="en-US" sz="1400" dirty="0" err="1"/>
                        <a:t>GeneID</a:t>
                      </a:r>
                      <a:endParaRPr lang="en-US" sz="1400" dirty="0"/>
                    </a:p>
                  </a:txBody>
                  <a:tcPr/>
                </a:tc>
                <a:tc>
                  <a:txBody>
                    <a:bodyPr/>
                    <a:lstStyle/>
                    <a:p>
                      <a:r>
                        <a:rPr lang="en-US" sz="1400" dirty="0"/>
                        <a:t>Expression</a:t>
                      </a:r>
                    </a:p>
                  </a:txBody>
                  <a:tcPr/>
                </a:tc>
                <a:extLst>
                  <a:ext uri="{0D108BD9-81ED-4DB2-BD59-A6C34878D82A}">
                    <a16:rowId xmlns:a16="http://schemas.microsoft.com/office/drawing/2014/main" val="3415405305"/>
                  </a:ext>
                </a:extLst>
              </a:tr>
              <a:tr h="300660">
                <a:tc>
                  <a:txBody>
                    <a:bodyPr/>
                    <a:lstStyle/>
                    <a:p>
                      <a:r>
                        <a:rPr lang="en-US" sz="1400" dirty="0"/>
                        <a:t>Gene A</a:t>
                      </a:r>
                    </a:p>
                  </a:txBody>
                  <a:tcPr/>
                </a:tc>
                <a:tc>
                  <a:txBody>
                    <a:bodyPr/>
                    <a:lstStyle/>
                    <a:p>
                      <a:r>
                        <a:rPr lang="en-US" sz="1400" dirty="0"/>
                        <a:t>379.2</a:t>
                      </a:r>
                    </a:p>
                  </a:txBody>
                  <a:tcPr/>
                </a:tc>
                <a:extLst>
                  <a:ext uri="{0D108BD9-81ED-4DB2-BD59-A6C34878D82A}">
                    <a16:rowId xmlns:a16="http://schemas.microsoft.com/office/drawing/2014/main" val="999297455"/>
                  </a:ext>
                </a:extLst>
              </a:tr>
              <a:tr h="300660">
                <a:tc>
                  <a:txBody>
                    <a:bodyPr/>
                    <a:lstStyle/>
                    <a:p>
                      <a:r>
                        <a:rPr lang="en-US" sz="1400" dirty="0"/>
                        <a:t>Gene B</a:t>
                      </a:r>
                    </a:p>
                  </a:txBody>
                  <a:tcPr/>
                </a:tc>
                <a:tc>
                  <a:txBody>
                    <a:bodyPr/>
                    <a:lstStyle/>
                    <a:p>
                      <a:r>
                        <a:rPr lang="en-US" sz="1400" dirty="0"/>
                        <a:t>4992.0</a:t>
                      </a:r>
                    </a:p>
                  </a:txBody>
                  <a:tcPr/>
                </a:tc>
                <a:extLst>
                  <a:ext uri="{0D108BD9-81ED-4DB2-BD59-A6C34878D82A}">
                    <a16:rowId xmlns:a16="http://schemas.microsoft.com/office/drawing/2014/main" val="1905492709"/>
                  </a:ext>
                </a:extLst>
              </a:tr>
              <a:tr h="300660">
                <a:tc>
                  <a:txBody>
                    <a:bodyPr/>
                    <a:lstStyle/>
                    <a:p>
                      <a:r>
                        <a:rPr lang="en-US" sz="1400" b="0" dirty="0"/>
                        <a:t>Gene C</a:t>
                      </a:r>
                    </a:p>
                  </a:txBody>
                  <a:tcPr/>
                </a:tc>
                <a:tc>
                  <a:txBody>
                    <a:bodyPr/>
                    <a:lstStyle/>
                    <a:p>
                      <a:r>
                        <a:rPr lang="en-US" sz="1400" dirty="0"/>
                        <a:t>7022.8</a:t>
                      </a:r>
                    </a:p>
                  </a:txBody>
                  <a:tcPr/>
                </a:tc>
                <a:extLst>
                  <a:ext uri="{0D108BD9-81ED-4DB2-BD59-A6C34878D82A}">
                    <a16:rowId xmlns:a16="http://schemas.microsoft.com/office/drawing/2014/main" val="1848884916"/>
                  </a:ext>
                </a:extLst>
              </a:tr>
              <a:tr h="300660">
                <a:tc>
                  <a:txBody>
                    <a:bodyPr/>
                    <a:lstStyle/>
                    <a:p>
                      <a:r>
                        <a:rPr lang="en-US" sz="1400" b="0" dirty="0"/>
                        <a:t>Gene D</a:t>
                      </a:r>
                    </a:p>
                  </a:txBody>
                  <a:tcPr/>
                </a:tc>
                <a:tc>
                  <a:txBody>
                    <a:bodyPr/>
                    <a:lstStyle/>
                    <a:p>
                      <a:r>
                        <a:rPr lang="en-US" sz="1400" dirty="0"/>
                        <a:t>2665.1</a:t>
                      </a:r>
                    </a:p>
                  </a:txBody>
                  <a:tcPr/>
                </a:tc>
                <a:extLst>
                  <a:ext uri="{0D108BD9-81ED-4DB2-BD59-A6C34878D82A}">
                    <a16:rowId xmlns:a16="http://schemas.microsoft.com/office/drawing/2014/main" val="1778533605"/>
                  </a:ext>
                </a:extLst>
              </a:tr>
            </a:tbl>
          </a:graphicData>
        </a:graphic>
      </p:graphicFrame>
    </p:spTree>
    <p:extLst>
      <p:ext uri="{BB962C8B-B14F-4D97-AF65-F5344CB8AC3E}">
        <p14:creationId xmlns:p14="http://schemas.microsoft.com/office/powerpoint/2010/main" val="2437878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28"/>
          <p:cNvCxnSpPr/>
          <p:nvPr/>
        </p:nvCxnSpPr>
        <p:spPr>
          <a:xfrm>
            <a:off x="0" y="1035968"/>
            <a:ext cx="9153144" cy="0"/>
          </a:xfrm>
          <a:prstGeom prst="straightConnector1">
            <a:avLst/>
          </a:prstGeom>
          <a:noFill/>
          <a:ln w="63500" cap="flat" cmpd="sng">
            <a:solidFill>
              <a:srgbClr val="7F7F7F"/>
            </a:solidFill>
            <a:prstDash val="solid"/>
            <a:miter lim="800000"/>
            <a:headEnd type="none" w="sm" len="sm"/>
            <a:tailEnd type="none" w="sm" len="sm"/>
          </a:ln>
          <a:effectLst>
            <a:reflection stA="50000" endPos="75000" dist="12700" dir="5400000" sy="-100000" algn="bl" rotWithShape="0"/>
          </a:effectLst>
        </p:spPr>
      </p:cxnSp>
      <p:sp>
        <p:nvSpPr>
          <p:cNvPr id="378" name="Google Shape;378;p28"/>
          <p:cNvSpPr txBox="1"/>
          <p:nvPr/>
        </p:nvSpPr>
        <p:spPr>
          <a:xfrm>
            <a:off x="34742" y="301276"/>
            <a:ext cx="9105950" cy="461665"/>
          </a:xfrm>
          <a:prstGeom prst="rect">
            <a:avLst/>
          </a:prstGeom>
          <a:noFill/>
          <a:ln>
            <a:noFill/>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400" b="1" i="0" u="none" strike="noStrike" cap="none" dirty="0">
                <a:solidFill>
                  <a:srgbClr val="17375E"/>
                </a:solidFill>
                <a:latin typeface="Helvetica Neue"/>
                <a:ea typeface="Helvetica Neue"/>
                <a:cs typeface="Helvetica Neue"/>
                <a:sym typeface="Helvetica Neue"/>
              </a:rPr>
              <a:t>Reading a GSEA-plot</a:t>
            </a:r>
            <a:endParaRPr dirty="0"/>
          </a:p>
        </p:txBody>
      </p:sp>
      <p:sp>
        <p:nvSpPr>
          <p:cNvPr id="2" name="Rectangle 1">
            <a:extLst>
              <a:ext uri="{FF2B5EF4-FFF2-40B4-BE49-F238E27FC236}">
                <a16:creationId xmlns:a16="http://schemas.microsoft.com/office/drawing/2014/main" id="{66B9C9D3-B0B1-534A-8A77-10B82A624378}"/>
              </a:ext>
            </a:extLst>
          </p:cNvPr>
          <p:cNvSpPr/>
          <p:nvPr/>
        </p:nvSpPr>
        <p:spPr>
          <a:xfrm>
            <a:off x="5181600" y="6596390"/>
            <a:ext cx="4572000" cy="261610"/>
          </a:xfrm>
          <a:prstGeom prst="rect">
            <a:avLst/>
          </a:prstGeom>
        </p:spPr>
        <p:txBody>
          <a:bodyPr>
            <a:spAutoFit/>
          </a:bodyPr>
          <a:lstStyle/>
          <a:p>
            <a:r>
              <a:rPr lang="en-US" sz="1100" dirty="0"/>
              <a:t>https://</a:t>
            </a:r>
            <a:r>
              <a:rPr lang="en-US" sz="1100" dirty="0" err="1"/>
              <a:t>www.gsea-msigdb.org</a:t>
            </a:r>
            <a:r>
              <a:rPr lang="en-US" sz="1100" dirty="0"/>
              <a:t>/</a:t>
            </a:r>
            <a:r>
              <a:rPr lang="en-US" sz="1100" dirty="0" err="1"/>
              <a:t>gsea</a:t>
            </a:r>
            <a:r>
              <a:rPr lang="en-US" sz="1100" dirty="0"/>
              <a:t>/doc/</a:t>
            </a:r>
            <a:r>
              <a:rPr lang="en-US" sz="1100" dirty="0" err="1"/>
              <a:t>GSEAUserGuideTEXT.htm</a:t>
            </a:r>
            <a:endParaRPr lang="en-US" sz="1100" dirty="0"/>
          </a:p>
        </p:txBody>
      </p:sp>
      <p:pic>
        <p:nvPicPr>
          <p:cNvPr id="4" name="Picture 3">
            <a:extLst>
              <a:ext uri="{FF2B5EF4-FFF2-40B4-BE49-F238E27FC236}">
                <a16:creationId xmlns:a16="http://schemas.microsoft.com/office/drawing/2014/main" id="{FCC68DFE-1F7C-A441-BC57-7DEEFBE5E292}"/>
              </a:ext>
            </a:extLst>
          </p:cNvPr>
          <p:cNvPicPr>
            <a:picLocks noChangeAspect="1"/>
          </p:cNvPicPr>
          <p:nvPr/>
        </p:nvPicPr>
        <p:blipFill>
          <a:blip r:embed="rId3"/>
          <a:stretch>
            <a:fillRect/>
          </a:stretch>
        </p:blipFill>
        <p:spPr>
          <a:xfrm>
            <a:off x="199867" y="1561876"/>
            <a:ext cx="5772150" cy="4027082"/>
          </a:xfrm>
          <a:prstGeom prst="rect">
            <a:avLst/>
          </a:prstGeom>
        </p:spPr>
      </p:pic>
      <p:sp>
        <p:nvSpPr>
          <p:cNvPr id="5" name="TextBox 4">
            <a:extLst>
              <a:ext uri="{FF2B5EF4-FFF2-40B4-BE49-F238E27FC236}">
                <a16:creationId xmlns:a16="http://schemas.microsoft.com/office/drawing/2014/main" id="{ED6E9BF6-CDED-5243-BDA9-B7B75C037881}"/>
              </a:ext>
            </a:extLst>
          </p:cNvPr>
          <p:cNvSpPr txBox="1"/>
          <p:nvPr/>
        </p:nvSpPr>
        <p:spPr>
          <a:xfrm>
            <a:off x="5816600" y="2034401"/>
            <a:ext cx="3365473" cy="2954655"/>
          </a:xfrm>
          <a:prstGeom prst="rect">
            <a:avLst/>
          </a:prstGeom>
          <a:noFill/>
        </p:spPr>
        <p:txBody>
          <a:bodyPr wrap="none" rtlCol="0">
            <a:spAutoFit/>
          </a:bodyPr>
          <a:lstStyle/>
          <a:p>
            <a:r>
              <a:rPr lang="en-US" dirty="0">
                <a:latin typeface="Helvetica" charset="0"/>
                <a:ea typeface="Helvetica" charset="0"/>
                <a:cs typeface="Helvetica" charset="0"/>
              </a:rPr>
              <a:t>Two other relevant outputs:</a:t>
            </a:r>
          </a:p>
          <a:p>
            <a:endParaRPr lang="en-US" dirty="0">
              <a:latin typeface="Helvetica" charset="0"/>
              <a:ea typeface="Helvetica" charset="0"/>
              <a:cs typeface="Helvetica" charset="0"/>
            </a:endParaRPr>
          </a:p>
          <a:p>
            <a:r>
              <a:rPr lang="en-US" dirty="0">
                <a:latin typeface="Helvetica" charset="0"/>
                <a:ea typeface="Helvetica" charset="0"/>
                <a:cs typeface="Helvetica" charset="0"/>
              </a:rPr>
              <a:t>Normalized Enrichment Score</a:t>
            </a:r>
          </a:p>
          <a:p>
            <a:endParaRPr lang="en-US" dirty="0">
              <a:latin typeface="Helvetica" charset="0"/>
              <a:ea typeface="Helvetica" charset="0"/>
              <a:cs typeface="Helvetica" charset="0"/>
            </a:endParaRPr>
          </a:p>
          <a:p>
            <a:endParaRPr lang="en-US" dirty="0">
              <a:latin typeface="Helvetica" charset="0"/>
              <a:ea typeface="Helvetica" charset="0"/>
              <a:cs typeface="Helvetica" charset="0"/>
            </a:endParaRPr>
          </a:p>
          <a:p>
            <a:br>
              <a:rPr lang="en-US" dirty="0">
                <a:latin typeface="Helvetica" charset="0"/>
                <a:ea typeface="Helvetica" charset="0"/>
                <a:cs typeface="Helvetica" charset="0"/>
              </a:rPr>
            </a:br>
            <a:endParaRPr lang="en-US" dirty="0">
              <a:latin typeface="Helvetica" charset="0"/>
              <a:ea typeface="Helvetica" charset="0"/>
              <a:cs typeface="Helvetica" charset="0"/>
            </a:endParaRPr>
          </a:p>
          <a:p>
            <a:r>
              <a:rPr lang="en-US" dirty="0">
                <a:latin typeface="Helvetica" charset="0"/>
                <a:ea typeface="Helvetica" charset="0"/>
                <a:cs typeface="Helvetica" charset="0"/>
              </a:rPr>
              <a:t>False Discovery Rate</a:t>
            </a:r>
          </a:p>
          <a:p>
            <a:endParaRPr lang="en-US" dirty="0">
              <a:latin typeface="Helvetica" charset="0"/>
              <a:ea typeface="Helvetica" charset="0"/>
              <a:cs typeface="Helvetica" charset="0"/>
            </a:endParaRPr>
          </a:p>
          <a:p>
            <a:r>
              <a:rPr lang="en-US" sz="1200" dirty="0"/>
              <a:t>estimated probability that a gene set </a:t>
            </a:r>
          </a:p>
          <a:p>
            <a:r>
              <a:rPr lang="en-US" sz="1200" dirty="0"/>
              <a:t>with a given NES represents </a:t>
            </a:r>
            <a:r>
              <a:rPr lang="en-US" sz="1200" b="1" dirty="0"/>
              <a:t>a false positive </a:t>
            </a:r>
            <a:r>
              <a:rPr lang="en-US" sz="1200" dirty="0"/>
              <a:t>finding</a:t>
            </a:r>
            <a:endParaRPr lang="en-US" sz="1200" dirty="0">
              <a:latin typeface="Helvetica" charset="0"/>
              <a:ea typeface="Helvetica" charset="0"/>
              <a:cs typeface="Helvetica" charset="0"/>
            </a:endParaRPr>
          </a:p>
        </p:txBody>
      </p:sp>
      <p:pic>
        <p:nvPicPr>
          <p:cNvPr id="6" name="Picture 5">
            <a:extLst>
              <a:ext uri="{FF2B5EF4-FFF2-40B4-BE49-F238E27FC236}">
                <a16:creationId xmlns:a16="http://schemas.microsoft.com/office/drawing/2014/main" id="{0D6CE510-4C43-8C4B-A38C-27B483AAEAB6}"/>
              </a:ext>
            </a:extLst>
          </p:cNvPr>
          <p:cNvPicPr>
            <a:picLocks noChangeAspect="1"/>
          </p:cNvPicPr>
          <p:nvPr/>
        </p:nvPicPr>
        <p:blipFill>
          <a:blip r:embed="rId4"/>
          <a:stretch>
            <a:fillRect/>
          </a:stretch>
        </p:blipFill>
        <p:spPr>
          <a:xfrm>
            <a:off x="5972017" y="3006130"/>
            <a:ext cx="2922238" cy="333970"/>
          </a:xfrm>
          <a:prstGeom prst="rect">
            <a:avLst/>
          </a:prstGeom>
        </p:spPr>
      </p:pic>
    </p:spTree>
    <p:extLst>
      <p:ext uri="{BB962C8B-B14F-4D97-AF65-F5344CB8AC3E}">
        <p14:creationId xmlns:p14="http://schemas.microsoft.com/office/powerpoint/2010/main" val="2551862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7EE486-2985-8243-83E0-2B7773E61F67}"/>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1A43278-EF29-C446-AA0D-922A19CD2F1B}"/>
              </a:ext>
            </a:extLst>
          </p:cNvPr>
          <p:cNvSpPr txBox="1"/>
          <p:nvPr/>
        </p:nvSpPr>
        <p:spPr>
          <a:xfrm>
            <a:off x="353384" y="301276"/>
            <a:ext cx="9316087" cy="461665"/>
          </a:xfrm>
          <a:prstGeom prst="rect">
            <a:avLst/>
          </a:prstGeom>
          <a:noFill/>
        </p:spPr>
        <p:txBody>
          <a:bodyPr wrap="square" lIns="91440" tIns="45720" rIns="91440" bIns="45720" rtlCol="0" anchor="ctr">
            <a:spAutoFit/>
          </a:bodyPr>
          <a:lstStyle/>
          <a:p>
            <a:pPr marL="0" lvl="1"/>
            <a:r>
              <a:rPr lang="en-US" sz="2400" b="1" dirty="0">
                <a:solidFill>
                  <a:srgbClr val="17375E"/>
                </a:solidFill>
                <a:latin typeface="Helvetica"/>
                <a:cs typeface="Helvetica"/>
              </a:rPr>
              <a:t>GSEA of </a:t>
            </a:r>
            <a:r>
              <a:rPr lang="en-US" sz="2400" b="1" dirty="0">
                <a:solidFill>
                  <a:srgbClr val="00B0F0"/>
                </a:solidFill>
                <a:latin typeface="Helvetica"/>
                <a:cs typeface="Helvetica"/>
              </a:rPr>
              <a:t>positive</a:t>
            </a:r>
            <a:r>
              <a:rPr lang="en-US" sz="2400" b="1" dirty="0">
                <a:solidFill>
                  <a:srgbClr val="17375E"/>
                </a:solidFill>
                <a:latin typeface="Helvetica"/>
                <a:cs typeface="Helvetica"/>
              </a:rPr>
              <a:t> drivers of ICA signature-11 (high in </a:t>
            </a:r>
            <a:r>
              <a:rPr lang="en-US" sz="2400" b="1" dirty="0">
                <a:solidFill>
                  <a:srgbClr val="00B0F0"/>
                </a:solidFill>
                <a:latin typeface="Helvetica"/>
                <a:cs typeface="Helvetica"/>
              </a:rPr>
              <a:t>KPC</a:t>
            </a:r>
            <a:r>
              <a:rPr lang="en-US" sz="2400" b="1" dirty="0">
                <a:solidFill>
                  <a:srgbClr val="17375E"/>
                </a:solidFill>
                <a:latin typeface="Helvetica"/>
                <a:cs typeface="Helvetica"/>
              </a:rPr>
              <a:t>)</a:t>
            </a:r>
          </a:p>
        </p:txBody>
      </p:sp>
      <p:pic>
        <p:nvPicPr>
          <p:cNvPr id="16" name="Picture 15">
            <a:extLst>
              <a:ext uri="{FF2B5EF4-FFF2-40B4-BE49-F238E27FC236}">
                <a16:creationId xmlns:a16="http://schemas.microsoft.com/office/drawing/2014/main" id="{F9648B52-5281-2C44-A0C2-166EF5C83BB0}"/>
              </a:ext>
            </a:extLst>
          </p:cNvPr>
          <p:cNvPicPr>
            <a:picLocks noChangeAspect="1"/>
          </p:cNvPicPr>
          <p:nvPr/>
        </p:nvPicPr>
        <p:blipFill>
          <a:blip r:embed="rId3"/>
          <a:stretch>
            <a:fillRect/>
          </a:stretch>
        </p:blipFill>
        <p:spPr>
          <a:xfrm>
            <a:off x="353384" y="2636864"/>
            <a:ext cx="2514600" cy="2514600"/>
          </a:xfrm>
          <a:prstGeom prst="rect">
            <a:avLst/>
          </a:prstGeom>
        </p:spPr>
      </p:pic>
      <p:sp>
        <p:nvSpPr>
          <p:cNvPr id="17" name="TextBox 16">
            <a:extLst>
              <a:ext uri="{FF2B5EF4-FFF2-40B4-BE49-F238E27FC236}">
                <a16:creationId xmlns:a16="http://schemas.microsoft.com/office/drawing/2014/main" id="{9E898228-0698-5A44-8CE4-60594E60561F}"/>
              </a:ext>
            </a:extLst>
          </p:cNvPr>
          <p:cNvSpPr txBox="1"/>
          <p:nvPr/>
        </p:nvSpPr>
        <p:spPr>
          <a:xfrm>
            <a:off x="756555" y="3327217"/>
            <a:ext cx="1079142" cy="400110"/>
          </a:xfrm>
          <a:prstGeom prst="rect">
            <a:avLst/>
          </a:prstGeom>
          <a:noFill/>
        </p:spPr>
        <p:txBody>
          <a:bodyPr wrap="none" rtlCol="0">
            <a:spAutoFit/>
          </a:bodyPr>
          <a:lstStyle/>
          <a:p>
            <a:r>
              <a:rPr lang="en-US" sz="1000" dirty="0">
                <a:latin typeface="Helvetica" charset="0"/>
                <a:ea typeface="Helvetica" charset="0"/>
                <a:cs typeface="Helvetica" charset="0"/>
              </a:rPr>
              <a:t>NES: 2.35</a:t>
            </a:r>
          </a:p>
          <a:p>
            <a:r>
              <a:rPr lang="en-US" sz="1000" dirty="0">
                <a:latin typeface="Helvetica" charset="0"/>
                <a:ea typeface="Helvetica" charset="0"/>
                <a:cs typeface="Helvetica" charset="0"/>
              </a:rPr>
              <a:t>FDR q-value: 0</a:t>
            </a:r>
          </a:p>
        </p:txBody>
      </p:sp>
      <p:pic>
        <p:nvPicPr>
          <p:cNvPr id="18" name="Picture 17">
            <a:extLst>
              <a:ext uri="{FF2B5EF4-FFF2-40B4-BE49-F238E27FC236}">
                <a16:creationId xmlns:a16="http://schemas.microsoft.com/office/drawing/2014/main" id="{B3BAC467-1EBA-1A46-A1CD-CA7743A120DD}"/>
              </a:ext>
            </a:extLst>
          </p:cNvPr>
          <p:cNvPicPr>
            <a:picLocks noChangeAspect="1"/>
          </p:cNvPicPr>
          <p:nvPr/>
        </p:nvPicPr>
        <p:blipFill>
          <a:blip r:embed="rId4"/>
          <a:stretch>
            <a:fillRect/>
          </a:stretch>
        </p:blipFill>
        <p:spPr>
          <a:xfrm>
            <a:off x="6293009" y="2636864"/>
            <a:ext cx="2514600" cy="2514600"/>
          </a:xfrm>
          <a:prstGeom prst="rect">
            <a:avLst/>
          </a:prstGeom>
        </p:spPr>
      </p:pic>
      <p:sp>
        <p:nvSpPr>
          <p:cNvPr id="19" name="TextBox 18">
            <a:extLst>
              <a:ext uri="{FF2B5EF4-FFF2-40B4-BE49-F238E27FC236}">
                <a16:creationId xmlns:a16="http://schemas.microsoft.com/office/drawing/2014/main" id="{3B36EBD5-124D-A54C-9885-AAC866BE20B6}"/>
              </a:ext>
            </a:extLst>
          </p:cNvPr>
          <p:cNvSpPr txBox="1"/>
          <p:nvPr/>
        </p:nvSpPr>
        <p:spPr>
          <a:xfrm>
            <a:off x="6696180" y="3293394"/>
            <a:ext cx="1043876" cy="400110"/>
          </a:xfrm>
          <a:prstGeom prst="rect">
            <a:avLst/>
          </a:prstGeom>
          <a:noFill/>
        </p:spPr>
        <p:txBody>
          <a:bodyPr wrap="none" rtlCol="0">
            <a:spAutoFit/>
          </a:bodyPr>
          <a:lstStyle/>
          <a:p>
            <a:r>
              <a:rPr lang="en-US" sz="1000" dirty="0">
                <a:latin typeface="Helvetica" charset="0"/>
                <a:ea typeface="Helvetica" charset="0"/>
                <a:cs typeface="Helvetica" charset="0"/>
              </a:rPr>
              <a:t>NES: 2.34</a:t>
            </a:r>
          </a:p>
          <a:p>
            <a:r>
              <a:rPr lang="en-US" sz="1000" dirty="0">
                <a:latin typeface="Helvetica" charset="0"/>
                <a:ea typeface="Helvetica" charset="0"/>
                <a:cs typeface="Helvetica" charset="0"/>
              </a:rPr>
              <a:t>FDR q-value: 0</a:t>
            </a:r>
          </a:p>
        </p:txBody>
      </p:sp>
      <p:pic>
        <p:nvPicPr>
          <p:cNvPr id="20" name="Picture 19">
            <a:extLst>
              <a:ext uri="{FF2B5EF4-FFF2-40B4-BE49-F238E27FC236}">
                <a16:creationId xmlns:a16="http://schemas.microsoft.com/office/drawing/2014/main" id="{9F261D7C-2635-274D-8CA9-8E5D2B2C5528}"/>
              </a:ext>
            </a:extLst>
          </p:cNvPr>
          <p:cNvPicPr>
            <a:picLocks noChangeAspect="1"/>
          </p:cNvPicPr>
          <p:nvPr/>
        </p:nvPicPr>
        <p:blipFill>
          <a:blip r:embed="rId5"/>
          <a:stretch>
            <a:fillRect/>
          </a:stretch>
        </p:blipFill>
        <p:spPr>
          <a:xfrm>
            <a:off x="3271155" y="2636864"/>
            <a:ext cx="2514600" cy="2514600"/>
          </a:xfrm>
          <a:prstGeom prst="rect">
            <a:avLst/>
          </a:prstGeom>
        </p:spPr>
      </p:pic>
      <p:sp>
        <p:nvSpPr>
          <p:cNvPr id="21" name="TextBox 20">
            <a:extLst>
              <a:ext uri="{FF2B5EF4-FFF2-40B4-BE49-F238E27FC236}">
                <a16:creationId xmlns:a16="http://schemas.microsoft.com/office/drawing/2014/main" id="{A7CD4F39-0962-6141-B0A4-5EB71AEA2F41}"/>
              </a:ext>
            </a:extLst>
          </p:cNvPr>
          <p:cNvSpPr txBox="1"/>
          <p:nvPr/>
        </p:nvSpPr>
        <p:spPr>
          <a:xfrm>
            <a:off x="3614055" y="3384895"/>
            <a:ext cx="1079142" cy="400110"/>
          </a:xfrm>
          <a:prstGeom prst="rect">
            <a:avLst/>
          </a:prstGeom>
          <a:noFill/>
        </p:spPr>
        <p:txBody>
          <a:bodyPr wrap="none" rtlCol="0">
            <a:spAutoFit/>
          </a:bodyPr>
          <a:lstStyle/>
          <a:p>
            <a:r>
              <a:rPr lang="en-US" sz="1000" dirty="0">
                <a:latin typeface="Helvetica" charset="0"/>
                <a:ea typeface="Helvetica" charset="0"/>
                <a:cs typeface="Helvetica" charset="0"/>
              </a:rPr>
              <a:t>NES: 2.15</a:t>
            </a:r>
          </a:p>
          <a:p>
            <a:r>
              <a:rPr lang="en-US" sz="1000" dirty="0">
                <a:latin typeface="Helvetica" charset="0"/>
                <a:ea typeface="Helvetica" charset="0"/>
                <a:cs typeface="Helvetica" charset="0"/>
              </a:rPr>
              <a:t>FDR q-value: 0</a:t>
            </a:r>
          </a:p>
        </p:txBody>
      </p:sp>
    </p:spTree>
    <p:extLst>
      <p:ext uri="{BB962C8B-B14F-4D97-AF65-F5344CB8AC3E}">
        <p14:creationId xmlns:p14="http://schemas.microsoft.com/office/powerpoint/2010/main" val="415362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C2E419-629E-1840-A59E-55C788323FA6}"/>
              </a:ext>
            </a:extLst>
          </p:cNvPr>
          <p:cNvPicPr>
            <a:picLocks noChangeAspect="1"/>
          </p:cNvPicPr>
          <p:nvPr/>
        </p:nvPicPr>
        <p:blipFill>
          <a:blip r:embed="rId3"/>
          <a:stretch>
            <a:fillRect/>
          </a:stretch>
        </p:blipFill>
        <p:spPr>
          <a:xfrm>
            <a:off x="162560" y="1375432"/>
            <a:ext cx="2514600" cy="2514600"/>
          </a:xfrm>
          <a:prstGeom prst="rect">
            <a:avLst/>
          </a:prstGeom>
        </p:spPr>
      </p:pic>
      <p:cxnSp>
        <p:nvCxnSpPr>
          <p:cNvPr id="4" name="Straight Connector 3">
            <a:extLst>
              <a:ext uri="{FF2B5EF4-FFF2-40B4-BE49-F238E27FC236}">
                <a16:creationId xmlns:a16="http://schemas.microsoft.com/office/drawing/2014/main" id="{4F7EE486-2985-8243-83E0-2B7773E61F67}"/>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C0AFA32A-2989-774C-A987-3B9D66EB6DF4}"/>
              </a:ext>
            </a:extLst>
          </p:cNvPr>
          <p:cNvSpPr txBox="1"/>
          <p:nvPr/>
        </p:nvSpPr>
        <p:spPr>
          <a:xfrm>
            <a:off x="565731" y="1999349"/>
            <a:ext cx="1220206" cy="400110"/>
          </a:xfrm>
          <a:prstGeom prst="rect">
            <a:avLst/>
          </a:prstGeom>
          <a:noFill/>
        </p:spPr>
        <p:txBody>
          <a:bodyPr wrap="none" rtlCol="0">
            <a:spAutoFit/>
          </a:bodyPr>
          <a:lstStyle/>
          <a:p>
            <a:r>
              <a:rPr lang="en-US" sz="1000" dirty="0">
                <a:latin typeface="Helvetica" charset="0"/>
                <a:ea typeface="Helvetica" charset="0"/>
                <a:cs typeface="Helvetica" charset="0"/>
              </a:rPr>
              <a:t>NES: 1.93</a:t>
            </a:r>
          </a:p>
          <a:p>
            <a:r>
              <a:rPr lang="en-US" sz="1000" dirty="0">
                <a:latin typeface="Helvetica" charset="0"/>
                <a:ea typeface="Helvetica" charset="0"/>
                <a:cs typeface="Helvetica" charset="0"/>
              </a:rPr>
              <a:t>FDR q-value: 0.01</a:t>
            </a:r>
          </a:p>
        </p:txBody>
      </p:sp>
      <p:sp>
        <p:nvSpPr>
          <p:cNvPr id="3" name="TextBox 2">
            <a:extLst>
              <a:ext uri="{FF2B5EF4-FFF2-40B4-BE49-F238E27FC236}">
                <a16:creationId xmlns:a16="http://schemas.microsoft.com/office/drawing/2014/main" id="{622992F5-D4EB-1846-B896-C6855D36CFCE}"/>
              </a:ext>
            </a:extLst>
          </p:cNvPr>
          <p:cNvSpPr txBox="1"/>
          <p:nvPr/>
        </p:nvSpPr>
        <p:spPr>
          <a:xfrm>
            <a:off x="2773680" y="1308996"/>
            <a:ext cx="6367012" cy="1569660"/>
          </a:xfrm>
          <a:prstGeom prst="rect">
            <a:avLst/>
          </a:prstGeom>
          <a:noFill/>
        </p:spPr>
        <p:txBody>
          <a:bodyPr wrap="square" rtlCol="0">
            <a:spAutoFit/>
          </a:bodyPr>
          <a:lstStyle/>
          <a:p>
            <a:r>
              <a:rPr lang="en-US" sz="1600" b="1" dirty="0">
                <a:latin typeface="Helvetica" pitchFamily="2" charset="0"/>
              </a:rPr>
              <a:t>PSMD4:</a:t>
            </a:r>
          </a:p>
          <a:p>
            <a:pPr marL="285750" indent="-285750">
              <a:buFont typeface="Arial" panose="020B0604020202020204" pitchFamily="34" charset="0"/>
              <a:buChar char="•"/>
            </a:pPr>
            <a:r>
              <a:rPr lang="en-US" sz="1600" dirty="0">
                <a:latin typeface="Helvetica" pitchFamily="2" charset="0"/>
              </a:rPr>
              <a:t>a potent inhibitor of angiogenesis and tumor growth</a:t>
            </a:r>
          </a:p>
          <a:p>
            <a:pPr marL="285750" indent="-285750">
              <a:buFont typeface="Arial" panose="020B0604020202020204" pitchFamily="34" charset="0"/>
              <a:buChar char="•"/>
            </a:pPr>
            <a:r>
              <a:rPr lang="en-US" sz="1600" dirty="0">
                <a:latin typeface="Helvetica" pitchFamily="2" charset="0"/>
              </a:rPr>
              <a:t>activates monocytes to secrete a mixture of proinflammatory cytokines and induces them to differentiate into macrophage-like cells</a:t>
            </a:r>
          </a:p>
          <a:p>
            <a:pPr marL="285750" indent="-285750">
              <a:buFont typeface="Arial" panose="020B0604020202020204" pitchFamily="34" charset="0"/>
              <a:buChar char="•"/>
            </a:pPr>
            <a:r>
              <a:rPr lang="en-US" sz="1600" dirty="0">
                <a:latin typeface="Helvetica" pitchFamily="2" charset="0"/>
              </a:rPr>
              <a:t>up-regulates components of the NF-kB pathway</a:t>
            </a:r>
          </a:p>
        </p:txBody>
      </p:sp>
      <p:sp>
        <p:nvSpPr>
          <p:cNvPr id="6" name="TextBox 5">
            <a:extLst>
              <a:ext uri="{FF2B5EF4-FFF2-40B4-BE49-F238E27FC236}">
                <a16:creationId xmlns:a16="http://schemas.microsoft.com/office/drawing/2014/main" id="{C30587AB-9AE2-BE4E-AC7C-BA5B1E9ACA72}"/>
              </a:ext>
            </a:extLst>
          </p:cNvPr>
          <p:cNvSpPr txBox="1"/>
          <p:nvPr/>
        </p:nvSpPr>
        <p:spPr>
          <a:xfrm>
            <a:off x="2773680" y="4084320"/>
            <a:ext cx="6367012" cy="2554545"/>
          </a:xfrm>
          <a:prstGeom prst="rect">
            <a:avLst/>
          </a:prstGeom>
          <a:noFill/>
        </p:spPr>
        <p:txBody>
          <a:bodyPr wrap="square" rtlCol="0">
            <a:spAutoFit/>
          </a:bodyPr>
          <a:lstStyle/>
          <a:p>
            <a:r>
              <a:rPr lang="en-US" sz="1600" b="1" dirty="0">
                <a:latin typeface="Helvetica" pitchFamily="2" charset="0"/>
              </a:rPr>
              <a:t>ROCK signaling:</a:t>
            </a:r>
          </a:p>
          <a:p>
            <a:pPr marL="285750" indent="-285750">
              <a:buFont typeface="Arial" panose="020B0604020202020204" pitchFamily="34" charset="0"/>
              <a:buChar char="•"/>
            </a:pPr>
            <a:r>
              <a:rPr lang="en-US" sz="1600" dirty="0">
                <a:latin typeface="Helvetica" pitchFamily="2" charset="0"/>
              </a:rPr>
              <a:t>Rho subfamily GTPases target a wide spectrum of functions, preferentially upregulation of proliferation and DNA synthesis/transcription </a:t>
            </a:r>
          </a:p>
          <a:p>
            <a:pPr marL="285750" indent="-285750">
              <a:buFont typeface="Arial" panose="020B0604020202020204" pitchFamily="34" charset="0"/>
              <a:buChar char="•"/>
            </a:pPr>
            <a:r>
              <a:rPr lang="en-US" sz="1600" dirty="0">
                <a:latin typeface="Helvetica" pitchFamily="2" charset="0"/>
              </a:rPr>
              <a:t>Rho proteins promote four main networks of interacting proteins nucleated around E2F, c-Jun, c-</a:t>
            </a:r>
            <a:r>
              <a:rPr lang="en-US" sz="1600" dirty="0" err="1">
                <a:latin typeface="Helvetica" pitchFamily="2" charset="0"/>
              </a:rPr>
              <a:t>Myc</a:t>
            </a:r>
            <a:r>
              <a:rPr lang="en-US" sz="1600" dirty="0">
                <a:latin typeface="Helvetica" pitchFamily="2" charset="0"/>
              </a:rPr>
              <a:t> and p53. Of those, E2F, c-Jun and c-</a:t>
            </a:r>
            <a:r>
              <a:rPr lang="en-US" sz="1600" dirty="0" err="1">
                <a:latin typeface="Helvetica" pitchFamily="2" charset="0"/>
              </a:rPr>
              <a:t>Myc</a:t>
            </a:r>
            <a:r>
              <a:rPr lang="en-US" sz="1600" dirty="0">
                <a:latin typeface="Helvetica" pitchFamily="2" charset="0"/>
              </a:rPr>
              <a:t> are essential for the maintenance of cell transformation. Inhibition of Rock, one of the main Rho GTPase targets, decreases c-</a:t>
            </a:r>
            <a:r>
              <a:rPr lang="en-US" sz="1600" dirty="0" err="1">
                <a:latin typeface="Helvetica" pitchFamily="2" charset="0"/>
              </a:rPr>
              <a:t>myc</a:t>
            </a:r>
            <a:r>
              <a:rPr lang="en-US" sz="1600" dirty="0">
                <a:latin typeface="Helvetica" pitchFamily="2" charset="0"/>
              </a:rPr>
              <a:t> gene expression without affecting the E2F and c-Jun pathways. </a:t>
            </a:r>
            <a:endParaRPr lang="en-US" sz="1600" dirty="0">
              <a:latin typeface="Helvetica" pitchFamily="2" charset="0"/>
              <a:ea typeface="Helvetica" charset="0"/>
              <a:cs typeface="Helvetica" charset="0"/>
            </a:endParaRPr>
          </a:p>
        </p:txBody>
      </p:sp>
      <p:pic>
        <p:nvPicPr>
          <p:cNvPr id="7" name="Picture 6">
            <a:extLst>
              <a:ext uri="{FF2B5EF4-FFF2-40B4-BE49-F238E27FC236}">
                <a16:creationId xmlns:a16="http://schemas.microsoft.com/office/drawing/2014/main" id="{21486B96-9B4E-CD40-B92D-5281AD404A84}"/>
              </a:ext>
            </a:extLst>
          </p:cNvPr>
          <p:cNvPicPr>
            <a:picLocks noChangeAspect="1"/>
          </p:cNvPicPr>
          <p:nvPr/>
        </p:nvPicPr>
        <p:blipFill>
          <a:blip r:embed="rId4"/>
          <a:stretch>
            <a:fillRect/>
          </a:stretch>
        </p:blipFill>
        <p:spPr>
          <a:xfrm>
            <a:off x="162560" y="4163060"/>
            <a:ext cx="2514600" cy="2514600"/>
          </a:xfrm>
          <a:prstGeom prst="rect">
            <a:avLst/>
          </a:prstGeom>
        </p:spPr>
      </p:pic>
      <p:sp>
        <p:nvSpPr>
          <p:cNvPr id="31" name="TextBox 30">
            <a:extLst>
              <a:ext uri="{FF2B5EF4-FFF2-40B4-BE49-F238E27FC236}">
                <a16:creationId xmlns:a16="http://schemas.microsoft.com/office/drawing/2014/main" id="{9686EC6C-A593-8A49-8EE9-68346CF129E9}"/>
              </a:ext>
            </a:extLst>
          </p:cNvPr>
          <p:cNvSpPr txBox="1"/>
          <p:nvPr/>
        </p:nvSpPr>
        <p:spPr>
          <a:xfrm>
            <a:off x="565731" y="4946693"/>
            <a:ext cx="1079142" cy="400110"/>
          </a:xfrm>
          <a:prstGeom prst="rect">
            <a:avLst/>
          </a:prstGeom>
          <a:noFill/>
        </p:spPr>
        <p:txBody>
          <a:bodyPr wrap="none" rtlCol="0">
            <a:spAutoFit/>
          </a:bodyPr>
          <a:lstStyle/>
          <a:p>
            <a:r>
              <a:rPr lang="en-US" sz="1000" dirty="0">
                <a:latin typeface="Helvetica" charset="0"/>
                <a:ea typeface="Helvetica" charset="0"/>
                <a:cs typeface="Helvetica" charset="0"/>
              </a:rPr>
              <a:t>NES: 2.01</a:t>
            </a:r>
          </a:p>
          <a:p>
            <a:r>
              <a:rPr lang="en-US" sz="1000" dirty="0">
                <a:latin typeface="Helvetica" charset="0"/>
                <a:ea typeface="Helvetica" charset="0"/>
                <a:cs typeface="Helvetica" charset="0"/>
              </a:rPr>
              <a:t>FDR q-value: 0</a:t>
            </a:r>
          </a:p>
        </p:txBody>
      </p:sp>
      <p:sp>
        <p:nvSpPr>
          <p:cNvPr id="10" name="TextBox 9">
            <a:extLst>
              <a:ext uri="{FF2B5EF4-FFF2-40B4-BE49-F238E27FC236}">
                <a16:creationId xmlns:a16="http://schemas.microsoft.com/office/drawing/2014/main" id="{2B276963-294E-8C4F-920C-FC9F22D18FC2}"/>
              </a:ext>
            </a:extLst>
          </p:cNvPr>
          <p:cNvSpPr txBox="1"/>
          <p:nvPr/>
        </p:nvSpPr>
        <p:spPr>
          <a:xfrm>
            <a:off x="162560" y="301276"/>
            <a:ext cx="9313532" cy="461665"/>
          </a:xfrm>
          <a:prstGeom prst="rect">
            <a:avLst/>
          </a:prstGeom>
          <a:noFill/>
        </p:spPr>
        <p:txBody>
          <a:bodyPr wrap="square" lIns="91440" tIns="45720" rIns="91440" bIns="45720" rtlCol="0" anchor="ctr">
            <a:spAutoFit/>
          </a:bodyPr>
          <a:lstStyle/>
          <a:p>
            <a:pPr marL="0" lvl="1"/>
            <a:r>
              <a:rPr lang="en-US" sz="2400" b="1" dirty="0">
                <a:solidFill>
                  <a:srgbClr val="17375E"/>
                </a:solidFill>
                <a:latin typeface="Helvetica"/>
                <a:cs typeface="Helvetica"/>
              </a:rPr>
              <a:t>GSEA of </a:t>
            </a:r>
            <a:r>
              <a:rPr lang="en-US" sz="2400" b="1" dirty="0">
                <a:solidFill>
                  <a:srgbClr val="00B0F0"/>
                </a:solidFill>
                <a:latin typeface="Helvetica"/>
                <a:cs typeface="Helvetica"/>
              </a:rPr>
              <a:t>positive</a:t>
            </a:r>
            <a:r>
              <a:rPr lang="en-US" sz="2400" b="1" dirty="0">
                <a:solidFill>
                  <a:srgbClr val="17375E"/>
                </a:solidFill>
                <a:latin typeface="Helvetica"/>
                <a:cs typeface="Helvetica"/>
              </a:rPr>
              <a:t> drivers of ICA signature-11 (high in </a:t>
            </a:r>
            <a:r>
              <a:rPr lang="en-US" sz="2400" b="1" dirty="0">
                <a:solidFill>
                  <a:srgbClr val="00B0F0"/>
                </a:solidFill>
                <a:latin typeface="Helvetica"/>
                <a:cs typeface="Helvetica"/>
              </a:rPr>
              <a:t>KPC</a:t>
            </a:r>
            <a:r>
              <a:rPr lang="en-US" sz="2400" b="1" dirty="0">
                <a:solidFill>
                  <a:srgbClr val="17375E"/>
                </a:solidFill>
                <a:latin typeface="Helvetica"/>
                <a:cs typeface="Helvetica"/>
              </a:rPr>
              <a:t>)</a:t>
            </a:r>
          </a:p>
        </p:txBody>
      </p:sp>
    </p:spTree>
    <p:extLst>
      <p:ext uri="{BB962C8B-B14F-4D97-AF65-F5344CB8AC3E}">
        <p14:creationId xmlns:p14="http://schemas.microsoft.com/office/powerpoint/2010/main" val="77770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6B9975-5CD5-CF40-9580-65FEBB6E9098}"/>
              </a:ext>
            </a:extLst>
          </p:cNvPr>
          <p:cNvPicPr>
            <a:picLocks noChangeAspect="1"/>
          </p:cNvPicPr>
          <p:nvPr/>
        </p:nvPicPr>
        <p:blipFill rotWithShape="1">
          <a:blip r:embed="rId2"/>
          <a:srcRect t="4233"/>
          <a:stretch/>
        </p:blipFill>
        <p:spPr>
          <a:xfrm>
            <a:off x="206734" y="2504661"/>
            <a:ext cx="4273826" cy="4092934"/>
          </a:xfrm>
          <a:prstGeom prst="rect">
            <a:avLst/>
          </a:prstGeom>
        </p:spPr>
      </p:pic>
      <p:pic>
        <p:nvPicPr>
          <p:cNvPr id="8" name="Picture 7">
            <a:extLst>
              <a:ext uri="{FF2B5EF4-FFF2-40B4-BE49-F238E27FC236}">
                <a16:creationId xmlns:a16="http://schemas.microsoft.com/office/drawing/2014/main" id="{1422B748-2313-554F-BC82-76021DEE93CE}"/>
              </a:ext>
            </a:extLst>
          </p:cNvPr>
          <p:cNvPicPr>
            <a:picLocks noChangeAspect="1"/>
          </p:cNvPicPr>
          <p:nvPr/>
        </p:nvPicPr>
        <p:blipFill rotWithShape="1">
          <a:blip r:embed="rId3"/>
          <a:srcRect t="4233"/>
          <a:stretch/>
        </p:blipFill>
        <p:spPr>
          <a:xfrm>
            <a:off x="4770783" y="2504661"/>
            <a:ext cx="4273826" cy="4092934"/>
          </a:xfrm>
          <a:prstGeom prst="rect">
            <a:avLst/>
          </a:prstGeom>
        </p:spPr>
      </p:pic>
      <p:sp>
        <p:nvSpPr>
          <p:cNvPr id="9" name="TextBox 8">
            <a:extLst>
              <a:ext uri="{FF2B5EF4-FFF2-40B4-BE49-F238E27FC236}">
                <a16:creationId xmlns:a16="http://schemas.microsoft.com/office/drawing/2014/main" id="{7A4D6FAA-8B56-234E-92E0-86F4F1964094}"/>
              </a:ext>
            </a:extLst>
          </p:cNvPr>
          <p:cNvSpPr txBox="1"/>
          <p:nvPr/>
        </p:nvSpPr>
        <p:spPr>
          <a:xfrm>
            <a:off x="1423284" y="2027583"/>
            <a:ext cx="2531462" cy="369332"/>
          </a:xfrm>
          <a:prstGeom prst="rect">
            <a:avLst/>
          </a:prstGeom>
          <a:noFill/>
        </p:spPr>
        <p:txBody>
          <a:bodyPr wrap="none" rtlCol="0">
            <a:spAutoFit/>
          </a:bodyPr>
          <a:lstStyle/>
          <a:p>
            <a:r>
              <a:rPr lang="en-US" dirty="0">
                <a:latin typeface="Helvetica" charset="0"/>
                <a:ea typeface="Helvetica" charset="0"/>
                <a:cs typeface="Helvetica" charset="0"/>
              </a:rPr>
              <a:t>Inflammatory response</a:t>
            </a:r>
          </a:p>
        </p:txBody>
      </p:sp>
      <p:sp>
        <p:nvSpPr>
          <p:cNvPr id="10" name="TextBox 9">
            <a:extLst>
              <a:ext uri="{FF2B5EF4-FFF2-40B4-BE49-F238E27FC236}">
                <a16:creationId xmlns:a16="http://schemas.microsoft.com/office/drawing/2014/main" id="{625F3F15-6602-824F-9334-6F59203E8075}"/>
              </a:ext>
            </a:extLst>
          </p:cNvPr>
          <p:cNvSpPr txBox="1"/>
          <p:nvPr/>
        </p:nvSpPr>
        <p:spPr>
          <a:xfrm>
            <a:off x="4944477" y="2027583"/>
            <a:ext cx="3531736" cy="369332"/>
          </a:xfrm>
          <a:prstGeom prst="rect">
            <a:avLst/>
          </a:prstGeom>
          <a:noFill/>
        </p:spPr>
        <p:txBody>
          <a:bodyPr wrap="none" rtlCol="0">
            <a:spAutoFit/>
          </a:bodyPr>
          <a:lstStyle/>
          <a:p>
            <a:r>
              <a:rPr lang="en-US" dirty="0">
                <a:latin typeface="Helvetica" charset="0"/>
                <a:ea typeface="Helvetica" charset="0"/>
                <a:cs typeface="Helvetica" charset="0"/>
              </a:rPr>
              <a:t>Metabolism and other responses</a:t>
            </a:r>
          </a:p>
        </p:txBody>
      </p:sp>
      <p:cxnSp>
        <p:nvCxnSpPr>
          <p:cNvPr id="7" name="Straight Connector 6">
            <a:extLst>
              <a:ext uri="{FF2B5EF4-FFF2-40B4-BE49-F238E27FC236}">
                <a16:creationId xmlns:a16="http://schemas.microsoft.com/office/drawing/2014/main" id="{FB7769A9-852D-CF4E-82DF-0CBEA0CED878}"/>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25FB7BD-45A9-E749-802A-2A4F1BFEE36C}"/>
              </a:ext>
            </a:extLst>
          </p:cNvPr>
          <p:cNvSpPr txBox="1"/>
          <p:nvPr/>
        </p:nvSpPr>
        <p:spPr>
          <a:xfrm>
            <a:off x="287711" y="289598"/>
            <a:ext cx="9313532" cy="461665"/>
          </a:xfrm>
          <a:prstGeom prst="rect">
            <a:avLst/>
          </a:prstGeom>
          <a:noFill/>
        </p:spPr>
        <p:txBody>
          <a:bodyPr wrap="square" lIns="91440" tIns="45720" rIns="91440" bIns="45720" rtlCol="0" anchor="ctr">
            <a:spAutoFit/>
          </a:bodyPr>
          <a:lstStyle/>
          <a:p>
            <a:pPr marL="0" lvl="1"/>
            <a:r>
              <a:rPr lang="en-US" sz="2400" b="1" dirty="0">
                <a:solidFill>
                  <a:srgbClr val="17375E"/>
                </a:solidFill>
                <a:latin typeface="Helvetica"/>
                <a:cs typeface="Helvetica"/>
              </a:rPr>
              <a:t>GSEA of </a:t>
            </a:r>
            <a:r>
              <a:rPr lang="en-US" sz="2400" b="1" dirty="0">
                <a:solidFill>
                  <a:srgbClr val="00B0F0"/>
                </a:solidFill>
                <a:latin typeface="Helvetica"/>
                <a:cs typeface="Helvetica"/>
              </a:rPr>
              <a:t>positive</a:t>
            </a:r>
            <a:r>
              <a:rPr lang="en-US" sz="2400" b="1" dirty="0">
                <a:solidFill>
                  <a:srgbClr val="17375E"/>
                </a:solidFill>
                <a:latin typeface="Helvetica"/>
                <a:cs typeface="Helvetica"/>
              </a:rPr>
              <a:t> drivers of ICA signature-11 (high in </a:t>
            </a:r>
            <a:r>
              <a:rPr lang="en-US" sz="2400" b="1" dirty="0">
                <a:solidFill>
                  <a:srgbClr val="00B0F0"/>
                </a:solidFill>
                <a:latin typeface="Helvetica"/>
                <a:cs typeface="Helvetica"/>
              </a:rPr>
              <a:t>KPC</a:t>
            </a:r>
            <a:r>
              <a:rPr lang="en-US" sz="2400" b="1" dirty="0">
                <a:solidFill>
                  <a:srgbClr val="17375E"/>
                </a:solidFill>
                <a:latin typeface="Helvetica"/>
                <a:cs typeface="Helvetica"/>
              </a:rPr>
              <a:t>)</a:t>
            </a:r>
          </a:p>
        </p:txBody>
      </p:sp>
    </p:spTree>
    <p:extLst>
      <p:ext uri="{BB962C8B-B14F-4D97-AF65-F5344CB8AC3E}">
        <p14:creationId xmlns:p14="http://schemas.microsoft.com/office/powerpoint/2010/main" val="2704910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7EE486-2985-8243-83E0-2B7773E61F67}"/>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1A43278-EF29-C446-AA0D-922A19CD2F1B}"/>
              </a:ext>
            </a:extLst>
          </p:cNvPr>
          <p:cNvSpPr txBox="1"/>
          <p:nvPr/>
        </p:nvSpPr>
        <p:spPr>
          <a:xfrm>
            <a:off x="34742" y="301276"/>
            <a:ext cx="9105950" cy="461665"/>
          </a:xfrm>
          <a:prstGeom prst="rect">
            <a:avLst/>
          </a:prstGeom>
          <a:noFill/>
        </p:spPr>
        <p:txBody>
          <a:bodyPr wrap="square" lIns="91440" tIns="45720" rIns="91440" bIns="45720" rtlCol="0" anchor="ctr">
            <a:spAutoFit/>
          </a:bodyPr>
          <a:lstStyle/>
          <a:p>
            <a:pPr marL="0" lvl="1"/>
            <a:r>
              <a:rPr lang="en-US" sz="2400" b="1" dirty="0">
                <a:solidFill>
                  <a:srgbClr val="17375E"/>
                </a:solidFill>
                <a:latin typeface="Helvetica"/>
                <a:cs typeface="Helvetica"/>
              </a:rPr>
              <a:t>GSEA network view of ICA signature-11</a:t>
            </a:r>
          </a:p>
        </p:txBody>
      </p:sp>
      <p:pic>
        <p:nvPicPr>
          <p:cNvPr id="6" name="Picture 5">
            <a:extLst>
              <a:ext uri="{FF2B5EF4-FFF2-40B4-BE49-F238E27FC236}">
                <a16:creationId xmlns:a16="http://schemas.microsoft.com/office/drawing/2014/main" id="{C8BC809D-4384-EE40-9EB5-AD77AE9EA233}"/>
              </a:ext>
            </a:extLst>
          </p:cNvPr>
          <p:cNvPicPr>
            <a:picLocks noChangeAspect="1"/>
          </p:cNvPicPr>
          <p:nvPr/>
        </p:nvPicPr>
        <p:blipFill rotWithShape="1">
          <a:blip r:embed="rId2"/>
          <a:srcRect r="4606"/>
          <a:stretch/>
        </p:blipFill>
        <p:spPr>
          <a:xfrm>
            <a:off x="1983891" y="1308996"/>
            <a:ext cx="7156801" cy="5027156"/>
          </a:xfrm>
          <a:prstGeom prst="rect">
            <a:avLst/>
          </a:prstGeom>
        </p:spPr>
      </p:pic>
      <p:sp>
        <p:nvSpPr>
          <p:cNvPr id="2" name="TextBox 1">
            <a:extLst>
              <a:ext uri="{FF2B5EF4-FFF2-40B4-BE49-F238E27FC236}">
                <a16:creationId xmlns:a16="http://schemas.microsoft.com/office/drawing/2014/main" id="{FC7C262E-B529-3A4F-9728-AA256836C683}"/>
              </a:ext>
            </a:extLst>
          </p:cNvPr>
          <p:cNvSpPr txBox="1"/>
          <p:nvPr/>
        </p:nvSpPr>
        <p:spPr>
          <a:xfrm>
            <a:off x="1908765" y="1770681"/>
            <a:ext cx="2124000" cy="646331"/>
          </a:xfrm>
          <a:prstGeom prst="rect">
            <a:avLst/>
          </a:prstGeom>
          <a:noFill/>
        </p:spPr>
        <p:txBody>
          <a:bodyPr wrap="square" rtlCol="0">
            <a:spAutoFit/>
          </a:bodyPr>
          <a:lstStyle/>
          <a:p>
            <a:r>
              <a:rPr lang="en-US" dirty="0">
                <a:latin typeface="Helvetica" charset="0"/>
                <a:ea typeface="Helvetica" charset="0"/>
                <a:cs typeface="Helvetica" charset="0"/>
              </a:rPr>
              <a:t>Pro-inflammatory cytokine response</a:t>
            </a:r>
          </a:p>
        </p:txBody>
      </p:sp>
      <p:sp>
        <p:nvSpPr>
          <p:cNvPr id="3" name="TextBox 2">
            <a:extLst>
              <a:ext uri="{FF2B5EF4-FFF2-40B4-BE49-F238E27FC236}">
                <a16:creationId xmlns:a16="http://schemas.microsoft.com/office/drawing/2014/main" id="{429F298D-A250-8A4F-BF86-08826E5BBEFF}"/>
              </a:ext>
            </a:extLst>
          </p:cNvPr>
          <p:cNvSpPr txBox="1"/>
          <p:nvPr/>
        </p:nvSpPr>
        <p:spPr>
          <a:xfrm>
            <a:off x="7687868" y="1778253"/>
            <a:ext cx="1364476" cy="369332"/>
          </a:xfrm>
          <a:prstGeom prst="rect">
            <a:avLst/>
          </a:prstGeom>
          <a:noFill/>
        </p:spPr>
        <p:txBody>
          <a:bodyPr wrap="none" rtlCol="0">
            <a:spAutoFit/>
          </a:bodyPr>
          <a:lstStyle/>
          <a:p>
            <a:r>
              <a:rPr lang="en-US" dirty="0">
                <a:latin typeface="Helvetica" charset="0"/>
                <a:ea typeface="Helvetica" charset="0"/>
                <a:cs typeface="Helvetica" charset="0"/>
              </a:rPr>
              <a:t>Metabolism</a:t>
            </a:r>
          </a:p>
        </p:txBody>
      </p:sp>
      <p:sp>
        <p:nvSpPr>
          <p:cNvPr id="7" name="TextBox 6">
            <a:extLst>
              <a:ext uri="{FF2B5EF4-FFF2-40B4-BE49-F238E27FC236}">
                <a16:creationId xmlns:a16="http://schemas.microsoft.com/office/drawing/2014/main" id="{C1D67A0B-5D17-FE4A-B291-BF8CDEA1AFE3}"/>
              </a:ext>
            </a:extLst>
          </p:cNvPr>
          <p:cNvSpPr txBox="1"/>
          <p:nvPr/>
        </p:nvSpPr>
        <p:spPr>
          <a:xfrm>
            <a:off x="6001200" y="1778253"/>
            <a:ext cx="1533600" cy="646331"/>
          </a:xfrm>
          <a:prstGeom prst="rect">
            <a:avLst/>
          </a:prstGeom>
          <a:noFill/>
        </p:spPr>
        <p:txBody>
          <a:bodyPr wrap="square" rtlCol="0">
            <a:spAutoFit/>
          </a:bodyPr>
          <a:lstStyle/>
          <a:p>
            <a:pPr algn="ctr"/>
            <a:r>
              <a:rPr lang="en-US" dirty="0">
                <a:latin typeface="Helvetica" charset="0"/>
                <a:ea typeface="Helvetica" charset="0"/>
                <a:cs typeface="Helvetica" charset="0"/>
              </a:rPr>
              <a:t>Antigen presentation</a:t>
            </a:r>
          </a:p>
        </p:txBody>
      </p:sp>
      <p:sp>
        <p:nvSpPr>
          <p:cNvPr id="8" name="TextBox 7">
            <a:extLst>
              <a:ext uri="{FF2B5EF4-FFF2-40B4-BE49-F238E27FC236}">
                <a16:creationId xmlns:a16="http://schemas.microsoft.com/office/drawing/2014/main" id="{6EAA8623-FC9C-7640-AE4B-1CC8C17F8819}"/>
              </a:ext>
            </a:extLst>
          </p:cNvPr>
          <p:cNvSpPr txBox="1"/>
          <p:nvPr/>
        </p:nvSpPr>
        <p:spPr>
          <a:xfrm>
            <a:off x="4840887" y="1770681"/>
            <a:ext cx="1160313" cy="646331"/>
          </a:xfrm>
          <a:prstGeom prst="rect">
            <a:avLst/>
          </a:prstGeom>
          <a:noFill/>
        </p:spPr>
        <p:txBody>
          <a:bodyPr wrap="square" rtlCol="0">
            <a:spAutoFit/>
          </a:bodyPr>
          <a:lstStyle/>
          <a:p>
            <a:pPr algn="ctr"/>
            <a:r>
              <a:rPr lang="en-US" dirty="0">
                <a:latin typeface="Helvetica" charset="0"/>
                <a:ea typeface="Helvetica" charset="0"/>
                <a:cs typeface="Helvetica" charset="0"/>
              </a:rPr>
              <a:t>IL-12 pathway</a:t>
            </a:r>
          </a:p>
        </p:txBody>
      </p:sp>
      <p:sp>
        <p:nvSpPr>
          <p:cNvPr id="9" name="TextBox 8">
            <a:extLst>
              <a:ext uri="{FF2B5EF4-FFF2-40B4-BE49-F238E27FC236}">
                <a16:creationId xmlns:a16="http://schemas.microsoft.com/office/drawing/2014/main" id="{D360FA98-8DFE-F547-A01D-C6A4C794D98A}"/>
              </a:ext>
            </a:extLst>
          </p:cNvPr>
          <p:cNvSpPr txBox="1"/>
          <p:nvPr/>
        </p:nvSpPr>
        <p:spPr>
          <a:xfrm>
            <a:off x="3117600" y="5817600"/>
            <a:ext cx="1317540" cy="369332"/>
          </a:xfrm>
          <a:prstGeom prst="rect">
            <a:avLst/>
          </a:prstGeom>
          <a:noFill/>
        </p:spPr>
        <p:txBody>
          <a:bodyPr wrap="none" rtlCol="0">
            <a:spAutoFit/>
          </a:bodyPr>
          <a:lstStyle/>
          <a:p>
            <a:r>
              <a:rPr lang="en-US" dirty="0">
                <a:latin typeface="Helvetica" charset="0"/>
                <a:ea typeface="Helvetica" charset="0"/>
                <a:cs typeface="Helvetica" charset="0"/>
              </a:rPr>
              <a:t>Translation</a:t>
            </a:r>
          </a:p>
        </p:txBody>
      </p:sp>
      <p:sp>
        <p:nvSpPr>
          <p:cNvPr id="10" name="TextBox 9">
            <a:extLst>
              <a:ext uri="{FF2B5EF4-FFF2-40B4-BE49-F238E27FC236}">
                <a16:creationId xmlns:a16="http://schemas.microsoft.com/office/drawing/2014/main" id="{CE8FA307-2039-5A4C-B044-18FCAE001162}"/>
              </a:ext>
            </a:extLst>
          </p:cNvPr>
          <p:cNvSpPr txBox="1"/>
          <p:nvPr/>
        </p:nvSpPr>
        <p:spPr>
          <a:xfrm>
            <a:off x="5449843" y="5817600"/>
            <a:ext cx="1638397" cy="369332"/>
          </a:xfrm>
          <a:prstGeom prst="rect">
            <a:avLst/>
          </a:prstGeom>
          <a:noFill/>
        </p:spPr>
        <p:txBody>
          <a:bodyPr wrap="none" rtlCol="0">
            <a:spAutoFit/>
          </a:bodyPr>
          <a:lstStyle/>
          <a:p>
            <a:r>
              <a:rPr lang="en-US" dirty="0">
                <a:latin typeface="Helvetica" charset="0"/>
                <a:ea typeface="Helvetica" charset="0"/>
                <a:cs typeface="Helvetica" charset="0"/>
              </a:rPr>
              <a:t>ATP synthesis</a:t>
            </a:r>
          </a:p>
        </p:txBody>
      </p:sp>
      <p:sp>
        <p:nvSpPr>
          <p:cNvPr id="11" name="TextBox 10">
            <a:extLst>
              <a:ext uri="{FF2B5EF4-FFF2-40B4-BE49-F238E27FC236}">
                <a16:creationId xmlns:a16="http://schemas.microsoft.com/office/drawing/2014/main" id="{FDB602FF-E051-714C-BC0C-B9E3923A7A64}"/>
              </a:ext>
            </a:extLst>
          </p:cNvPr>
          <p:cNvSpPr txBox="1"/>
          <p:nvPr/>
        </p:nvSpPr>
        <p:spPr>
          <a:xfrm>
            <a:off x="7304792" y="5817600"/>
            <a:ext cx="1509901" cy="369332"/>
          </a:xfrm>
          <a:prstGeom prst="rect">
            <a:avLst/>
          </a:prstGeom>
          <a:noFill/>
        </p:spPr>
        <p:txBody>
          <a:bodyPr wrap="none" rtlCol="0">
            <a:spAutoFit/>
          </a:bodyPr>
          <a:lstStyle/>
          <a:p>
            <a:r>
              <a:rPr lang="en-US" dirty="0">
                <a:latin typeface="Helvetica" charset="0"/>
                <a:ea typeface="Helvetica" charset="0"/>
                <a:cs typeface="Helvetica" charset="0"/>
              </a:rPr>
              <a:t>Transcription</a:t>
            </a:r>
          </a:p>
        </p:txBody>
      </p:sp>
      <p:pic>
        <p:nvPicPr>
          <p:cNvPr id="16" name="Picture 15">
            <a:extLst>
              <a:ext uri="{FF2B5EF4-FFF2-40B4-BE49-F238E27FC236}">
                <a16:creationId xmlns:a16="http://schemas.microsoft.com/office/drawing/2014/main" id="{8F8DDC41-2DD8-214B-946F-9A8CFF8392D8}"/>
              </a:ext>
            </a:extLst>
          </p:cNvPr>
          <p:cNvPicPr>
            <a:picLocks noChangeAspect="1"/>
          </p:cNvPicPr>
          <p:nvPr/>
        </p:nvPicPr>
        <p:blipFill>
          <a:blip r:embed="rId3"/>
          <a:stretch>
            <a:fillRect/>
          </a:stretch>
        </p:blipFill>
        <p:spPr>
          <a:xfrm>
            <a:off x="5942" y="2479404"/>
            <a:ext cx="2673509" cy="1516596"/>
          </a:xfrm>
          <a:prstGeom prst="rect">
            <a:avLst/>
          </a:prstGeom>
        </p:spPr>
      </p:pic>
      <p:sp>
        <p:nvSpPr>
          <p:cNvPr id="17" name="Bent Arrow 16">
            <a:extLst>
              <a:ext uri="{FF2B5EF4-FFF2-40B4-BE49-F238E27FC236}">
                <a16:creationId xmlns:a16="http://schemas.microsoft.com/office/drawing/2014/main" id="{4AD1B082-C311-BD43-97C0-3B0387E4C3BC}"/>
              </a:ext>
            </a:extLst>
          </p:cNvPr>
          <p:cNvSpPr/>
          <p:nvPr/>
        </p:nvSpPr>
        <p:spPr>
          <a:xfrm rot="16200000" flipH="1">
            <a:off x="1286455" y="1783861"/>
            <a:ext cx="361368" cy="883252"/>
          </a:xfrm>
          <a:prstGeom prst="bentArrow">
            <a:avLst>
              <a:gd name="adj1" fmla="val 9641"/>
              <a:gd name="adj2" fmla="val 16034"/>
              <a:gd name="adj3" fmla="val 25000"/>
              <a:gd name="adj4" fmla="val 4375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01037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973317-7A04-B345-B337-FCF555578A9E}"/>
              </a:ext>
            </a:extLst>
          </p:cNvPr>
          <p:cNvPicPr>
            <a:picLocks noChangeAspect="1"/>
          </p:cNvPicPr>
          <p:nvPr/>
        </p:nvPicPr>
        <p:blipFill>
          <a:blip r:embed="rId2"/>
          <a:stretch>
            <a:fillRect/>
          </a:stretch>
        </p:blipFill>
        <p:spPr>
          <a:xfrm>
            <a:off x="242226" y="4144510"/>
            <a:ext cx="2514600" cy="2514600"/>
          </a:xfrm>
          <a:prstGeom prst="rect">
            <a:avLst/>
          </a:prstGeom>
        </p:spPr>
      </p:pic>
      <p:cxnSp>
        <p:nvCxnSpPr>
          <p:cNvPr id="4" name="Straight Connector 3">
            <a:extLst>
              <a:ext uri="{FF2B5EF4-FFF2-40B4-BE49-F238E27FC236}">
                <a16:creationId xmlns:a16="http://schemas.microsoft.com/office/drawing/2014/main" id="{4F7EE486-2985-8243-83E0-2B7773E61F67}"/>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FA7A341-1853-D748-A5EC-E58955E933EC}"/>
              </a:ext>
            </a:extLst>
          </p:cNvPr>
          <p:cNvSpPr txBox="1"/>
          <p:nvPr/>
        </p:nvSpPr>
        <p:spPr>
          <a:xfrm>
            <a:off x="508237" y="4845947"/>
            <a:ext cx="1290738" cy="400110"/>
          </a:xfrm>
          <a:prstGeom prst="rect">
            <a:avLst/>
          </a:prstGeom>
          <a:noFill/>
        </p:spPr>
        <p:txBody>
          <a:bodyPr wrap="none" rtlCol="0">
            <a:spAutoFit/>
          </a:bodyPr>
          <a:lstStyle/>
          <a:p>
            <a:r>
              <a:rPr lang="en-US" sz="1000" dirty="0">
                <a:latin typeface="Helvetica" charset="0"/>
                <a:ea typeface="Helvetica" charset="0"/>
                <a:cs typeface="Helvetica" charset="0"/>
              </a:rPr>
              <a:t>NES: -1.91</a:t>
            </a:r>
          </a:p>
          <a:p>
            <a:r>
              <a:rPr lang="en-US" sz="1000" dirty="0">
                <a:latin typeface="Helvetica" charset="0"/>
                <a:ea typeface="Helvetica" charset="0"/>
                <a:cs typeface="Helvetica" charset="0"/>
              </a:rPr>
              <a:t>FDR q-value: 0.141</a:t>
            </a:r>
          </a:p>
        </p:txBody>
      </p:sp>
      <p:pic>
        <p:nvPicPr>
          <p:cNvPr id="11" name="Picture 10">
            <a:extLst>
              <a:ext uri="{FF2B5EF4-FFF2-40B4-BE49-F238E27FC236}">
                <a16:creationId xmlns:a16="http://schemas.microsoft.com/office/drawing/2014/main" id="{DE1AB814-3CCD-984A-9287-055D31333775}"/>
              </a:ext>
            </a:extLst>
          </p:cNvPr>
          <p:cNvPicPr>
            <a:picLocks noChangeAspect="1"/>
          </p:cNvPicPr>
          <p:nvPr/>
        </p:nvPicPr>
        <p:blipFill>
          <a:blip r:embed="rId3"/>
          <a:stretch>
            <a:fillRect/>
          </a:stretch>
        </p:blipFill>
        <p:spPr>
          <a:xfrm>
            <a:off x="242226" y="1332939"/>
            <a:ext cx="2514600" cy="2514600"/>
          </a:xfrm>
          <a:prstGeom prst="rect">
            <a:avLst/>
          </a:prstGeom>
        </p:spPr>
      </p:pic>
      <p:sp>
        <p:nvSpPr>
          <p:cNvPr id="15" name="TextBox 14">
            <a:extLst>
              <a:ext uri="{FF2B5EF4-FFF2-40B4-BE49-F238E27FC236}">
                <a16:creationId xmlns:a16="http://schemas.microsoft.com/office/drawing/2014/main" id="{81FA01C1-5DF8-7C41-A246-DCADB8F88F65}"/>
              </a:ext>
            </a:extLst>
          </p:cNvPr>
          <p:cNvSpPr txBox="1"/>
          <p:nvPr/>
        </p:nvSpPr>
        <p:spPr>
          <a:xfrm>
            <a:off x="508237" y="2190129"/>
            <a:ext cx="1290738" cy="400110"/>
          </a:xfrm>
          <a:prstGeom prst="rect">
            <a:avLst/>
          </a:prstGeom>
          <a:noFill/>
        </p:spPr>
        <p:txBody>
          <a:bodyPr wrap="none" rtlCol="0">
            <a:spAutoFit/>
          </a:bodyPr>
          <a:lstStyle/>
          <a:p>
            <a:r>
              <a:rPr lang="en-US" sz="1000" dirty="0">
                <a:latin typeface="Helvetica" charset="0"/>
                <a:ea typeface="Helvetica" charset="0"/>
                <a:cs typeface="Helvetica" charset="0"/>
              </a:rPr>
              <a:t>NES: -1.99</a:t>
            </a:r>
          </a:p>
          <a:p>
            <a:r>
              <a:rPr lang="en-US" sz="1000" dirty="0">
                <a:latin typeface="Helvetica" charset="0"/>
                <a:ea typeface="Helvetica" charset="0"/>
                <a:cs typeface="Helvetica" charset="0"/>
              </a:rPr>
              <a:t>FDR q-value: 0.146</a:t>
            </a:r>
          </a:p>
        </p:txBody>
      </p:sp>
      <p:pic>
        <p:nvPicPr>
          <p:cNvPr id="3" name="Picture 2">
            <a:extLst>
              <a:ext uri="{FF2B5EF4-FFF2-40B4-BE49-F238E27FC236}">
                <a16:creationId xmlns:a16="http://schemas.microsoft.com/office/drawing/2014/main" id="{BEA8DD86-2CA9-2045-82F7-B8DEB459737D}"/>
              </a:ext>
            </a:extLst>
          </p:cNvPr>
          <p:cNvPicPr>
            <a:picLocks noChangeAspect="1"/>
          </p:cNvPicPr>
          <p:nvPr/>
        </p:nvPicPr>
        <p:blipFill>
          <a:blip r:embed="rId4"/>
          <a:stretch>
            <a:fillRect/>
          </a:stretch>
        </p:blipFill>
        <p:spPr>
          <a:xfrm>
            <a:off x="3022837" y="4083160"/>
            <a:ext cx="3551421" cy="1439517"/>
          </a:xfrm>
          <a:prstGeom prst="rect">
            <a:avLst/>
          </a:prstGeom>
        </p:spPr>
      </p:pic>
      <p:pic>
        <p:nvPicPr>
          <p:cNvPr id="7" name="Picture 6">
            <a:extLst>
              <a:ext uri="{FF2B5EF4-FFF2-40B4-BE49-F238E27FC236}">
                <a16:creationId xmlns:a16="http://schemas.microsoft.com/office/drawing/2014/main" id="{A8EBF4A8-234F-EE4B-9C41-9BEA9222A830}"/>
              </a:ext>
            </a:extLst>
          </p:cNvPr>
          <p:cNvPicPr>
            <a:picLocks noChangeAspect="1"/>
          </p:cNvPicPr>
          <p:nvPr/>
        </p:nvPicPr>
        <p:blipFill>
          <a:blip r:embed="rId5"/>
          <a:stretch>
            <a:fillRect/>
          </a:stretch>
        </p:blipFill>
        <p:spPr>
          <a:xfrm>
            <a:off x="3022838" y="5481096"/>
            <a:ext cx="3551420" cy="1213734"/>
          </a:xfrm>
          <a:prstGeom prst="rect">
            <a:avLst/>
          </a:prstGeom>
        </p:spPr>
      </p:pic>
      <p:sp>
        <p:nvSpPr>
          <p:cNvPr id="13" name="TextBox 12">
            <a:extLst>
              <a:ext uri="{FF2B5EF4-FFF2-40B4-BE49-F238E27FC236}">
                <a16:creationId xmlns:a16="http://schemas.microsoft.com/office/drawing/2014/main" id="{9D8A1176-B59C-8847-85FB-2D178FCB4658}"/>
              </a:ext>
            </a:extLst>
          </p:cNvPr>
          <p:cNvSpPr txBox="1"/>
          <p:nvPr/>
        </p:nvSpPr>
        <p:spPr>
          <a:xfrm>
            <a:off x="242226" y="289723"/>
            <a:ext cx="9296635" cy="461665"/>
          </a:xfrm>
          <a:prstGeom prst="rect">
            <a:avLst/>
          </a:prstGeom>
          <a:noFill/>
        </p:spPr>
        <p:txBody>
          <a:bodyPr wrap="square" lIns="91440" tIns="45720" rIns="91440" bIns="45720" rtlCol="0" anchor="ctr">
            <a:spAutoFit/>
          </a:bodyPr>
          <a:lstStyle/>
          <a:p>
            <a:pPr marL="0" lvl="1"/>
            <a:r>
              <a:rPr lang="en-US" sz="2400" b="1" dirty="0">
                <a:solidFill>
                  <a:srgbClr val="17375E"/>
                </a:solidFill>
                <a:latin typeface="Helvetica"/>
                <a:cs typeface="Helvetica"/>
              </a:rPr>
              <a:t>GSEA of </a:t>
            </a:r>
            <a:r>
              <a:rPr lang="en-US" sz="2400" b="1" dirty="0">
                <a:solidFill>
                  <a:srgbClr val="00B0F0"/>
                </a:solidFill>
                <a:latin typeface="Helvetica"/>
                <a:cs typeface="Helvetica"/>
              </a:rPr>
              <a:t>negative</a:t>
            </a:r>
            <a:r>
              <a:rPr lang="en-US" sz="2400" b="1" dirty="0">
                <a:solidFill>
                  <a:srgbClr val="17375E"/>
                </a:solidFill>
                <a:latin typeface="Helvetica"/>
                <a:cs typeface="Helvetica"/>
              </a:rPr>
              <a:t> drivers of ICA signature-11 (high in </a:t>
            </a:r>
            <a:r>
              <a:rPr lang="en-US" sz="2400" b="1" dirty="0">
                <a:solidFill>
                  <a:srgbClr val="00B0F0"/>
                </a:solidFill>
                <a:latin typeface="Helvetica"/>
                <a:cs typeface="Helvetica"/>
              </a:rPr>
              <a:t>HY</a:t>
            </a:r>
            <a:r>
              <a:rPr lang="en-US" sz="2400" b="1" dirty="0">
                <a:solidFill>
                  <a:srgbClr val="17375E"/>
                </a:solidFill>
                <a:latin typeface="Helvetica"/>
                <a:cs typeface="Helvetica"/>
              </a:rPr>
              <a:t>)</a:t>
            </a:r>
          </a:p>
        </p:txBody>
      </p:sp>
      <p:pic>
        <p:nvPicPr>
          <p:cNvPr id="2" name="Picture 1">
            <a:extLst>
              <a:ext uri="{FF2B5EF4-FFF2-40B4-BE49-F238E27FC236}">
                <a16:creationId xmlns:a16="http://schemas.microsoft.com/office/drawing/2014/main" id="{88B3DDB6-D5EB-2745-B869-A16F9527CC0C}"/>
              </a:ext>
            </a:extLst>
          </p:cNvPr>
          <p:cNvPicPr>
            <a:picLocks noChangeAspect="1"/>
          </p:cNvPicPr>
          <p:nvPr/>
        </p:nvPicPr>
        <p:blipFill>
          <a:blip r:embed="rId6"/>
          <a:stretch>
            <a:fillRect/>
          </a:stretch>
        </p:blipFill>
        <p:spPr>
          <a:xfrm>
            <a:off x="5422790" y="1283256"/>
            <a:ext cx="3563869" cy="2893669"/>
          </a:xfrm>
          <a:prstGeom prst="rect">
            <a:avLst/>
          </a:prstGeom>
        </p:spPr>
      </p:pic>
      <p:pic>
        <p:nvPicPr>
          <p:cNvPr id="14" name="Picture 13">
            <a:extLst>
              <a:ext uri="{FF2B5EF4-FFF2-40B4-BE49-F238E27FC236}">
                <a16:creationId xmlns:a16="http://schemas.microsoft.com/office/drawing/2014/main" id="{B28FD9F9-666C-6840-9834-7859D1F94201}"/>
              </a:ext>
            </a:extLst>
          </p:cNvPr>
          <p:cNvPicPr>
            <a:picLocks noChangeAspect="1"/>
          </p:cNvPicPr>
          <p:nvPr/>
        </p:nvPicPr>
        <p:blipFill>
          <a:blip r:embed="rId7"/>
          <a:stretch>
            <a:fillRect/>
          </a:stretch>
        </p:blipFill>
        <p:spPr>
          <a:xfrm>
            <a:off x="6881848" y="4505605"/>
            <a:ext cx="2053578" cy="2034143"/>
          </a:xfrm>
          <a:prstGeom prst="rect">
            <a:avLst/>
          </a:prstGeom>
        </p:spPr>
      </p:pic>
      <p:sp>
        <p:nvSpPr>
          <p:cNvPr id="16" name="TextBox 15">
            <a:extLst>
              <a:ext uri="{FF2B5EF4-FFF2-40B4-BE49-F238E27FC236}">
                <a16:creationId xmlns:a16="http://schemas.microsoft.com/office/drawing/2014/main" id="{6319A675-E0EE-8C4E-8C07-ECBDD23A1087}"/>
              </a:ext>
            </a:extLst>
          </p:cNvPr>
          <p:cNvSpPr txBox="1"/>
          <p:nvPr/>
        </p:nvSpPr>
        <p:spPr>
          <a:xfrm>
            <a:off x="6625491" y="4333919"/>
            <a:ext cx="407484" cy="369332"/>
          </a:xfrm>
          <a:prstGeom prst="rect">
            <a:avLst/>
          </a:prstGeom>
          <a:noFill/>
        </p:spPr>
        <p:txBody>
          <a:bodyPr wrap="none" rtlCol="0">
            <a:spAutoFit/>
          </a:bodyPr>
          <a:lstStyle/>
          <a:p>
            <a:r>
              <a:rPr lang="en-US" dirty="0"/>
              <a:t>E. </a:t>
            </a:r>
          </a:p>
        </p:txBody>
      </p:sp>
    </p:spTree>
    <p:extLst>
      <p:ext uri="{BB962C8B-B14F-4D97-AF65-F5344CB8AC3E}">
        <p14:creationId xmlns:p14="http://schemas.microsoft.com/office/powerpoint/2010/main" val="1401484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Analysis Pipeline</a:t>
            </a:r>
          </a:p>
        </p:txBody>
      </p:sp>
      <p:sp>
        <p:nvSpPr>
          <p:cNvPr id="6" name="Rounded Rectangle 5">
            <a:extLst>
              <a:ext uri="{FF2B5EF4-FFF2-40B4-BE49-F238E27FC236}">
                <a16:creationId xmlns:a16="http://schemas.microsoft.com/office/drawing/2014/main" id="{E842F735-075D-0B42-B21C-B4E70C2C5F38}"/>
              </a:ext>
            </a:extLst>
          </p:cNvPr>
          <p:cNvSpPr/>
          <p:nvPr/>
        </p:nvSpPr>
        <p:spPr>
          <a:xfrm>
            <a:off x="267629" y="1299115"/>
            <a:ext cx="1360449" cy="591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PROseq</a:t>
            </a:r>
            <a:r>
              <a:rPr lang="en-US" b="1" dirty="0"/>
              <a:t> *.</a:t>
            </a:r>
            <a:r>
              <a:rPr lang="en-US" b="1" dirty="0" err="1"/>
              <a:t>fastq</a:t>
            </a:r>
            <a:endParaRPr lang="en-US" b="1" dirty="0"/>
          </a:p>
        </p:txBody>
      </p:sp>
      <p:cxnSp>
        <p:nvCxnSpPr>
          <p:cNvPr id="8" name="Straight Arrow Connector 7">
            <a:extLst>
              <a:ext uri="{FF2B5EF4-FFF2-40B4-BE49-F238E27FC236}">
                <a16:creationId xmlns:a16="http://schemas.microsoft.com/office/drawing/2014/main" id="{944FEC37-CFAA-794D-8E4E-40DD8AF254AC}"/>
              </a:ext>
            </a:extLst>
          </p:cNvPr>
          <p:cNvCxnSpPr>
            <a:cxnSpLocks/>
            <a:stCxn id="6" idx="3"/>
            <a:endCxn id="9" idx="1"/>
          </p:cNvCxnSpPr>
          <p:nvPr/>
        </p:nvCxnSpPr>
        <p:spPr>
          <a:xfrm>
            <a:off x="1628078"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1EE42BE6-D85B-7E4A-846F-1889E010CD9B}"/>
              </a:ext>
            </a:extLst>
          </p:cNvPr>
          <p:cNvSpPr/>
          <p:nvPr/>
        </p:nvSpPr>
        <p:spPr>
          <a:xfrm>
            <a:off x="1860395" y="1299115"/>
            <a:ext cx="1360449" cy="59101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Genome Alignment</a:t>
            </a:r>
          </a:p>
        </p:txBody>
      </p:sp>
      <p:sp>
        <p:nvSpPr>
          <p:cNvPr id="10" name="Rounded Rectangle 9">
            <a:extLst>
              <a:ext uri="{FF2B5EF4-FFF2-40B4-BE49-F238E27FC236}">
                <a16:creationId xmlns:a16="http://schemas.microsoft.com/office/drawing/2014/main" id="{8BA59CFE-3EF2-5845-80FF-D53738BE62BF}"/>
              </a:ext>
            </a:extLst>
          </p:cNvPr>
          <p:cNvSpPr/>
          <p:nvPr/>
        </p:nvSpPr>
        <p:spPr>
          <a:xfrm>
            <a:off x="3453161" y="1299115"/>
            <a:ext cx="1360449" cy="59101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Transcript Raw Counts</a:t>
            </a:r>
          </a:p>
        </p:txBody>
      </p:sp>
      <p:sp>
        <p:nvSpPr>
          <p:cNvPr id="12" name="Rounded Rectangle 11">
            <a:extLst>
              <a:ext uri="{FF2B5EF4-FFF2-40B4-BE49-F238E27FC236}">
                <a16:creationId xmlns:a16="http://schemas.microsoft.com/office/drawing/2014/main" id="{6D846C04-FE3B-EB46-A713-9717AB0A438C}"/>
              </a:ext>
            </a:extLst>
          </p:cNvPr>
          <p:cNvSpPr/>
          <p:nvPr/>
        </p:nvSpPr>
        <p:spPr>
          <a:xfrm>
            <a:off x="5051502" y="1193581"/>
            <a:ext cx="1620644" cy="81037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Independent Component Analysis</a:t>
            </a:r>
          </a:p>
        </p:txBody>
      </p:sp>
      <p:sp>
        <p:nvSpPr>
          <p:cNvPr id="13" name="Rounded Rectangle 12">
            <a:extLst>
              <a:ext uri="{FF2B5EF4-FFF2-40B4-BE49-F238E27FC236}">
                <a16:creationId xmlns:a16="http://schemas.microsoft.com/office/drawing/2014/main" id="{BDD88BC8-12CB-0343-846F-5F6030D3F1D1}"/>
              </a:ext>
            </a:extLst>
          </p:cNvPr>
          <p:cNvSpPr/>
          <p:nvPr/>
        </p:nvSpPr>
        <p:spPr>
          <a:xfrm>
            <a:off x="6994742" y="2295490"/>
            <a:ext cx="1825083" cy="783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Proseq</a:t>
            </a:r>
            <a:r>
              <a:rPr lang="en-US" dirty="0"/>
              <a:t> Expression</a:t>
            </a:r>
          </a:p>
          <a:p>
            <a:pPr algn="ctr"/>
            <a:r>
              <a:rPr lang="en-US" dirty="0"/>
              <a:t>Signature</a:t>
            </a:r>
          </a:p>
        </p:txBody>
      </p:sp>
      <p:cxnSp>
        <p:nvCxnSpPr>
          <p:cNvPr id="15" name="Straight Arrow Connector 14">
            <a:extLst>
              <a:ext uri="{FF2B5EF4-FFF2-40B4-BE49-F238E27FC236}">
                <a16:creationId xmlns:a16="http://schemas.microsoft.com/office/drawing/2014/main" id="{0D8372FA-E5C3-2C49-8516-BD1AD4F79F97}"/>
              </a:ext>
            </a:extLst>
          </p:cNvPr>
          <p:cNvCxnSpPr>
            <a:cxnSpLocks/>
            <a:stCxn id="9" idx="3"/>
            <a:endCxn id="10" idx="1"/>
          </p:cNvCxnSpPr>
          <p:nvPr/>
        </p:nvCxnSpPr>
        <p:spPr>
          <a:xfrm>
            <a:off x="3220844" y="1594623"/>
            <a:ext cx="23231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5A51DA8-9A2D-B942-A1B0-6700DB631019}"/>
              </a:ext>
            </a:extLst>
          </p:cNvPr>
          <p:cNvCxnSpPr>
            <a:cxnSpLocks/>
            <a:stCxn id="10" idx="3"/>
            <a:endCxn id="12" idx="1"/>
          </p:cNvCxnSpPr>
          <p:nvPr/>
        </p:nvCxnSpPr>
        <p:spPr>
          <a:xfrm>
            <a:off x="4813610" y="1594623"/>
            <a:ext cx="237892" cy="414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F49BA9E-7F44-7444-BB12-3C711C8E5711}"/>
              </a:ext>
            </a:extLst>
          </p:cNvPr>
          <p:cNvCxnSpPr>
            <a:cxnSpLocks/>
            <a:stCxn id="12" idx="3"/>
            <a:endCxn id="13" idx="0"/>
          </p:cNvCxnSpPr>
          <p:nvPr/>
        </p:nvCxnSpPr>
        <p:spPr>
          <a:xfrm>
            <a:off x="6672146" y="1598767"/>
            <a:ext cx="1235138" cy="69672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2008B32-722D-6945-A704-4BBD02BB3525}"/>
              </a:ext>
            </a:extLst>
          </p:cNvPr>
          <p:cNvCxnSpPr>
            <a:cxnSpLocks/>
            <a:stCxn id="47" idx="3"/>
          </p:cNvCxnSpPr>
          <p:nvPr/>
        </p:nvCxnSpPr>
        <p:spPr>
          <a:xfrm>
            <a:off x="1135317" y="2073235"/>
            <a:ext cx="7696449" cy="89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24FE772D-145D-434C-A5BB-081FF4327089}"/>
              </a:ext>
            </a:extLst>
          </p:cNvPr>
          <p:cNvSpPr txBox="1"/>
          <p:nvPr/>
        </p:nvSpPr>
        <p:spPr>
          <a:xfrm>
            <a:off x="-11151" y="1934735"/>
            <a:ext cx="1146468" cy="276999"/>
          </a:xfrm>
          <a:prstGeom prst="rect">
            <a:avLst/>
          </a:prstGeom>
          <a:noFill/>
        </p:spPr>
        <p:txBody>
          <a:bodyPr wrap="none" rtlCol="0">
            <a:spAutoFit/>
          </a:bodyPr>
          <a:lstStyle/>
          <a:p>
            <a:r>
              <a:rPr lang="en-US" sz="1200" dirty="0">
                <a:latin typeface="Helvetica" charset="0"/>
                <a:ea typeface="Helvetica" charset="0"/>
                <a:cs typeface="Helvetica" charset="0"/>
              </a:rPr>
              <a:t>preprocessing</a:t>
            </a:r>
          </a:p>
        </p:txBody>
      </p:sp>
      <p:cxnSp>
        <p:nvCxnSpPr>
          <p:cNvPr id="50" name="Straight Arrow Connector 49">
            <a:extLst>
              <a:ext uri="{FF2B5EF4-FFF2-40B4-BE49-F238E27FC236}">
                <a16:creationId xmlns:a16="http://schemas.microsoft.com/office/drawing/2014/main" id="{CCAC68DA-AD36-2B47-AD74-D4C993C077D7}"/>
              </a:ext>
            </a:extLst>
          </p:cNvPr>
          <p:cNvCxnSpPr>
            <a:cxnSpLocks/>
            <a:stCxn id="13" idx="1"/>
            <a:endCxn id="54" idx="3"/>
          </p:cNvCxnSpPr>
          <p:nvPr/>
        </p:nvCxnSpPr>
        <p:spPr>
          <a:xfrm flipH="1" flipV="1">
            <a:off x="5705208" y="2594968"/>
            <a:ext cx="1289534" cy="9221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4" name="Rounded Rectangle 53">
            <a:extLst>
              <a:ext uri="{FF2B5EF4-FFF2-40B4-BE49-F238E27FC236}">
                <a16:creationId xmlns:a16="http://schemas.microsoft.com/office/drawing/2014/main" id="{2CB0144A-AB9D-EC4A-AD78-D06BDF4583D0}"/>
              </a:ext>
            </a:extLst>
          </p:cNvPr>
          <p:cNvSpPr/>
          <p:nvPr/>
        </p:nvSpPr>
        <p:spPr>
          <a:xfrm>
            <a:off x="4344759" y="2299460"/>
            <a:ext cx="1360449"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MA-plot</a:t>
            </a:r>
          </a:p>
        </p:txBody>
      </p:sp>
      <p:sp>
        <p:nvSpPr>
          <p:cNvPr id="55" name="Rounded Rectangle 54">
            <a:extLst>
              <a:ext uri="{FF2B5EF4-FFF2-40B4-BE49-F238E27FC236}">
                <a16:creationId xmlns:a16="http://schemas.microsoft.com/office/drawing/2014/main" id="{C0B72282-4441-B24F-A954-51588D618792}"/>
              </a:ext>
            </a:extLst>
          </p:cNvPr>
          <p:cNvSpPr/>
          <p:nvPr/>
        </p:nvSpPr>
        <p:spPr>
          <a:xfrm>
            <a:off x="2553368" y="3363192"/>
            <a:ext cx="1510725" cy="8138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Set Enrichment Analysis</a:t>
            </a:r>
          </a:p>
        </p:txBody>
      </p:sp>
      <p:sp>
        <p:nvSpPr>
          <p:cNvPr id="57" name="Rounded Rectangle 56">
            <a:extLst>
              <a:ext uri="{FF2B5EF4-FFF2-40B4-BE49-F238E27FC236}">
                <a16:creationId xmlns:a16="http://schemas.microsoft.com/office/drawing/2014/main" id="{385D854D-FF3D-7548-8BFB-0A7E55E99C59}"/>
              </a:ext>
            </a:extLst>
          </p:cNvPr>
          <p:cNvSpPr/>
          <p:nvPr/>
        </p:nvSpPr>
        <p:spPr>
          <a:xfrm>
            <a:off x="562083" y="3363192"/>
            <a:ext cx="1510725" cy="8138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Leading Edge Analysis</a:t>
            </a:r>
          </a:p>
        </p:txBody>
      </p:sp>
      <p:sp>
        <p:nvSpPr>
          <p:cNvPr id="58" name="Rounded Rectangle 57">
            <a:extLst>
              <a:ext uri="{FF2B5EF4-FFF2-40B4-BE49-F238E27FC236}">
                <a16:creationId xmlns:a16="http://schemas.microsoft.com/office/drawing/2014/main" id="{01B1BFD1-3DAA-AB45-ABC6-B24F8FFCE6B6}"/>
              </a:ext>
            </a:extLst>
          </p:cNvPr>
          <p:cNvSpPr/>
          <p:nvPr/>
        </p:nvSpPr>
        <p:spPr>
          <a:xfrm>
            <a:off x="2628505" y="4688717"/>
            <a:ext cx="1360449"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Implicated Pathways</a:t>
            </a:r>
          </a:p>
        </p:txBody>
      </p:sp>
      <p:sp>
        <p:nvSpPr>
          <p:cNvPr id="59" name="Rounded Rectangle 58">
            <a:extLst>
              <a:ext uri="{FF2B5EF4-FFF2-40B4-BE49-F238E27FC236}">
                <a16:creationId xmlns:a16="http://schemas.microsoft.com/office/drawing/2014/main" id="{3974C80D-C33D-1F4E-9F37-83C9F520D851}"/>
              </a:ext>
            </a:extLst>
          </p:cNvPr>
          <p:cNvSpPr/>
          <p:nvPr/>
        </p:nvSpPr>
        <p:spPr>
          <a:xfrm>
            <a:off x="529165" y="4688717"/>
            <a:ext cx="1572580"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Individual</a:t>
            </a:r>
            <a:br>
              <a:rPr lang="en-US" b="1" dirty="0"/>
            </a:br>
            <a:r>
              <a:rPr lang="en-US" b="1" dirty="0"/>
              <a:t>Driver Genes</a:t>
            </a:r>
          </a:p>
        </p:txBody>
      </p:sp>
      <p:cxnSp>
        <p:nvCxnSpPr>
          <p:cNvPr id="61" name="Straight Arrow Connector 60">
            <a:extLst>
              <a:ext uri="{FF2B5EF4-FFF2-40B4-BE49-F238E27FC236}">
                <a16:creationId xmlns:a16="http://schemas.microsoft.com/office/drawing/2014/main" id="{3DECE472-8375-EB44-899E-3F79449B8DF6}"/>
              </a:ext>
            </a:extLst>
          </p:cNvPr>
          <p:cNvCxnSpPr>
            <a:cxnSpLocks/>
            <a:stCxn id="13" idx="2"/>
            <a:endCxn id="55" idx="3"/>
          </p:cNvCxnSpPr>
          <p:nvPr/>
        </p:nvCxnSpPr>
        <p:spPr>
          <a:xfrm flipH="1">
            <a:off x="4064093" y="3078866"/>
            <a:ext cx="3843191" cy="69126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7A182479-C56A-5A41-8FC0-7D68787B1CAF}"/>
              </a:ext>
            </a:extLst>
          </p:cNvPr>
          <p:cNvCxnSpPr>
            <a:cxnSpLocks/>
            <a:stCxn id="55" idx="1"/>
            <a:endCxn id="57" idx="3"/>
          </p:cNvCxnSpPr>
          <p:nvPr/>
        </p:nvCxnSpPr>
        <p:spPr>
          <a:xfrm flipH="1">
            <a:off x="2072808" y="3770129"/>
            <a:ext cx="48056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C2A49095-A490-EE4D-8944-4991C5F8D527}"/>
              </a:ext>
            </a:extLst>
          </p:cNvPr>
          <p:cNvCxnSpPr>
            <a:cxnSpLocks/>
            <a:stCxn id="57" idx="2"/>
            <a:endCxn id="59" idx="0"/>
          </p:cNvCxnSpPr>
          <p:nvPr/>
        </p:nvCxnSpPr>
        <p:spPr>
          <a:xfrm flipH="1">
            <a:off x="1315455" y="4177066"/>
            <a:ext cx="1991" cy="51165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EDD5614C-D2B3-814B-98AD-C9269392DC04}"/>
              </a:ext>
            </a:extLst>
          </p:cNvPr>
          <p:cNvCxnSpPr>
            <a:cxnSpLocks/>
            <a:stCxn id="55" idx="2"/>
            <a:endCxn id="58" idx="0"/>
          </p:cNvCxnSpPr>
          <p:nvPr/>
        </p:nvCxnSpPr>
        <p:spPr>
          <a:xfrm flipH="1">
            <a:off x="3308730" y="4177066"/>
            <a:ext cx="1" cy="51165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ounded Rectangle 27">
            <a:extLst>
              <a:ext uri="{FF2B5EF4-FFF2-40B4-BE49-F238E27FC236}">
                <a16:creationId xmlns:a16="http://schemas.microsoft.com/office/drawing/2014/main" id="{5CC79B91-8DD7-BB41-BA56-924E4CB29557}"/>
              </a:ext>
            </a:extLst>
          </p:cNvPr>
          <p:cNvSpPr/>
          <p:nvPr/>
        </p:nvSpPr>
        <p:spPr>
          <a:xfrm>
            <a:off x="2553368" y="3230670"/>
            <a:ext cx="1510725" cy="108702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(GSEA)</a:t>
            </a:r>
          </a:p>
          <a:p>
            <a:pPr algn="ctr"/>
            <a:r>
              <a:rPr lang="en-US" dirty="0"/>
              <a:t>Gene Set Enrichment Analysis</a:t>
            </a:r>
          </a:p>
        </p:txBody>
      </p:sp>
      <p:sp>
        <p:nvSpPr>
          <p:cNvPr id="29" name="Rounded Rectangle 28">
            <a:extLst>
              <a:ext uri="{FF2B5EF4-FFF2-40B4-BE49-F238E27FC236}">
                <a16:creationId xmlns:a16="http://schemas.microsoft.com/office/drawing/2014/main" id="{8E507D62-0415-034B-A456-3E18216DED06}"/>
              </a:ext>
            </a:extLst>
          </p:cNvPr>
          <p:cNvSpPr/>
          <p:nvPr/>
        </p:nvSpPr>
        <p:spPr>
          <a:xfrm>
            <a:off x="7036038" y="4446652"/>
            <a:ext cx="2024566" cy="848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TCGA </a:t>
            </a:r>
            <a:br>
              <a:rPr lang="en-US" b="1" dirty="0"/>
            </a:br>
            <a:r>
              <a:rPr lang="en-US" b="1" dirty="0"/>
              <a:t>Mutation-Filtered</a:t>
            </a:r>
            <a:br>
              <a:rPr lang="en-US" b="1" dirty="0"/>
            </a:br>
            <a:r>
              <a:rPr lang="en-US" b="1" dirty="0"/>
              <a:t>Expression Data</a:t>
            </a:r>
          </a:p>
        </p:txBody>
      </p:sp>
      <p:sp>
        <p:nvSpPr>
          <p:cNvPr id="30" name="Rounded Rectangle 29">
            <a:extLst>
              <a:ext uri="{FF2B5EF4-FFF2-40B4-BE49-F238E27FC236}">
                <a16:creationId xmlns:a16="http://schemas.microsoft.com/office/drawing/2014/main" id="{F9A2D82B-C4FB-4940-87FB-6BFD1219968E}"/>
              </a:ext>
            </a:extLst>
          </p:cNvPr>
          <p:cNvSpPr/>
          <p:nvPr/>
        </p:nvSpPr>
        <p:spPr>
          <a:xfrm>
            <a:off x="2553368" y="5650754"/>
            <a:ext cx="1510725" cy="108702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(GSEA)</a:t>
            </a:r>
          </a:p>
          <a:p>
            <a:pPr algn="ctr"/>
            <a:r>
              <a:rPr lang="en-US" dirty="0"/>
              <a:t>Gene Set Enrichment Analysis</a:t>
            </a:r>
          </a:p>
        </p:txBody>
      </p:sp>
      <p:sp>
        <p:nvSpPr>
          <p:cNvPr id="31" name="Rounded Rectangle 30">
            <a:extLst>
              <a:ext uri="{FF2B5EF4-FFF2-40B4-BE49-F238E27FC236}">
                <a16:creationId xmlns:a16="http://schemas.microsoft.com/office/drawing/2014/main" id="{24EA1C34-9C51-C64E-8C10-2E82628D5F82}"/>
              </a:ext>
            </a:extLst>
          </p:cNvPr>
          <p:cNvSpPr/>
          <p:nvPr/>
        </p:nvSpPr>
        <p:spPr>
          <a:xfrm>
            <a:off x="562083" y="5783276"/>
            <a:ext cx="1510725" cy="8138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Leading Edge Analysis</a:t>
            </a:r>
          </a:p>
        </p:txBody>
      </p:sp>
      <p:cxnSp>
        <p:nvCxnSpPr>
          <p:cNvPr id="32" name="Straight Arrow Connector 31">
            <a:extLst>
              <a:ext uri="{FF2B5EF4-FFF2-40B4-BE49-F238E27FC236}">
                <a16:creationId xmlns:a16="http://schemas.microsoft.com/office/drawing/2014/main" id="{2892330C-D50C-3F4F-A2DB-896897A466B6}"/>
              </a:ext>
            </a:extLst>
          </p:cNvPr>
          <p:cNvCxnSpPr>
            <a:cxnSpLocks/>
            <a:stCxn id="30" idx="1"/>
            <a:endCxn id="31" idx="3"/>
          </p:cNvCxnSpPr>
          <p:nvPr/>
        </p:nvCxnSpPr>
        <p:spPr>
          <a:xfrm flipH="1" flipV="1">
            <a:off x="2072808" y="6190213"/>
            <a:ext cx="480560" cy="405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FBADED1-1B1C-8C4C-8611-73954470E200}"/>
              </a:ext>
            </a:extLst>
          </p:cNvPr>
          <p:cNvCxnSpPr>
            <a:cxnSpLocks/>
            <a:stCxn id="29" idx="2"/>
            <a:endCxn id="38" idx="0"/>
          </p:cNvCxnSpPr>
          <p:nvPr/>
        </p:nvCxnSpPr>
        <p:spPr>
          <a:xfrm>
            <a:off x="8048321" y="5295246"/>
            <a:ext cx="0" cy="45583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FA891A4-993A-EC4B-9E51-45779F54AE06}"/>
              </a:ext>
            </a:extLst>
          </p:cNvPr>
          <p:cNvCxnSpPr>
            <a:cxnSpLocks/>
            <a:stCxn id="31" idx="0"/>
          </p:cNvCxnSpPr>
          <p:nvPr/>
        </p:nvCxnSpPr>
        <p:spPr>
          <a:xfrm flipH="1" flipV="1">
            <a:off x="1315455" y="5279732"/>
            <a:ext cx="1991" cy="50354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67DFE09-D59C-7645-A443-04985936DC72}"/>
              </a:ext>
            </a:extLst>
          </p:cNvPr>
          <p:cNvCxnSpPr>
            <a:cxnSpLocks/>
            <a:stCxn id="30" idx="0"/>
          </p:cNvCxnSpPr>
          <p:nvPr/>
        </p:nvCxnSpPr>
        <p:spPr>
          <a:xfrm flipH="1" flipV="1">
            <a:off x="3308730" y="5279732"/>
            <a:ext cx="1" cy="37102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8" name="Rounded Rectangle 37">
            <a:extLst>
              <a:ext uri="{FF2B5EF4-FFF2-40B4-BE49-F238E27FC236}">
                <a16:creationId xmlns:a16="http://schemas.microsoft.com/office/drawing/2014/main" id="{492C1A5B-2160-7B40-A5CA-256D0890253B}"/>
              </a:ext>
            </a:extLst>
          </p:cNvPr>
          <p:cNvSpPr/>
          <p:nvPr/>
        </p:nvSpPr>
        <p:spPr>
          <a:xfrm>
            <a:off x="7292958" y="5751081"/>
            <a:ext cx="1510725" cy="89381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Independent Component Analysis</a:t>
            </a:r>
          </a:p>
        </p:txBody>
      </p:sp>
      <p:sp>
        <p:nvSpPr>
          <p:cNvPr id="39" name="Rounded Rectangle 38">
            <a:extLst>
              <a:ext uri="{FF2B5EF4-FFF2-40B4-BE49-F238E27FC236}">
                <a16:creationId xmlns:a16="http://schemas.microsoft.com/office/drawing/2014/main" id="{611CB56F-5D34-0B4A-BC19-D2EC02A82F87}"/>
              </a:ext>
            </a:extLst>
          </p:cNvPr>
          <p:cNvSpPr/>
          <p:nvPr/>
        </p:nvSpPr>
        <p:spPr>
          <a:xfrm>
            <a:off x="4713944" y="5934076"/>
            <a:ext cx="1929162" cy="527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TCGA Expression</a:t>
            </a:r>
          </a:p>
          <a:p>
            <a:pPr algn="ctr"/>
            <a:r>
              <a:rPr lang="en-US" dirty="0"/>
              <a:t>Signature</a:t>
            </a:r>
          </a:p>
        </p:txBody>
      </p:sp>
      <p:cxnSp>
        <p:nvCxnSpPr>
          <p:cNvPr id="44" name="Straight Arrow Connector 43">
            <a:extLst>
              <a:ext uri="{FF2B5EF4-FFF2-40B4-BE49-F238E27FC236}">
                <a16:creationId xmlns:a16="http://schemas.microsoft.com/office/drawing/2014/main" id="{959B18B6-F1F3-6546-8A0A-99773AEB25C3}"/>
              </a:ext>
            </a:extLst>
          </p:cNvPr>
          <p:cNvCxnSpPr>
            <a:cxnSpLocks/>
            <a:stCxn id="38" idx="1"/>
            <a:endCxn id="39" idx="3"/>
          </p:cNvCxnSpPr>
          <p:nvPr/>
        </p:nvCxnSpPr>
        <p:spPr>
          <a:xfrm flipH="1" flipV="1">
            <a:off x="6643106" y="6197989"/>
            <a:ext cx="649852"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5EFF71C9-BCF5-5540-9561-C0BD4E60572B}"/>
              </a:ext>
            </a:extLst>
          </p:cNvPr>
          <p:cNvCxnSpPr>
            <a:cxnSpLocks/>
            <a:stCxn id="39" idx="1"/>
            <a:endCxn id="30" idx="3"/>
          </p:cNvCxnSpPr>
          <p:nvPr/>
        </p:nvCxnSpPr>
        <p:spPr>
          <a:xfrm flipH="1" flipV="1">
            <a:off x="4064093" y="6194267"/>
            <a:ext cx="649851" cy="372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3896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Analysis Pipeline</a:t>
            </a:r>
          </a:p>
        </p:txBody>
      </p:sp>
      <p:sp>
        <p:nvSpPr>
          <p:cNvPr id="58" name="Rounded Rectangle 57">
            <a:extLst>
              <a:ext uri="{FF2B5EF4-FFF2-40B4-BE49-F238E27FC236}">
                <a16:creationId xmlns:a16="http://schemas.microsoft.com/office/drawing/2014/main" id="{01B1BFD1-3DAA-AB45-ABC6-B24F8FFCE6B6}"/>
              </a:ext>
            </a:extLst>
          </p:cNvPr>
          <p:cNvSpPr/>
          <p:nvPr/>
        </p:nvSpPr>
        <p:spPr>
          <a:xfrm>
            <a:off x="2628505" y="4688717"/>
            <a:ext cx="1360449"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Implicated Pathways</a:t>
            </a:r>
          </a:p>
        </p:txBody>
      </p:sp>
      <p:sp>
        <p:nvSpPr>
          <p:cNvPr id="59" name="Rounded Rectangle 58">
            <a:extLst>
              <a:ext uri="{FF2B5EF4-FFF2-40B4-BE49-F238E27FC236}">
                <a16:creationId xmlns:a16="http://schemas.microsoft.com/office/drawing/2014/main" id="{3974C80D-C33D-1F4E-9F37-83C9F520D851}"/>
              </a:ext>
            </a:extLst>
          </p:cNvPr>
          <p:cNvSpPr/>
          <p:nvPr/>
        </p:nvSpPr>
        <p:spPr>
          <a:xfrm>
            <a:off x="529165" y="4688717"/>
            <a:ext cx="1572580" cy="591015"/>
          </a:xfrm>
          <a:prstGeom prst="roundRect">
            <a:avLst/>
          </a:prstGeom>
          <a:solidFill>
            <a:srgbClr val="CD59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Individual</a:t>
            </a:r>
            <a:br>
              <a:rPr lang="en-US" b="1" dirty="0"/>
            </a:br>
            <a:r>
              <a:rPr lang="en-US" b="1" dirty="0"/>
              <a:t>Driver Genes</a:t>
            </a:r>
          </a:p>
        </p:txBody>
      </p:sp>
      <p:sp>
        <p:nvSpPr>
          <p:cNvPr id="29" name="Rounded Rectangle 28">
            <a:extLst>
              <a:ext uri="{FF2B5EF4-FFF2-40B4-BE49-F238E27FC236}">
                <a16:creationId xmlns:a16="http://schemas.microsoft.com/office/drawing/2014/main" id="{8E507D62-0415-034B-A456-3E18216DED06}"/>
              </a:ext>
            </a:extLst>
          </p:cNvPr>
          <p:cNvSpPr/>
          <p:nvPr/>
        </p:nvSpPr>
        <p:spPr>
          <a:xfrm>
            <a:off x="7036038" y="4446652"/>
            <a:ext cx="2024566" cy="848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TCGA </a:t>
            </a:r>
            <a:br>
              <a:rPr lang="en-US" b="1" dirty="0"/>
            </a:br>
            <a:r>
              <a:rPr lang="en-US" b="1" dirty="0"/>
              <a:t>Mutation-Filtered</a:t>
            </a:r>
            <a:br>
              <a:rPr lang="en-US" b="1" dirty="0"/>
            </a:br>
            <a:r>
              <a:rPr lang="en-US" b="1" dirty="0"/>
              <a:t>Expression Data</a:t>
            </a:r>
          </a:p>
        </p:txBody>
      </p:sp>
      <p:sp>
        <p:nvSpPr>
          <p:cNvPr id="30" name="Rounded Rectangle 29">
            <a:extLst>
              <a:ext uri="{FF2B5EF4-FFF2-40B4-BE49-F238E27FC236}">
                <a16:creationId xmlns:a16="http://schemas.microsoft.com/office/drawing/2014/main" id="{F9A2D82B-C4FB-4940-87FB-6BFD1219968E}"/>
              </a:ext>
            </a:extLst>
          </p:cNvPr>
          <p:cNvSpPr/>
          <p:nvPr/>
        </p:nvSpPr>
        <p:spPr>
          <a:xfrm>
            <a:off x="2553368" y="5650754"/>
            <a:ext cx="1510725" cy="108702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(GSEA)</a:t>
            </a:r>
          </a:p>
          <a:p>
            <a:pPr algn="ctr"/>
            <a:r>
              <a:rPr lang="en-US" dirty="0"/>
              <a:t>Gene Set Enrichment Analysis</a:t>
            </a:r>
          </a:p>
        </p:txBody>
      </p:sp>
      <p:sp>
        <p:nvSpPr>
          <p:cNvPr id="31" name="Rounded Rectangle 30">
            <a:extLst>
              <a:ext uri="{FF2B5EF4-FFF2-40B4-BE49-F238E27FC236}">
                <a16:creationId xmlns:a16="http://schemas.microsoft.com/office/drawing/2014/main" id="{24EA1C34-9C51-C64E-8C10-2E82628D5F82}"/>
              </a:ext>
            </a:extLst>
          </p:cNvPr>
          <p:cNvSpPr/>
          <p:nvPr/>
        </p:nvSpPr>
        <p:spPr>
          <a:xfrm>
            <a:off x="562083" y="5783276"/>
            <a:ext cx="1510725" cy="81387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Leading Edge Analysis</a:t>
            </a:r>
          </a:p>
        </p:txBody>
      </p:sp>
      <p:cxnSp>
        <p:nvCxnSpPr>
          <p:cNvPr id="32" name="Straight Arrow Connector 31">
            <a:extLst>
              <a:ext uri="{FF2B5EF4-FFF2-40B4-BE49-F238E27FC236}">
                <a16:creationId xmlns:a16="http://schemas.microsoft.com/office/drawing/2014/main" id="{2892330C-D50C-3F4F-A2DB-896897A466B6}"/>
              </a:ext>
            </a:extLst>
          </p:cNvPr>
          <p:cNvCxnSpPr>
            <a:cxnSpLocks/>
            <a:stCxn id="30" idx="1"/>
            <a:endCxn id="31" idx="3"/>
          </p:cNvCxnSpPr>
          <p:nvPr/>
        </p:nvCxnSpPr>
        <p:spPr>
          <a:xfrm flipH="1" flipV="1">
            <a:off x="2072808" y="6190213"/>
            <a:ext cx="480560" cy="405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FBADED1-1B1C-8C4C-8611-73954470E200}"/>
              </a:ext>
            </a:extLst>
          </p:cNvPr>
          <p:cNvCxnSpPr>
            <a:cxnSpLocks/>
            <a:stCxn id="29" idx="2"/>
            <a:endCxn id="38" idx="0"/>
          </p:cNvCxnSpPr>
          <p:nvPr/>
        </p:nvCxnSpPr>
        <p:spPr>
          <a:xfrm>
            <a:off x="8048321" y="5295246"/>
            <a:ext cx="0" cy="45583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FA891A4-993A-EC4B-9E51-45779F54AE06}"/>
              </a:ext>
            </a:extLst>
          </p:cNvPr>
          <p:cNvCxnSpPr>
            <a:cxnSpLocks/>
            <a:stCxn id="31" idx="0"/>
          </p:cNvCxnSpPr>
          <p:nvPr/>
        </p:nvCxnSpPr>
        <p:spPr>
          <a:xfrm flipH="1" flipV="1">
            <a:off x="1315455" y="5279732"/>
            <a:ext cx="1991" cy="50354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67DFE09-D59C-7645-A443-04985936DC72}"/>
              </a:ext>
            </a:extLst>
          </p:cNvPr>
          <p:cNvCxnSpPr>
            <a:cxnSpLocks/>
            <a:stCxn id="30" idx="0"/>
          </p:cNvCxnSpPr>
          <p:nvPr/>
        </p:nvCxnSpPr>
        <p:spPr>
          <a:xfrm flipH="1" flipV="1">
            <a:off x="3308730" y="5279732"/>
            <a:ext cx="1" cy="37102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8" name="Rounded Rectangle 37">
            <a:extLst>
              <a:ext uri="{FF2B5EF4-FFF2-40B4-BE49-F238E27FC236}">
                <a16:creationId xmlns:a16="http://schemas.microsoft.com/office/drawing/2014/main" id="{492C1A5B-2160-7B40-A5CA-256D0890253B}"/>
              </a:ext>
            </a:extLst>
          </p:cNvPr>
          <p:cNvSpPr/>
          <p:nvPr/>
        </p:nvSpPr>
        <p:spPr>
          <a:xfrm>
            <a:off x="7292958" y="5751081"/>
            <a:ext cx="1510725" cy="89381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Independent Component Analysis</a:t>
            </a:r>
          </a:p>
        </p:txBody>
      </p:sp>
      <p:sp>
        <p:nvSpPr>
          <p:cNvPr id="39" name="Rounded Rectangle 38">
            <a:extLst>
              <a:ext uri="{FF2B5EF4-FFF2-40B4-BE49-F238E27FC236}">
                <a16:creationId xmlns:a16="http://schemas.microsoft.com/office/drawing/2014/main" id="{611CB56F-5D34-0B4A-BC19-D2EC02A82F87}"/>
              </a:ext>
            </a:extLst>
          </p:cNvPr>
          <p:cNvSpPr/>
          <p:nvPr/>
        </p:nvSpPr>
        <p:spPr>
          <a:xfrm>
            <a:off x="4713944" y="5934076"/>
            <a:ext cx="1929162" cy="527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TCGA Expression</a:t>
            </a:r>
          </a:p>
          <a:p>
            <a:pPr algn="ctr"/>
            <a:r>
              <a:rPr lang="en-US" dirty="0"/>
              <a:t>Signature</a:t>
            </a:r>
          </a:p>
        </p:txBody>
      </p:sp>
      <p:cxnSp>
        <p:nvCxnSpPr>
          <p:cNvPr id="44" name="Straight Arrow Connector 43">
            <a:extLst>
              <a:ext uri="{FF2B5EF4-FFF2-40B4-BE49-F238E27FC236}">
                <a16:creationId xmlns:a16="http://schemas.microsoft.com/office/drawing/2014/main" id="{959B18B6-F1F3-6546-8A0A-99773AEB25C3}"/>
              </a:ext>
            </a:extLst>
          </p:cNvPr>
          <p:cNvCxnSpPr>
            <a:cxnSpLocks/>
            <a:stCxn id="38" idx="1"/>
            <a:endCxn id="39" idx="3"/>
          </p:cNvCxnSpPr>
          <p:nvPr/>
        </p:nvCxnSpPr>
        <p:spPr>
          <a:xfrm flipH="1" flipV="1">
            <a:off x="6643106" y="6197989"/>
            <a:ext cx="649852"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5EFF71C9-BCF5-5540-9561-C0BD4E60572B}"/>
              </a:ext>
            </a:extLst>
          </p:cNvPr>
          <p:cNvCxnSpPr>
            <a:cxnSpLocks/>
            <a:stCxn id="39" idx="1"/>
            <a:endCxn id="30" idx="3"/>
          </p:cNvCxnSpPr>
          <p:nvPr/>
        </p:nvCxnSpPr>
        <p:spPr>
          <a:xfrm flipH="1" flipV="1">
            <a:off x="4064093" y="6194267"/>
            <a:ext cx="649851" cy="372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1615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5"/>
          <p:cNvSpPr txBox="1">
            <a:spLocks noGrp="1"/>
          </p:cNvSpPr>
          <p:nvPr>
            <p:ph type="body" idx="1"/>
          </p:nvPr>
        </p:nvSpPr>
        <p:spPr>
          <a:xfrm>
            <a:off x="1069483" y="1838194"/>
            <a:ext cx="6628634" cy="613844"/>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b="1" dirty="0"/>
              <a:t>Partition patients from TCGA and ICGC by p53 status:</a:t>
            </a:r>
            <a:endParaRPr b="1" dirty="0"/>
          </a:p>
        </p:txBody>
      </p:sp>
      <p:sp>
        <p:nvSpPr>
          <p:cNvPr id="783" name="Google Shape;783;p55"/>
          <p:cNvSpPr txBox="1">
            <a:spLocks noGrp="1"/>
          </p:cNvSpPr>
          <p:nvPr>
            <p:ph type="title"/>
          </p:nvPr>
        </p:nvSpPr>
        <p:spPr>
          <a:xfrm>
            <a:off x="101600" y="339545"/>
            <a:ext cx="8940900" cy="444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Clinical Validation using PDAC patient databases</a:t>
            </a:r>
            <a:endParaRPr dirty="0"/>
          </a:p>
        </p:txBody>
      </p:sp>
      <p:sp>
        <p:nvSpPr>
          <p:cNvPr id="6" name="TextBox 5">
            <a:extLst>
              <a:ext uri="{FF2B5EF4-FFF2-40B4-BE49-F238E27FC236}">
                <a16:creationId xmlns:a16="http://schemas.microsoft.com/office/drawing/2014/main" id="{0F51AE8C-AE8C-F240-AF16-F5DE2A6B1B3C}"/>
              </a:ext>
            </a:extLst>
          </p:cNvPr>
          <p:cNvSpPr txBox="1"/>
          <p:nvPr/>
        </p:nvSpPr>
        <p:spPr>
          <a:xfrm>
            <a:off x="2373722" y="2966088"/>
            <a:ext cx="894797" cy="400110"/>
          </a:xfrm>
          <a:prstGeom prst="rect">
            <a:avLst/>
          </a:prstGeom>
          <a:noFill/>
        </p:spPr>
        <p:txBody>
          <a:bodyPr wrap="none" rtlCol="0">
            <a:spAutoFit/>
          </a:bodyPr>
          <a:lstStyle/>
          <a:p>
            <a:r>
              <a:rPr lang="en-US" sz="2000" b="1" dirty="0">
                <a:latin typeface="Helvetica" charset="0"/>
                <a:ea typeface="Helvetica" charset="0"/>
                <a:cs typeface="Helvetica" charset="0"/>
              </a:rPr>
              <a:t>GOF :</a:t>
            </a:r>
          </a:p>
        </p:txBody>
      </p:sp>
      <p:sp>
        <p:nvSpPr>
          <p:cNvPr id="35" name="Rectangle 34">
            <a:extLst>
              <a:ext uri="{FF2B5EF4-FFF2-40B4-BE49-F238E27FC236}">
                <a16:creationId xmlns:a16="http://schemas.microsoft.com/office/drawing/2014/main" id="{806F5342-B71C-8E46-9A85-3E89E0D84383}"/>
              </a:ext>
            </a:extLst>
          </p:cNvPr>
          <p:cNvSpPr/>
          <p:nvPr/>
        </p:nvSpPr>
        <p:spPr>
          <a:xfrm>
            <a:off x="1422310" y="3413593"/>
            <a:ext cx="2746461" cy="369332"/>
          </a:xfrm>
          <a:prstGeom prst="rect">
            <a:avLst/>
          </a:prstGeom>
        </p:spPr>
        <p:txBody>
          <a:bodyPr wrap="square">
            <a:spAutoFit/>
          </a:bodyPr>
          <a:lstStyle/>
          <a:p>
            <a:r>
              <a:rPr lang="en-US" b="1" dirty="0">
                <a:latin typeface="Helvetica" pitchFamily="2" charset="0"/>
                <a:cs typeface="Calibri" panose="020F0502020204030204" pitchFamily="34" charset="0"/>
              </a:rPr>
              <a:t>Kras</a:t>
            </a:r>
            <a:r>
              <a:rPr lang="en-US" b="1" baseline="30000" dirty="0">
                <a:latin typeface="Helvetica" pitchFamily="2" charset="0"/>
                <a:cs typeface="Calibri" panose="020F0502020204030204" pitchFamily="34" charset="0"/>
              </a:rPr>
              <a:t>G12D/+ </a:t>
            </a:r>
            <a:r>
              <a:rPr lang="en-US" b="1" dirty="0">
                <a:latin typeface="Helvetica" pitchFamily="2" charset="0"/>
                <a:cs typeface="Calibri" panose="020F0502020204030204" pitchFamily="34" charset="0"/>
              </a:rPr>
              <a:t>/ Trp53</a:t>
            </a:r>
            <a:r>
              <a:rPr lang="en-US" b="1" baseline="30000" dirty="0">
                <a:latin typeface="Helvetica" pitchFamily="2" charset="0"/>
                <a:cs typeface="Calibri" panose="020F0502020204030204" pitchFamily="34" charset="0"/>
              </a:rPr>
              <a:t>R172H /+</a:t>
            </a:r>
            <a:endParaRPr lang="en-US" dirty="0">
              <a:latin typeface="Helvetica" pitchFamily="2" charset="0"/>
            </a:endParaRPr>
          </a:p>
        </p:txBody>
      </p:sp>
      <p:sp>
        <p:nvSpPr>
          <p:cNvPr id="36" name="TextBox 35">
            <a:extLst>
              <a:ext uri="{FF2B5EF4-FFF2-40B4-BE49-F238E27FC236}">
                <a16:creationId xmlns:a16="http://schemas.microsoft.com/office/drawing/2014/main" id="{7EF5555E-D497-7A40-A722-388399303525}"/>
              </a:ext>
            </a:extLst>
          </p:cNvPr>
          <p:cNvSpPr txBox="1"/>
          <p:nvPr/>
        </p:nvSpPr>
        <p:spPr>
          <a:xfrm>
            <a:off x="6090967" y="2960657"/>
            <a:ext cx="824265" cy="400110"/>
          </a:xfrm>
          <a:prstGeom prst="rect">
            <a:avLst/>
          </a:prstGeom>
          <a:noFill/>
        </p:spPr>
        <p:txBody>
          <a:bodyPr wrap="none" rtlCol="0">
            <a:spAutoFit/>
          </a:bodyPr>
          <a:lstStyle/>
          <a:p>
            <a:r>
              <a:rPr lang="en-US" sz="2000" b="1" dirty="0">
                <a:latin typeface="Helvetica" charset="0"/>
                <a:ea typeface="Helvetica" charset="0"/>
                <a:cs typeface="Helvetica" charset="0"/>
              </a:rPr>
              <a:t>Null :</a:t>
            </a:r>
          </a:p>
        </p:txBody>
      </p:sp>
      <p:sp>
        <p:nvSpPr>
          <p:cNvPr id="37" name="Rectangle 36">
            <a:extLst>
              <a:ext uri="{FF2B5EF4-FFF2-40B4-BE49-F238E27FC236}">
                <a16:creationId xmlns:a16="http://schemas.microsoft.com/office/drawing/2014/main" id="{80BE1CA9-5636-3B44-AB75-6363A56F1A4D}"/>
              </a:ext>
            </a:extLst>
          </p:cNvPr>
          <p:cNvSpPr/>
          <p:nvPr/>
        </p:nvSpPr>
        <p:spPr>
          <a:xfrm>
            <a:off x="5383456" y="3418112"/>
            <a:ext cx="2746461" cy="369332"/>
          </a:xfrm>
          <a:prstGeom prst="rect">
            <a:avLst/>
          </a:prstGeom>
        </p:spPr>
        <p:txBody>
          <a:bodyPr wrap="square">
            <a:spAutoFit/>
          </a:bodyPr>
          <a:lstStyle/>
          <a:p>
            <a:r>
              <a:rPr lang="en-US" b="1" dirty="0">
                <a:latin typeface="Helvetica" pitchFamily="2" charset="0"/>
                <a:cs typeface="Calibri" panose="020F0502020204030204" pitchFamily="34" charset="0"/>
              </a:rPr>
              <a:t>Kras</a:t>
            </a:r>
            <a:r>
              <a:rPr lang="en-US" b="1" baseline="30000" dirty="0">
                <a:latin typeface="Helvetica" pitchFamily="2" charset="0"/>
                <a:cs typeface="Calibri" panose="020F0502020204030204" pitchFamily="34" charset="0"/>
              </a:rPr>
              <a:t>G12D/+ </a:t>
            </a:r>
            <a:r>
              <a:rPr lang="en-US" b="1" dirty="0">
                <a:latin typeface="Helvetica" pitchFamily="2" charset="0"/>
                <a:cs typeface="Calibri" panose="020F0502020204030204" pitchFamily="34" charset="0"/>
              </a:rPr>
              <a:t>/ Trp53</a:t>
            </a:r>
            <a:r>
              <a:rPr lang="en-US" b="1" baseline="30000" dirty="0">
                <a:latin typeface="Helvetica" pitchFamily="2" charset="0"/>
                <a:cs typeface="Calibri" panose="020F0502020204030204" pitchFamily="34" charset="0"/>
              </a:rPr>
              <a:t>- /+</a:t>
            </a:r>
            <a:endParaRPr lang="en-US" dirty="0">
              <a:latin typeface="Helvetica" pitchFamily="2" charset="0"/>
            </a:endParaRPr>
          </a:p>
        </p:txBody>
      </p:sp>
      <p:sp>
        <p:nvSpPr>
          <p:cNvPr id="7" name="Rounded Rectangle 6">
            <a:extLst>
              <a:ext uri="{FF2B5EF4-FFF2-40B4-BE49-F238E27FC236}">
                <a16:creationId xmlns:a16="http://schemas.microsoft.com/office/drawing/2014/main" id="{025CC20C-BF56-7940-A31B-036D9786697C}"/>
              </a:ext>
            </a:extLst>
          </p:cNvPr>
          <p:cNvSpPr/>
          <p:nvPr/>
        </p:nvSpPr>
        <p:spPr>
          <a:xfrm>
            <a:off x="1422309" y="2799515"/>
            <a:ext cx="2746461" cy="1286593"/>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D88786AB-350F-C249-AFAA-15DFD16A88ED}"/>
              </a:ext>
            </a:extLst>
          </p:cNvPr>
          <p:cNvSpPr/>
          <p:nvPr/>
        </p:nvSpPr>
        <p:spPr>
          <a:xfrm>
            <a:off x="5153253" y="2799516"/>
            <a:ext cx="2746461" cy="1286593"/>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43991-955F-B845-A84D-8FC294BF0088}"/>
              </a:ext>
            </a:extLst>
          </p:cNvPr>
          <p:cNvSpPr txBox="1"/>
          <p:nvPr/>
        </p:nvSpPr>
        <p:spPr>
          <a:xfrm>
            <a:off x="2196590" y="4661701"/>
            <a:ext cx="1249060" cy="369332"/>
          </a:xfrm>
          <a:prstGeom prst="rect">
            <a:avLst/>
          </a:prstGeom>
          <a:noFill/>
        </p:spPr>
        <p:txBody>
          <a:bodyPr wrap="none" rtlCol="0">
            <a:spAutoFit/>
          </a:bodyPr>
          <a:lstStyle/>
          <a:p>
            <a:r>
              <a:rPr lang="en-US" dirty="0">
                <a:latin typeface="Helvetica" charset="0"/>
                <a:ea typeface="Helvetica" charset="0"/>
                <a:cs typeface="Helvetica" charset="0"/>
              </a:rPr>
              <a:t>9 patients </a:t>
            </a:r>
          </a:p>
        </p:txBody>
      </p:sp>
      <p:sp>
        <p:nvSpPr>
          <p:cNvPr id="41" name="TextBox 40">
            <a:extLst>
              <a:ext uri="{FF2B5EF4-FFF2-40B4-BE49-F238E27FC236}">
                <a16:creationId xmlns:a16="http://schemas.microsoft.com/office/drawing/2014/main" id="{02B92A68-12A9-A340-9A29-5565A9EB269D}"/>
              </a:ext>
            </a:extLst>
          </p:cNvPr>
          <p:cNvSpPr txBox="1"/>
          <p:nvPr/>
        </p:nvSpPr>
        <p:spPr>
          <a:xfrm>
            <a:off x="6090967" y="4661702"/>
            <a:ext cx="1360309" cy="369332"/>
          </a:xfrm>
          <a:prstGeom prst="rect">
            <a:avLst/>
          </a:prstGeom>
          <a:noFill/>
        </p:spPr>
        <p:txBody>
          <a:bodyPr wrap="none" rtlCol="0">
            <a:spAutoFit/>
          </a:bodyPr>
          <a:lstStyle/>
          <a:p>
            <a:r>
              <a:rPr lang="en-US" dirty="0">
                <a:latin typeface="Helvetica" charset="0"/>
                <a:ea typeface="Helvetica" charset="0"/>
                <a:cs typeface="Helvetica" charset="0"/>
              </a:rPr>
              <a:t>11 patients </a:t>
            </a:r>
          </a:p>
        </p:txBody>
      </p:sp>
      <p:sp>
        <p:nvSpPr>
          <p:cNvPr id="9" name="TextBox 8">
            <a:extLst>
              <a:ext uri="{FF2B5EF4-FFF2-40B4-BE49-F238E27FC236}">
                <a16:creationId xmlns:a16="http://schemas.microsoft.com/office/drawing/2014/main" id="{87E0191D-9782-2F43-A526-399B98FA98D0}"/>
              </a:ext>
            </a:extLst>
          </p:cNvPr>
          <p:cNvSpPr txBox="1"/>
          <p:nvPr/>
        </p:nvSpPr>
        <p:spPr>
          <a:xfrm>
            <a:off x="153848" y="4661701"/>
            <a:ext cx="915635" cy="369332"/>
          </a:xfrm>
          <a:prstGeom prst="rect">
            <a:avLst/>
          </a:prstGeom>
          <a:noFill/>
        </p:spPr>
        <p:txBody>
          <a:bodyPr wrap="none" rtlCol="0">
            <a:spAutoFit/>
          </a:bodyPr>
          <a:lstStyle/>
          <a:p>
            <a:r>
              <a:rPr lang="en-US" b="1" dirty="0">
                <a:latin typeface="Helvetica" charset="0"/>
                <a:ea typeface="Helvetica" charset="0"/>
                <a:cs typeface="Helvetica" charset="0"/>
              </a:rPr>
              <a:t>TCGA:</a:t>
            </a:r>
          </a:p>
        </p:txBody>
      </p:sp>
      <p:sp>
        <p:nvSpPr>
          <p:cNvPr id="43" name="TextBox 42">
            <a:extLst>
              <a:ext uri="{FF2B5EF4-FFF2-40B4-BE49-F238E27FC236}">
                <a16:creationId xmlns:a16="http://schemas.microsoft.com/office/drawing/2014/main" id="{46B58FE4-4DC6-E841-B499-F817E5B696F5}"/>
              </a:ext>
            </a:extLst>
          </p:cNvPr>
          <p:cNvSpPr txBox="1"/>
          <p:nvPr/>
        </p:nvSpPr>
        <p:spPr>
          <a:xfrm>
            <a:off x="2196590" y="5201097"/>
            <a:ext cx="1377300" cy="369332"/>
          </a:xfrm>
          <a:prstGeom prst="rect">
            <a:avLst/>
          </a:prstGeom>
          <a:noFill/>
        </p:spPr>
        <p:txBody>
          <a:bodyPr wrap="none" rtlCol="0">
            <a:spAutoFit/>
          </a:bodyPr>
          <a:lstStyle/>
          <a:p>
            <a:r>
              <a:rPr lang="en-US" dirty="0">
                <a:latin typeface="Helvetica" charset="0"/>
                <a:ea typeface="Helvetica" charset="0"/>
                <a:cs typeface="Helvetica" charset="0"/>
              </a:rPr>
              <a:t>10 patients </a:t>
            </a:r>
          </a:p>
        </p:txBody>
      </p:sp>
      <p:sp>
        <p:nvSpPr>
          <p:cNvPr id="44" name="TextBox 43">
            <a:extLst>
              <a:ext uri="{FF2B5EF4-FFF2-40B4-BE49-F238E27FC236}">
                <a16:creationId xmlns:a16="http://schemas.microsoft.com/office/drawing/2014/main" id="{6359483D-A421-2146-9FB6-D6DB0EAEED4E}"/>
              </a:ext>
            </a:extLst>
          </p:cNvPr>
          <p:cNvSpPr txBox="1"/>
          <p:nvPr/>
        </p:nvSpPr>
        <p:spPr>
          <a:xfrm>
            <a:off x="6090967" y="5201098"/>
            <a:ext cx="1377300" cy="369332"/>
          </a:xfrm>
          <a:prstGeom prst="rect">
            <a:avLst/>
          </a:prstGeom>
          <a:noFill/>
        </p:spPr>
        <p:txBody>
          <a:bodyPr wrap="none" rtlCol="0">
            <a:spAutoFit/>
          </a:bodyPr>
          <a:lstStyle/>
          <a:p>
            <a:r>
              <a:rPr lang="en-US" dirty="0">
                <a:latin typeface="Helvetica" charset="0"/>
                <a:ea typeface="Helvetica" charset="0"/>
                <a:cs typeface="Helvetica" charset="0"/>
              </a:rPr>
              <a:t>15 patients </a:t>
            </a:r>
          </a:p>
        </p:txBody>
      </p:sp>
      <p:sp>
        <p:nvSpPr>
          <p:cNvPr id="45" name="TextBox 44">
            <a:extLst>
              <a:ext uri="{FF2B5EF4-FFF2-40B4-BE49-F238E27FC236}">
                <a16:creationId xmlns:a16="http://schemas.microsoft.com/office/drawing/2014/main" id="{29930878-6FE1-F040-A8A7-73B22811A84B}"/>
              </a:ext>
            </a:extLst>
          </p:cNvPr>
          <p:cNvSpPr txBox="1"/>
          <p:nvPr/>
        </p:nvSpPr>
        <p:spPr>
          <a:xfrm>
            <a:off x="153848" y="5201097"/>
            <a:ext cx="838691" cy="369332"/>
          </a:xfrm>
          <a:prstGeom prst="rect">
            <a:avLst/>
          </a:prstGeom>
          <a:noFill/>
        </p:spPr>
        <p:txBody>
          <a:bodyPr wrap="none" rtlCol="0">
            <a:spAutoFit/>
          </a:bodyPr>
          <a:lstStyle/>
          <a:p>
            <a:r>
              <a:rPr lang="en-US" b="1" dirty="0">
                <a:latin typeface="Helvetica" charset="0"/>
                <a:ea typeface="Helvetica" charset="0"/>
                <a:cs typeface="Helvetica" charset="0"/>
              </a:rPr>
              <a:t>ICGC:</a:t>
            </a:r>
          </a:p>
        </p:txBody>
      </p:sp>
    </p:spTree>
    <p:extLst>
      <p:ext uri="{BB962C8B-B14F-4D97-AF65-F5344CB8AC3E}">
        <p14:creationId xmlns:p14="http://schemas.microsoft.com/office/powerpoint/2010/main" val="1324145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04D77-E00E-D048-A34C-9EE9DA0F1FBE}"/>
              </a:ext>
            </a:extLst>
          </p:cNvPr>
          <p:cNvSpPr>
            <a:spLocks noGrp="1"/>
          </p:cNvSpPr>
          <p:nvPr>
            <p:ph type="title"/>
          </p:nvPr>
        </p:nvSpPr>
        <p:spPr/>
        <p:txBody>
          <a:bodyPr/>
          <a:lstStyle/>
          <a:p>
            <a:r>
              <a:rPr lang="en-US" dirty="0"/>
              <a:t>Immune checkpoint inhibitors (ICIs) to unleash antitumor immunity</a:t>
            </a:r>
          </a:p>
        </p:txBody>
      </p:sp>
      <p:grpSp>
        <p:nvGrpSpPr>
          <p:cNvPr id="11" name="Group 10">
            <a:extLst>
              <a:ext uri="{FF2B5EF4-FFF2-40B4-BE49-F238E27FC236}">
                <a16:creationId xmlns:a16="http://schemas.microsoft.com/office/drawing/2014/main" id="{BB8667EA-3D5D-3645-8070-9A8411776BB6}"/>
              </a:ext>
            </a:extLst>
          </p:cNvPr>
          <p:cNvGrpSpPr>
            <a:grpSpLocks noChangeAspect="1"/>
          </p:cNvGrpSpPr>
          <p:nvPr/>
        </p:nvGrpSpPr>
        <p:grpSpPr>
          <a:xfrm>
            <a:off x="1686870" y="1221868"/>
            <a:ext cx="5215858" cy="2220120"/>
            <a:chOff x="905870" y="1754668"/>
            <a:chExt cx="7122129" cy="3031520"/>
          </a:xfrm>
        </p:grpSpPr>
        <p:grpSp>
          <p:nvGrpSpPr>
            <p:cNvPr id="7" name="Group 6">
              <a:extLst>
                <a:ext uri="{FF2B5EF4-FFF2-40B4-BE49-F238E27FC236}">
                  <a16:creationId xmlns:a16="http://schemas.microsoft.com/office/drawing/2014/main" id="{DFC755CA-4C95-7A47-BC39-EF4B5076E515}"/>
                </a:ext>
              </a:extLst>
            </p:cNvPr>
            <p:cNvGrpSpPr/>
            <p:nvPr/>
          </p:nvGrpSpPr>
          <p:grpSpPr>
            <a:xfrm>
              <a:off x="1115999" y="1754668"/>
              <a:ext cx="6912000" cy="3010269"/>
              <a:chOff x="784800" y="1502668"/>
              <a:chExt cx="6912000" cy="3010269"/>
            </a:xfrm>
          </p:grpSpPr>
          <p:pic>
            <p:nvPicPr>
              <p:cNvPr id="4" name="Picture 3">
                <a:extLst>
                  <a:ext uri="{FF2B5EF4-FFF2-40B4-BE49-F238E27FC236}">
                    <a16:creationId xmlns:a16="http://schemas.microsoft.com/office/drawing/2014/main" id="{84EB2DB0-3EEA-8742-A9D5-772BA0DAB393}"/>
                  </a:ext>
                </a:extLst>
              </p:cNvPr>
              <p:cNvPicPr>
                <a:picLocks noChangeAspect="1"/>
              </p:cNvPicPr>
              <p:nvPr/>
            </p:nvPicPr>
            <p:blipFill rotWithShape="1">
              <a:blip r:embed="rId2"/>
              <a:srcRect t="18615" r="3455" b="11652"/>
              <a:stretch/>
            </p:blipFill>
            <p:spPr>
              <a:xfrm>
                <a:off x="1274400" y="2059201"/>
                <a:ext cx="5932800" cy="2102400"/>
              </a:xfrm>
              <a:prstGeom prst="rect">
                <a:avLst/>
              </a:prstGeom>
            </p:spPr>
          </p:pic>
          <p:pic>
            <p:nvPicPr>
              <p:cNvPr id="5" name="Picture 4">
                <a:extLst>
                  <a:ext uri="{FF2B5EF4-FFF2-40B4-BE49-F238E27FC236}">
                    <a16:creationId xmlns:a16="http://schemas.microsoft.com/office/drawing/2014/main" id="{37BECADA-2742-5346-9404-027D23A9D6AF}"/>
                  </a:ext>
                </a:extLst>
              </p:cNvPr>
              <p:cNvPicPr>
                <a:picLocks noChangeAspect="1"/>
              </p:cNvPicPr>
              <p:nvPr/>
            </p:nvPicPr>
            <p:blipFill rotWithShape="1">
              <a:blip r:embed="rId2"/>
              <a:srcRect l="97228" t="12405"/>
              <a:stretch/>
            </p:blipFill>
            <p:spPr>
              <a:xfrm>
                <a:off x="1096874" y="1872000"/>
                <a:ext cx="170326" cy="2640937"/>
              </a:xfrm>
              <a:prstGeom prst="rect">
                <a:avLst/>
              </a:prstGeom>
            </p:spPr>
          </p:pic>
          <p:sp>
            <p:nvSpPr>
              <p:cNvPr id="6" name="Rectangle 5">
                <a:extLst>
                  <a:ext uri="{FF2B5EF4-FFF2-40B4-BE49-F238E27FC236}">
                    <a16:creationId xmlns:a16="http://schemas.microsoft.com/office/drawing/2014/main" id="{0DA50709-897E-E742-831E-8568649B649C}"/>
                  </a:ext>
                </a:extLst>
              </p:cNvPr>
              <p:cNvSpPr/>
              <p:nvPr/>
            </p:nvSpPr>
            <p:spPr>
              <a:xfrm>
                <a:off x="784800" y="1502668"/>
                <a:ext cx="6912000" cy="420262"/>
              </a:xfrm>
              <a:prstGeom prst="rect">
                <a:avLst/>
              </a:prstGeom>
            </p:spPr>
            <p:txBody>
              <a:bodyPr wrap="square">
                <a:spAutoFit/>
              </a:bodyPr>
              <a:lstStyle/>
              <a:p>
                <a:pPr algn="ctr"/>
                <a:r>
                  <a:rPr lang="en-US" sz="1400" b="1" dirty="0">
                    <a:latin typeface="Helvetica" pitchFamily="2" charset="0"/>
                  </a:rPr>
                  <a:t>Survival rates of melanoma patients by type of treatment</a:t>
                </a:r>
              </a:p>
            </p:txBody>
          </p:sp>
        </p:grpSp>
        <p:sp>
          <p:nvSpPr>
            <p:cNvPr id="8" name="TextBox 7">
              <a:extLst>
                <a:ext uri="{FF2B5EF4-FFF2-40B4-BE49-F238E27FC236}">
                  <a16:creationId xmlns:a16="http://schemas.microsoft.com/office/drawing/2014/main" id="{3DD546AB-3E1A-0F4F-9012-08D2C1175D59}"/>
                </a:ext>
              </a:extLst>
            </p:cNvPr>
            <p:cNvSpPr txBox="1"/>
            <p:nvPr/>
          </p:nvSpPr>
          <p:spPr>
            <a:xfrm>
              <a:off x="5622841" y="2215983"/>
              <a:ext cx="2270288" cy="294184"/>
            </a:xfrm>
            <a:prstGeom prst="rect">
              <a:avLst/>
            </a:prstGeom>
            <a:noFill/>
          </p:spPr>
          <p:txBody>
            <a:bodyPr wrap="none" rtlCol="0">
              <a:spAutoFit/>
            </a:bodyPr>
            <a:lstStyle/>
            <a:p>
              <a:r>
                <a:rPr lang="en-US" sz="800" dirty="0">
                  <a:latin typeface="Helvetica" charset="0"/>
                  <a:ea typeface="Helvetica" charset="0"/>
                  <a:cs typeface="Helvetica" charset="0"/>
                </a:rPr>
                <a:t>AACR 2016; J Clinical Oncology</a:t>
              </a:r>
            </a:p>
          </p:txBody>
        </p:sp>
        <p:sp>
          <p:nvSpPr>
            <p:cNvPr id="9" name="TextBox 8">
              <a:extLst>
                <a:ext uri="{FF2B5EF4-FFF2-40B4-BE49-F238E27FC236}">
                  <a16:creationId xmlns:a16="http://schemas.microsoft.com/office/drawing/2014/main" id="{86A9D3C3-82A7-AB4F-9D89-B3B32F5909AF}"/>
                </a:ext>
              </a:extLst>
            </p:cNvPr>
            <p:cNvSpPr txBox="1"/>
            <p:nvPr/>
          </p:nvSpPr>
          <p:spPr>
            <a:xfrm>
              <a:off x="3318995" y="4365926"/>
              <a:ext cx="2709987" cy="420262"/>
            </a:xfrm>
            <a:prstGeom prst="rect">
              <a:avLst/>
            </a:prstGeom>
            <a:noFill/>
          </p:spPr>
          <p:txBody>
            <a:bodyPr wrap="none" rtlCol="0">
              <a:spAutoFit/>
            </a:bodyPr>
            <a:lstStyle/>
            <a:p>
              <a:r>
                <a:rPr lang="en-US" sz="1400" b="1" dirty="0">
                  <a:latin typeface="Helvetica" charset="0"/>
                  <a:ea typeface="Helvetica" charset="0"/>
                  <a:cs typeface="Helvetica" charset="0"/>
                </a:rPr>
                <a:t>Years after diagnosis</a:t>
              </a:r>
            </a:p>
          </p:txBody>
        </p:sp>
        <p:sp>
          <p:nvSpPr>
            <p:cNvPr id="10" name="TextBox 9">
              <a:extLst>
                <a:ext uri="{FF2B5EF4-FFF2-40B4-BE49-F238E27FC236}">
                  <a16:creationId xmlns:a16="http://schemas.microsoft.com/office/drawing/2014/main" id="{2498A377-1CCB-354B-BEF3-A6075438FB69}"/>
                </a:ext>
              </a:extLst>
            </p:cNvPr>
            <p:cNvSpPr txBox="1"/>
            <p:nvPr/>
          </p:nvSpPr>
          <p:spPr>
            <a:xfrm rot="16200000">
              <a:off x="289486" y="3111230"/>
              <a:ext cx="1653029" cy="420262"/>
            </a:xfrm>
            <a:prstGeom prst="rect">
              <a:avLst/>
            </a:prstGeom>
            <a:noFill/>
          </p:spPr>
          <p:txBody>
            <a:bodyPr wrap="none" rtlCol="0">
              <a:spAutoFit/>
            </a:bodyPr>
            <a:lstStyle/>
            <a:p>
              <a:r>
                <a:rPr lang="en-US" sz="1400" b="1" dirty="0">
                  <a:latin typeface="Helvetica" charset="0"/>
                  <a:ea typeface="Helvetica" charset="0"/>
                  <a:cs typeface="Helvetica" charset="0"/>
                </a:rPr>
                <a:t>Survival (%)</a:t>
              </a:r>
            </a:p>
          </p:txBody>
        </p:sp>
      </p:grpSp>
      <p:pic>
        <p:nvPicPr>
          <p:cNvPr id="18" name="Picture 17">
            <a:extLst>
              <a:ext uri="{FF2B5EF4-FFF2-40B4-BE49-F238E27FC236}">
                <a16:creationId xmlns:a16="http://schemas.microsoft.com/office/drawing/2014/main" id="{75CAAB4C-7E53-C647-B6E3-49F7B843B17B}"/>
              </a:ext>
            </a:extLst>
          </p:cNvPr>
          <p:cNvPicPr>
            <a:picLocks noChangeAspect="1"/>
          </p:cNvPicPr>
          <p:nvPr/>
        </p:nvPicPr>
        <p:blipFill>
          <a:blip r:embed="rId3"/>
          <a:stretch>
            <a:fillRect/>
          </a:stretch>
        </p:blipFill>
        <p:spPr>
          <a:xfrm>
            <a:off x="1994647" y="3895236"/>
            <a:ext cx="5035395" cy="2962764"/>
          </a:xfrm>
          <a:prstGeom prst="rect">
            <a:avLst/>
          </a:prstGeom>
        </p:spPr>
      </p:pic>
    </p:spTree>
    <p:extLst>
      <p:ext uri="{BB962C8B-B14F-4D97-AF65-F5344CB8AC3E}">
        <p14:creationId xmlns:p14="http://schemas.microsoft.com/office/powerpoint/2010/main" val="346536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5"/>
          <p:cNvSpPr txBox="1">
            <a:spLocks noGrp="1"/>
          </p:cNvSpPr>
          <p:nvPr>
            <p:ph type="body" idx="1"/>
          </p:nvPr>
        </p:nvSpPr>
        <p:spPr>
          <a:xfrm>
            <a:off x="1069483" y="1838194"/>
            <a:ext cx="6628634" cy="613844"/>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b="1" dirty="0"/>
              <a:t>Partition patients from TCGA and ICGC by p53 status:</a:t>
            </a:r>
            <a:endParaRPr b="1" dirty="0"/>
          </a:p>
        </p:txBody>
      </p:sp>
      <p:sp>
        <p:nvSpPr>
          <p:cNvPr id="783" name="Google Shape;783;p55"/>
          <p:cNvSpPr txBox="1">
            <a:spLocks noGrp="1"/>
          </p:cNvSpPr>
          <p:nvPr>
            <p:ph type="title"/>
          </p:nvPr>
        </p:nvSpPr>
        <p:spPr>
          <a:xfrm>
            <a:off x="101600" y="339545"/>
            <a:ext cx="8940900" cy="444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Clinical Validation using PDAC patient databases</a:t>
            </a:r>
            <a:endParaRPr dirty="0"/>
          </a:p>
        </p:txBody>
      </p:sp>
      <p:sp>
        <p:nvSpPr>
          <p:cNvPr id="6" name="TextBox 5">
            <a:extLst>
              <a:ext uri="{FF2B5EF4-FFF2-40B4-BE49-F238E27FC236}">
                <a16:creationId xmlns:a16="http://schemas.microsoft.com/office/drawing/2014/main" id="{0F51AE8C-AE8C-F240-AF16-F5DE2A6B1B3C}"/>
              </a:ext>
            </a:extLst>
          </p:cNvPr>
          <p:cNvSpPr txBox="1"/>
          <p:nvPr/>
        </p:nvSpPr>
        <p:spPr>
          <a:xfrm>
            <a:off x="2373722" y="2966088"/>
            <a:ext cx="894797" cy="400110"/>
          </a:xfrm>
          <a:prstGeom prst="rect">
            <a:avLst/>
          </a:prstGeom>
          <a:noFill/>
        </p:spPr>
        <p:txBody>
          <a:bodyPr wrap="none" rtlCol="0">
            <a:spAutoFit/>
          </a:bodyPr>
          <a:lstStyle/>
          <a:p>
            <a:r>
              <a:rPr lang="en-US" sz="2000" b="1" dirty="0">
                <a:latin typeface="Helvetica" charset="0"/>
                <a:ea typeface="Helvetica" charset="0"/>
                <a:cs typeface="Helvetica" charset="0"/>
              </a:rPr>
              <a:t>GOF :</a:t>
            </a:r>
          </a:p>
        </p:txBody>
      </p:sp>
      <p:sp>
        <p:nvSpPr>
          <p:cNvPr id="35" name="Rectangle 34">
            <a:extLst>
              <a:ext uri="{FF2B5EF4-FFF2-40B4-BE49-F238E27FC236}">
                <a16:creationId xmlns:a16="http://schemas.microsoft.com/office/drawing/2014/main" id="{806F5342-B71C-8E46-9A85-3E89E0D84383}"/>
              </a:ext>
            </a:extLst>
          </p:cNvPr>
          <p:cNvSpPr/>
          <p:nvPr/>
        </p:nvSpPr>
        <p:spPr>
          <a:xfrm>
            <a:off x="1422310" y="3413593"/>
            <a:ext cx="2746461" cy="369332"/>
          </a:xfrm>
          <a:prstGeom prst="rect">
            <a:avLst/>
          </a:prstGeom>
        </p:spPr>
        <p:txBody>
          <a:bodyPr wrap="square">
            <a:spAutoFit/>
          </a:bodyPr>
          <a:lstStyle/>
          <a:p>
            <a:r>
              <a:rPr lang="en-US" b="1" dirty="0">
                <a:latin typeface="Helvetica" pitchFamily="2" charset="0"/>
                <a:cs typeface="Calibri" panose="020F0502020204030204" pitchFamily="34" charset="0"/>
              </a:rPr>
              <a:t>Kras</a:t>
            </a:r>
            <a:r>
              <a:rPr lang="en-US" b="1" baseline="30000" dirty="0">
                <a:latin typeface="Helvetica" pitchFamily="2" charset="0"/>
                <a:cs typeface="Calibri" panose="020F0502020204030204" pitchFamily="34" charset="0"/>
              </a:rPr>
              <a:t>G12D/+ </a:t>
            </a:r>
            <a:r>
              <a:rPr lang="en-US" b="1" dirty="0">
                <a:latin typeface="Helvetica" pitchFamily="2" charset="0"/>
                <a:cs typeface="Calibri" panose="020F0502020204030204" pitchFamily="34" charset="0"/>
              </a:rPr>
              <a:t>/ Trp53</a:t>
            </a:r>
            <a:r>
              <a:rPr lang="en-US" b="1" baseline="30000" dirty="0">
                <a:latin typeface="Helvetica" pitchFamily="2" charset="0"/>
                <a:cs typeface="Calibri" panose="020F0502020204030204" pitchFamily="34" charset="0"/>
              </a:rPr>
              <a:t>R172H /+</a:t>
            </a:r>
            <a:endParaRPr lang="en-US" dirty="0">
              <a:latin typeface="Helvetica" pitchFamily="2" charset="0"/>
            </a:endParaRPr>
          </a:p>
        </p:txBody>
      </p:sp>
      <p:sp>
        <p:nvSpPr>
          <p:cNvPr id="36" name="TextBox 35">
            <a:extLst>
              <a:ext uri="{FF2B5EF4-FFF2-40B4-BE49-F238E27FC236}">
                <a16:creationId xmlns:a16="http://schemas.microsoft.com/office/drawing/2014/main" id="{7EF5555E-D497-7A40-A722-388399303525}"/>
              </a:ext>
            </a:extLst>
          </p:cNvPr>
          <p:cNvSpPr txBox="1"/>
          <p:nvPr/>
        </p:nvSpPr>
        <p:spPr>
          <a:xfrm>
            <a:off x="6090967" y="2960657"/>
            <a:ext cx="824265" cy="400110"/>
          </a:xfrm>
          <a:prstGeom prst="rect">
            <a:avLst/>
          </a:prstGeom>
          <a:noFill/>
        </p:spPr>
        <p:txBody>
          <a:bodyPr wrap="none" rtlCol="0">
            <a:spAutoFit/>
          </a:bodyPr>
          <a:lstStyle/>
          <a:p>
            <a:r>
              <a:rPr lang="en-US" sz="2000" b="1" dirty="0">
                <a:latin typeface="Helvetica" charset="0"/>
                <a:ea typeface="Helvetica" charset="0"/>
                <a:cs typeface="Helvetica" charset="0"/>
              </a:rPr>
              <a:t>Null :</a:t>
            </a:r>
          </a:p>
        </p:txBody>
      </p:sp>
      <p:sp>
        <p:nvSpPr>
          <p:cNvPr id="37" name="Rectangle 36">
            <a:extLst>
              <a:ext uri="{FF2B5EF4-FFF2-40B4-BE49-F238E27FC236}">
                <a16:creationId xmlns:a16="http://schemas.microsoft.com/office/drawing/2014/main" id="{80BE1CA9-5636-3B44-AB75-6363A56F1A4D}"/>
              </a:ext>
            </a:extLst>
          </p:cNvPr>
          <p:cNvSpPr/>
          <p:nvPr/>
        </p:nvSpPr>
        <p:spPr>
          <a:xfrm>
            <a:off x="5383456" y="3418112"/>
            <a:ext cx="2746461" cy="369332"/>
          </a:xfrm>
          <a:prstGeom prst="rect">
            <a:avLst/>
          </a:prstGeom>
        </p:spPr>
        <p:txBody>
          <a:bodyPr wrap="square">
            <a:spAutoFit/>
          </a:bodyPr>
          <a:lstStyle/>
          <a:p>
            <a:r>
              <a:rPr lang="en-US" b="1" dirty="0">
                <a:latin typeface="Helvetica" pitchFamily="2" charset="0"/>
                <a:cs typeface="Calibri" panose="020F0502020204030204" pitchFamily="34" charset="0"/>
              </a:rPr>
              <a:t>Kras</a:t>
            </a:r>
            <a:r>
              <a:rPr lang="en-US" b="1" baseline="30000" dirty="0">
                <a:latin typeface="Helvetica" pitchFamily="2" charset="0"/>
                <a:cs typeface="Calibri" panose="020F0502020204030204" pitchFamily="34" charset="0"/>
              </a:rPr>
              <a:t>G12D/+ </a:t>
            </a:r>
            <a:r>
              <a:rPr lang="en-US" b="1" dirty="0">
                <a:latin typeface="Helvetica" pitchFamily="2" charset="0"/>
                <a:cs typeface="Calibri" panose="020F0502020204030204" pitchFamily="34" charset="0"/>
              </a:rPr>
              <a:t>/ Trp53</a:t>
            </a:r>
            <a:r>
              <a:rPr lang="en-US" b="1" baseline="30000" dirty="0">
                <a:latin typeface="Helvetica" pitchFamily="2" charset="0"/>
                <a:cs typeface="Calibri" panose="020F0502020204030204" pitchFamily="34" charset="0"/>
              </a:rPr>
              <a:t>- /+</a:t>
            </a:r>
            <a:endParaRPr lang="en-US" dirty="0">
              <a:latin typeface="Helvetica" pitchFamily="2" charset="0"/>
            </a:endParaRPr>
          </a:p>
        </p:txBody>
      </p:sp>
      <p:sp>
        <p:nvSpPr>
          <p:cNvPr id="7" name="Rounded Rectangle 6">
            <a:extLst>
              <a:ext uri="{FF2B5EF4-FFF2-40B4-BE49-F238E27FC236}">
                <a16:creationId xmlns:a16="http://schemas.microsoft.com/office/drawing/2014/main" id="{025CC20C-BF56-7940-A31B-036D9786697C}"/>
              </a:ext>
            </a:extLst>
          </p:cNvPr>
          <p:cNvSpPr/>
          <p:nvPr/>
        </p:nvSpPr>
        <p:spPr>
          <a:xfrm>
            <a:off x="1422309" y="2799515"/>
            <a:ext cx="2746461" cy="1286593"/>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D88786AB-350F-C249-AFAA-15DFD16A88ED}"/>
              </a:ext>
            </a:extLst>
          </p:cNvPr>
          <p:cNvSpPr/>
          <p:nvPr/>
        </p:nvSpPr>
        <p:spPr>
          <a:xfrm>
            <a:off x="5153253" y="2799516"/>
            <a:ext cx="2746461" cy="1286593"/>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D43991-955F-B845-A84D-8FC294BF0088}"/>
              </a:ext>
            </a:extLst>
          </p:cNvPr>
          <p:cNvSpPr txBox="1"/>
          <p:nvPr/>
        </p:nvSpPr>
        <p:spPr>
          <a:xfrm>
            <a:off x="2196590" y="4661701"/>
            <a:ext cx="1249060" cy="369332"/>
          </a:xfrm>
          <a:prstGeom prst="rect">
            <a:avLst/>
          </a:prstGeom>
          <a:noFill/>
        </p:spPr>
        <p:txBody>
          <a:bodyPr wrap="none" rtlCol="0">
            <a:spAutoFit/>
          </a:bodyPr>
          <a:lstStyle/>
          <a:p>
            <a:r>
              <a:rPr lang="en-US" dirty="0">
                <a:latin typeface="Helvetica" charset="0"/>
                <a:ea typeface="Helvetica" charset="0"/>
                <a:cs typeface="Helvetica" charset="0"/>
              </a:rPr>
              <a:t>9 patients </a:t>
            </a:r>
          </a:p>
        </p:txBody>
      </p:sp>
      <p:sp>
        <p:nvSpPr>
          <p:cNvPr id="41" name="TextBox 40">
            <a:extLst>
              <a:ext uri="{FF2B5EF4-FFF2-40B4-BE49-F238E27FC236}">
                <a16:creationId xmlns:a16="http://schemas.microsoft.com/office/drawing/2014/main" id="{02B92A68-12A9-A340-9A29-5565A9EB269D}"/>
              </a:ext>
            </a:extLst>
          </p:cNvPr>
          <p:cNvSpPr txBox="1"/>
          <p:nvPr/>
        </p:nvSpPr>
        <p:spPr>
          <a:xfrm>
            <a:off x="6090967" y="4661702"/>
            <a:ext cx="1360309" cy="369332"/>
          </a:xfrm>
          <a:prstGeom prst="rect">
            <a:avLst/>
          </a:prstGeom>
          <a:noFill/>
        </p:spPr>
        <p:txBody>
          <a:bodyPr wrap="none" rtlCol="0">
            <a:spAutoFit/>
          </a:bodyPr>
          <a:lstStyle/>
          <a:p>
            <a:r>
              <a:rPr lang="en-US" dirty="0">
                <a:latin typeface="Helvetica" charset="0"/>
                <a:ea typeface="Helvetica" charset="0"/>
                <a:cs typeface="Helvetica" charset="0"/>
              </a:rPr>
              <a:t>11 patients </a:t>
            </a:r>
          </a:p>
        </p:txBody>
      </p:sp>
      <p:sp>
        <p:nvSpPr>
          <p:cNvPr id="9" name="TextBox 8">
            <a:extLst>
              <a:ext uri="{FF2B5EF4-FFF2-40B4-BE49-F238E27FC236}">
                <a16:creationId xmlns:a16="http://schemas.microsoft.com/office/drawing/2014/main" id="{87E0191D-9782-2F43-A526-399B98FA98D0}"/>
              </a:ext>
            </a:extLst>
          </p:cNvPr>
          <p:cNvSpPr txBox="1"/>
          <p:nvPr/>
        </p:nvSpPr>
        <p:spPr>
          <a:xfrm>
            <a:off x="153848" y="4661701"/>
            <a:ext cx="915635" cy="369332"/>
          </a:xfrm>
          <a:prstGeom prst="rect">
            <a:avLst/>
          </a:prstGeom>
          <a:noFill/>
        </p:spPr>
        <p:txBody>
          <a:bodyPr wrap="none" rtlCol="0">
            <a:spAutoFit/>
          </a:bodyPr>
          <a:lstStyle/>
          <a:p>
            <a:r>
              <a:rPr lang="en-US" b="1" dirty="0">
                <a:latin typeface="Helvetica" charset="0"/>
                <a:ea typeface="Helvetica" charset="0"/>
                <a:cs typeface="Helvetica" charset="0"/>
              </a:rPr>
              <a:t>TCGA:</a:t>
            </a:r>
          </a:p>
        </p:txBody>
      </p:sp>
      <p:sp>
        <p:nvSpPr>
          <p:cNvPr id="43" name="TextBox 42">
            <a:extLst>
              <a:ext uri="{FF2B5EF4-FFF2-40B4-BE49-F238E27FC236}">
                <a16:creationId xmlns:a16="http://schemas.microsoft.com/office/drawing/2014/main" id="{46B58FE4-4DC6-E841-B499-F817E5B696F5}"/>
              </a:ext>
            </a:extLst>
          </p:cNvPr>
          <p:cNvSpPr txBox="1"/>
          <p:nvPr/>
        </p:nvSpPr>
        <p:spPr>
          <a:xfrm>
            <a:off x="2196590" y="5201097"/>
            <a:ext cx="1377300" cy="369332"/>
          </a:xfrm>
          <a:prstGeom prst="rect">
            <a:avLst/>
          </a:prstGeom>
          <a:noFill/>
        </p:spPr>
        <p:txBody>
          <a:bodyPr wrap="none" rtlCol="0">
            <a:spAutoFit/>
          </a:bodyPr>
          <a:lstStyle/>
          <a:p>
            <a:r>
              <a:rPr lang="en-US" dirty="0">
                <a:latin typeface="Helvetica" charset="0"/>
                <a:ea typeface="Helvetica" charset="0"/>
                <a:cs typeface="Helvetica" charset="0"/>
              </a:rPr>
              <a:t>10 patients </a:t>
            </a:r>
          </a:p>
        </p:txBody>
      </p:sp>
      <p:sp>
        <p:nvSpPr>
          <p:cNvPr id="44" name="TextBox 43">
            <a:extLst>
              <a:ext uri="{FF2B5EF4-FFF2-40B4-BE49-F238E27FC236}">
                <a16:creationId xmlns:a16="http://schemas.microsoft.com/office/drawing/2014/main" id="{6359483D-A421-2146-9FB6-D6DB0EAEED4E}"/>
              </a:ext>
            </a:extLst>
          </p:cNvPr>
          <p:cNvSpPr txBox="1"/>
          <p:nvPr/>
        </p:nvSpPr>
        <p:spPr>
          <a:xfrm>
            <a:off x="6090967" y="5201098"/>
            <a:ext cx="1377300" cy="369332"/>
          </a:xfrm>
          <a:prstGeom prst="rect">
            <a:avLst/>
          </a:prstGeom>
          <a:noFill/>
        </p:spPr>
        <p:txBody>
          <a:bodyPr wrap="none" rtlCol="0">
            <a:spAutoFit/>
          </a:bodyPr>
          <a:lstStyle/>
          <a:p>
            <a:r>
              <a:rPr lang="en-US" dirty="0">
                <a:latin typeface="Helvetica" charset="0"/>
                <a:ea typeface="Helvetica" charset="0"/>
                <a:cs typeface="Helvetica" charset="0"/>
              </a:rPr>
              <a:t>15 patients </a:t>
            </a:r>
          </a:p>
        </p:txBody>
      </p:sp>
      <p:sp>
        <p:nvSpPr>
          <p:cNvPr id="45" name="TextBox 44">
            <a:extLst>
              <a:ext uri="{FF2B5EF4-FFF2-40B4-BE49-F238E27FC236}">
                <a16:creationId xmlns:a16="http://schemas.microsoft.com/office/drawing/2014/main" id="{29930878-6FE1-F040-A8A7-73B22811A84B}"/>
              </a:ext>
            </a:extLst>
          </p:cNvPr>
          <p:cNvSpPr txBox="1"/>
          <p:nvPr/>
        </p:nvSpPr>
        <p:spPr>
          <a:xfrm>
            <a:off x="153848" y="5201097"/>
            <a:ext cx="838691" cy="369332"/>
          </a:xfrm>
          <a:prstGeom prst="rect">
            <a:avLst/>
          </a:prstGeom>
          <a:noFill/>
        </p:spPr>
        <p:txBody>
          <a:bodyPr wrap="none" rtlCol="0">
            <a:spAutoFit/>
          </a:bodyPr>
          <a:lstStyle/>
          <a:p>
            <a:r>
              <a:rPr lang="en-US" b="1" dirty="0">
                <a:latin typeface="Helvetica" charset="0"/>
                <a:ea typeface="Helvetica" charset="0"/>
                <a:cs typeface="Helvetica" charset="0"/>
              </a:rPr>
              <a:t>ICGC:</a:t>
            </a:r>
          </a:p>
        </p:txBody>
      </p:sp>
      <p:sp>
        <p:nvSpPr>
          <p:cNvPr id="2" name="Multiply 1">
            <a:extLst>
              <a:ext uri="{FF2B5EF4-FFF2-40B4-BE49-F238E27FC236}">
                <a16:creationId xmlns:a16="http://schemas.microsoft.com/office/drawing/2014/main" id="{F5DEE018-9DDD-174E-A706-D3C00198FE68}"/>
              </a:ext>
            </a:extLst>
          </p:cNvPr>
          <p:cNvSpPr/>
          <p:nvPr/>
        </p:nvSpPr>
        <p:spPr>
          <a:xfrm>
            <a:off x="-2852057" y="5086004"/>
            <a:ext cx="13226143" cy="52062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98CC29-5FA9-3A48-B64B-BEB1A00BA702}"/>
              </a:ext>
            </a:extLst>
          </p:cNvPr>
          <p:cNvSpPr txBox="1"/>
          <p:nvPr/>
        </p:nvSpPr>
        <p:spPr>
          <a:xfrm>
            <a:off x="1841161" y="5613885"/>
            <a:ext cx="3839705" cy="369332"/>
          </a:xfrm>
          <a:prstGeom prst="rect">
            <a:avLst/>
          </a:prstGeom>
          <a:noFill/>
        </p:spPr>
        <p:txBody>
          <a:bodyPr wrap="none" rtlCol="0">
            <a:spAutoFit/>
          </a:bodyPr>
          <a:lstStyle/>
          <a:p>
            <a:r>
              <a:rPr lang="en-US" dirty="0">
                <a:latin typeface="Helvetica" charset="0"/>
                <a:ea typeface="Helvetica" charset="0"/>
                <a:cs typeface="Helvetica" charset="0"/>
              </a:rPr>
              <a:t>Incomparable RNA Expression data</a:t>
            </a:r>
          </a:p>
        </p:txBody>
      </p:sp>
    </p:spTree>
    <p:extLst>
      <p:ext uri="{BB962C8B-B14F-4D97-AF65-F5344CB8AC3E}">
        <p14:creationId xmlns:p14="http://schemas.microsoft.com/office/powerpoint/2010/main" val="1616321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81C6DC68-62E3-2448-AA28-94C7FC411199}"/>
              </a:ext>
            </a:extLst>
          </p:cNvPr>
          <p:cNvSpPr txBox="1"/>
          <p:nvPr/>
        </p:nvSpPr>
        <p:spPr>
          <a:xfrm>
            <a:off x="146491" y="132701"/>
            <a:ext cx="9362364" cy="830997"/>
          </a:xfrm>
          <a:prstGeom prst="rect">
            <a:avLst/>
          </a:prstGeom>
          <a:noFill/>
        </p:spPr>
        <p:txBody>
          <a:bodyPr wrap="square" lIns="91440" tIns="45720" rIns="91440" bIns="45720" rtlCol="0" anchor="ctr">
            <a:spAutoFit/>
          </a:bodyPr>
          <a:lstStyle/>
          <a:p>
            <a:pPr defTabSz="914400"/>
            <a:r>
              <a:rPr lang="en-US" sz="2400" b="1" dirty="0">
                <a:solidFill>
                  <a:srgbClr val="17375E"/>
                </a:solidFill>
                <a:latin typeface="Helvetica"/>
                <a:cs typeface="Helvetica"/>
              </a:rPr>
              <a:t>Experimental Setup</a:t>
            </a:r>
          </a:p>
          <a:p>
            <a:r>
              <a:rPr lang="en-US" sz="2400" b="1" dirty="0">
                <a:solidFill>
                  <a:srgbClr val="17375E"/>
                </a:solidFill>
                <a:latin typeface="Helvetica"/>
                <a:cs typeface="Helvetica"/>
              </a:rPr>
              <a:t>Compare patient types to find response </a:t>
            </a:r>
          </a:p>
        </p:txBody>
      </p:sp>
      <p:cxnSp>
        <p:nvCxnSpPr>
          <p:cNvPr id="78" name="Straight Connector 77">
            <a:extLst>
              <a:ext uri="{FF2B5EF4-FFF2-40B4-BE49-F238E27FC236}">
                <a16:creationId xmlns:a16="http://schemas.microsoft.com/office/drawing/2014/main" id="{A257B8D6-BC83-1F49-AA65-8EF93B02B682}"/>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C18B5CFC-7DEF-F047-8A02-82A9ECA17B1C}"/>
              </a:ext>
            </a:extLst>
          </p:cNvPr>
          <p:cNvSpPr/>
          <p:nvPr/>
        </p:nvSpPr>
        <p:spPr>
          <a:xfrm>
            <a:off x="2803152" y="1987445"/>
            <a:ext cx="5459105" cy="222478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0A4FA3D-A6CF-4540-BB32-9668FFC704B8}"/>
              </a:ext>
            </a:extLst>
          </p:cNvPr>
          <p:cNvSpPr/>
          <p:nvPr/>
        </p:nvSpPr>
        <p:spPr>
          <a:xfrm>
            <a:off x="2803152" y="4191000"/>
            <a:ext cx="5459105" cy="222478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3547CAA-F2A9-F043-89EE-C617B83ABBC2}"/>
              </a:ext>
            </a:extLst>
          </p:cNvPr>
          <p:cNvSpPr txBox="1"/>
          <p:nvPr/>
        </p:nvSpPr>
        <p:spPr>
          <a:xfrm>
            <a:off x="299803" y="2787290"/>
            <a:ext cx="2503349" cy="369332"/>
          </a:xfrm>
          <a:prstGeom prst="rect">
            <a:avLst/>
          </a:prstGeom>
          <a:noFill/>
        </p:spPr>
        <p:txBody>
          <a:bodyPr wrap="square" rtlCol="0">
            <a:spAutoFit/>
          </a:bodyPr>
          <a:lstStyle/>
          <a:p>
            <a:pPr algn="ctr"/>
            <a:r>
              <a:rPr lang="en-US" b="1" dirty="0">
                <a:latin typeface="Helvetica" charset="0"/>
                <a:ea typeface="Helvetica" charset="0"/>
                <a:cs typeface="Helvetica" charset="0"/>
              </a:rPr>
              <a:t>p53 Gain of Function</a:t>
            </a:r>
          </a:p>
        </p:txBody>
      </p:sp>
      <p:sp>
        <p:nvSpPr>
          <p:cNvPr id="64" name="TextBox 63">
            <a:extLst>
              <a:ext uri="{FF2B5EF4-FFF2-40B4-BE49-F238E27FC236}">
                <a16:creationId xmlns:a16="http://schemas.microsoft.com/office/drawing/2014/main" id="{6EE194B1-519C-6D47-A481-BD18ADC56034}"/>
              </a:ext>
            </a:extLst>
          </p:cNvPr>
          <p:cNvSpPr txBox="1"/>
          <p:nvPr/>
        </p:nvSpPr>
        <p:spPr>
          <a:xfrm>
            <a:off x="299803" y="4667679"/>
            <a:ext cx="2503349" cy="369332"/>
          </a:xfrm>
          <a:prstGeom prst="rect">
            <a:avLst/>
          </a:prstGeom>
          <a:noFill/>
        </p:spPr>
        <p:txBody>
          <a:bodyPr wrap="square" rtlCol="0">
            <a:spAutoFit/>
          </a:bodyPr>
          <a:lstStyle/>
          <a:p>
            <a:pPr algn="ctr"/>
            <a:r>
              <a:rPr lang="en-US" b="1" dirty="0">
                <a:latin typeface="Helvetica" charset="0"/>
                <a:ea typeface="Helvetica" charset="0"/>
                <a:cs typeface="Helvetica" charset="0"/>
              </a:rPr>
              <a:t>p53 Deletion</a:t>
            </a:r>
          </a:p>
        </p:txBody>
      </p:sp>
      <p:sp>
        <p:nvSpPr>
          <p:cNvPr id="15" name="TextBox 14">
            <a:extLst>
              <a:ext uri="{FF2B5EF4-FFF2-40B4-BE49-F238E27FC236}">
                <a16:creationId xmlns:a16="http://schemas.microsoft.com/office/drawing/2014/main" id="{AEF6B83F-7830-4642-B371-CEA676CFBD4B}"/>
              </a:ext>
            </a:extLst>
          </p:cNvPr>
          <p:cNvSpPr txBox="1"/>
          <p:nvPr/>
        </p:nvSpPr>
        <p:spPr>
          <a:xfrm>
            <a:off x="4390404" y="2688692"/>
            <a:ext cx="2643672" cy="523220"/>
          </a:xfrm>
          <a:prstGeom prst="rect">
            <a:avLst/>
          </a:prstGeom>
          <a:noFill/>
        </p:spPr>
        <p:txBody>
          <a:bodyPr wrap="none" rtlCol="0">
            <a:spAutoFit/>
          </a:bodyPr>
          <a:lstStyle/>
          <a:p>
            <a:r>
              <a:rPr lang="en-US" sz="2800" b="1" dirty="0">
                <a:latin typeface="Helvetica" charset="0"/>
                <a:ea typeface="Helvetica" charset="0"/>
                <a:cs typeface="Helvetica" charset="0"/>
              </a:rPr>
              <a:t>9 “Replicates”</a:t>
            </a:r>
          </a:p>
        </p:txBody>
      </p:sp>
      <p:cxnSp>
        <p:nvCxnSpPr>
          <p:cNvPr id="17" name="Straight Arrow Connector 16">
            <a:extLst>
              <a:ext uri="{FF2B5EF4-FFF2-40B4-BE49-F238E27FC236}">
                <a16:creationId xmlns:a16="http://schemas.microsoft.com/office/drawing/2014/main" id="{ACAE352F-E17D-D24C-83E4-83B913C19DAF}"/>
              </a:ext>
            </a:extLst>
          </p:cNvPr>
          <p:cNvCxnSpPr>
            <a:cxnSpLocks/>
          </p:cNvCxnSpPr>
          <p:nvPr/>
        </p:nvCxnSpPr>
        <p:spPr>
          <a:xfrm>
            <a:off x="5565274" y="3926130"/>
            <a:ext cx="0" cy="572207"/>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C6A804B-726C-9349-8901-2EFC32258308}"/>
              </a:ext>
            </a:extLst>
          </p:cNvPr>
          <p:cNvSpPr txBox="1"/>
          <p:nvPr/>
        </p:nvSpPr>
        <p:spPr>
          <a:xfrm>
            <a:off x="4390404" y="5116223"/>
            <a:ext cx="2824428" cy="523220"/>
          </a:xfrm>
          <a:prstGeom prst="rect">
            <a:avLst/>
          </a:prstGeom>
          <a:noFill/>
        </p:spPr>
        <p:txBody>
          <a:bodyPr wrap="none" rtlCol="0">
            <a:spAutoFit/>
          </a:bodyPr>
          <a:lstStyle/>
          <a:p>
            <a:r>
              <a:rPr lang="en-US" sz="2800" b="1" dirty="0">
                <a:latin typeface="Helvetica" charset="0"/>
                <a:ea typeface="Helvetica" charset="0"/>
                <a:cs typeface="Helvetica" charset="0"/>
              </a:rPr>
              <a:t>11 “Replicates”</a:t>
            </a:r>
          </a:p>
        </p:txBody>
      </p:sp>
    </p:spTree>
    <p:extLst>
      <p:ext uri="{BB962C8B-B14F-4D97-AF65-F5344CB8AC3E}">
        <p14:creationId xmlns:p14="http://schemas.microsoft.com/office/powerpoint/2010/main" val="3252073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cxnSp>
        <p:nvCxnSpPr>
          <p:cNvPr id="565" name="Google Shape;565;p43"/>
          <p:cNvCxnSpPr/>
          <p:nvPr/>
        </p:nvCxnSpPr>
        <p:spPr>
          <a:xfrm>
            <a:off x="0" y="1035968"/>
            <a:ext cx="9153000" cy="0"/>
          </a:xfrm>
          <a:prstGeom prst="straightConnector1">
            <a:avLst/>
          </a:prstGeom>
          <a:noFill/>
          <a:ln w="63500" cap="flat" cmpd="sng">
            <a:solidFill>
              <a:srgbClr val="7F7F7F"/>
            </a:solidFill>
            <a:prstDash val="solid"/>
            <a:miter lim="800000"/>
            <a:headEnd type="none" w="sm" len="sm"/>
            <a:tailEnd type="none" w="sm" len="sm"/>
          </a:ln>
          <a:effectLst>
            <a:reflection stA="50000" endPos="75000" dist="12700" dir="5400000" fadeDir="5400012" sy="-100000" algn="bl" rotWithShape="0"/>
          </a:effectLst>
        </p:spPr>
      </p:cxnSp>
      <p:sp>
        <p:nvSpPr>
          <p:cNvPr id="566" name="Google Shape;566;p43"/>
          <p:cNvSpPr txBox="1"/>
          <p:nvPr/>
        </p:nvSpPr>
        <p:spPr>
          <a:xfrm>
            <a:off x="34742" y="301276"/>
            <a:ext cx="9105900" cy="461700"/>
          </a:xfrm>
          <a:prstGeom prst="rect">
            <a:avLst/>
          </a:prstGeom>
          <a:noFill/>
          <a:ln>
            <a:noFill/>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400" b="1" dirty="0">
                <a:solidFill>
                  <a:srgbClr val="17375E"/>
                </a:solidFill>
                <a:latin typeface="Helvetica Neue"/>
                <a:ea typeface="Helvetica Neue"/>
                <a:cs typeface="Helvetica Neue"/>
                <a:sym typeface="Helvetica Neue"/>
              </a:rPr>
              <a:t>ICA - </a:t>
            </a:r>
            <a:r>
              <a:rPr lang="en-US" sz="2400" b="1" i="1" dirty="0">
                <a:solidFill>
                  <a:srgbClr val="17375E"/>
                </a:solidFill>
                <a:latin typeface="Helvetica Neue"/>
                <a:ea typeface="Helvetica Neue"/>
                <a:cs typeface="Helvetica Neue"/>
                <a:sym typeface="Helvetica Neue"/>
              </a:rPr>
              <a:t>in-vivo </a:t>
            </a:r>
            <a:r>
              <a:rPr lang="en-US" sz="2400" b="1" dirty="0">
                <a:solidFill>
                  <a:srgbClr val="17375E"/>
                </a:solidFill>
                <a:latin typeface="Helvetica Neue"/>
                <a:ea typeface="Helvetica Neue"/>
                <a:cs typeface="Helvetica Neue"/>
                <a:sym typeface="Helvetica Neue"/>
              </a:rPr>
              <a:t>signature-11 validation with TCGA signature-16</a:t>
            </a:r>
            <a:endParaRPr dirty="0"/>
          </a:p>
        </p:txBody>
      </p:sp>
      <p:pic>
        <p:nvPicPr>
          <p:cNvPr id="3" name="Picture 2">
            <a:extLst>
              <a:ext uri="{FF2B5EF4-FFF2-40B4-BE49-F238E27FC236}">
                <a16:creationId xmlns:a16="http://schemas.microsoft.com/office/drawing/2014/main" id="{B9E43617-B272-EF40-91D2-B68C568D7A00}"/>
              </a:ext>
            </a:extLst>
          </p:cNvPr>
          <p:cNvPicPr>
            <a:picLocks noChangeAspect="1"/>
          </p:cNvPicPr>
          <p:nvPr/>
        </p:nvPicPr>
        <p:blipFill>
          <a:blip r:embed="rId3"/>
          <a:stretch>
            <a:fillRect/>
          </a:stretch>
        </p:blipFill>
        <p:spPr>
          <a:xfrm>
            <a:off x="777250" y="1168842"/>
            <a:ext cx="6794860" cy="4531227"/>
          </a:xfrm>
          <a:prstGeom prst="rect">
            <a:avLst/>
          </a:prstGeom>
        </p:spPr>
      </p:pic>
      <p:sp>
        <p:nvSpPr>
          <p:cNvPr id="6" name="Left Bracket 5">
            <a:extLst>
              <a:ext uri="{FF2B5EF4-FFF2-40B4-BE49-F238E27FC236}">
                <a16:creationId xmlns:a16="http://schemas.microsoft.com/office/drawing/2014/main" id="{4A2791EB-A0D6-3D4C-BCDF-97A3F16FF430}"/>
              </a:ext>
            </a:extLst>
          </p:cNvPr>
          <p:cNvSpPr/>
          <p:nvPr/>
        </p:nvSpPr>
        <p:spPr>
          <a:xfrm>
            <a:off x="582912" y="1319915"/>
            <a:ext cx="119270" cy="178109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8909E3B-9FD2-554A-9C8E-B5E16AE3C717}"/>
              </a:ext>
            </a:extLst>
          </p:cNvPr>
          <p:cNvSpPr/>
          <p:nvPr/>
        </p:nvSpPr>
        <p:spPr>
          <a:xfrm>
            <a:off x="582912" y="3225927"/>
            <a:ext cx="119270" cy="21650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51ED49A8-09F1-D641-9D4D-9887011A7A0C}"/>
              </a:ext>
            </a:extLst>
          </p:cNvPr>
          <p:cNvSpPr txBox="1"/>
          <p:nvPr/>
        </p:nvSpPr>
        <p:spPr>
          <a:xfrm>
            <a:off x="5409355" y="1035968"/>
            <a:ext cx="274434" cy="369332"/>
          </a:xfrm>
          <a:prstGeom prst="rect">
            <a:avLst/>
          </a:prstGeom>
          <a:noFill/>
        </p:spPr>
        <p:txBody>
          <a:bodyPr wrap="none" rtlCol="0">
            <a:spAutoFit/>
          </a:bodyPr>
          <a:lstStyle/>
          <a:p>
            <a:r>
              <a:rPr lang="en-US" dirty="0">
                <a:solidFill>
                  <a:srgbClr val="FF0000"/>
                </a:solidFill>
                <a:latin typeface="Helvetica" charset="0"/>
                <a:ea typeface="Helvetica" charset="0"/>
                <a:cs typeface="Helvetica" charset="0"/>
              </a:rPr>
              <a:t>*</a:t>
            </a:r>
          </a:p>
        </p:txBody>
      </p:sp>
      <p:pic>
        <p:nvPicPr>
          <p:cNvPr id="14" name="Picture 13">
            <a:extLst>
              <a:ext uri="{FF2B5EF4-FFF2-40B4-BE49-F238E27FC236}">
                <a16:creationId xmlns:a16="http://schemas.microsoft.com/office/drawing/2014/main" id="{F773760E-048A-F84F-A1AE-F9D70D834F84}"/>
              </a:ext>
            </a:extLst>
          </p:cNvPr>
          <p:cNvPicPr>
            <a:picLocks noChangeAspect="1"/>
          </p:cNvPicPr>
          <p:nvPr/>
        </p:nvPicPr>
        <p:blipFill>
          <a:blip r:embed="rId4"/>
          <a:stretch>
            <a:fillRect/>
          </a:stretch>
        </p:blipFill>
        <p:spPr>
          <a:xfrm>
            <a:off x="1918733" y="5589833"/>
            <a:ext cx="4492486" cy="1168345"/>
          </a:xfrm>
          <a:prstGeom prst="rect">
            <a:avLst/>
          </a:prstGeom>
        </p:spPr>
      </p:pic>
      <p:pic>
        <p:nvPicPr>
          <p:cNvPr id="9" name="Picture 8">
            <a:extLst>
              <a:ext uri="{FF2B5EF4-FFF2-40B4-BE49-F238E27FC236}">
                <a16:creationId xmlns:a16="http://schemas.microsoft.com/office/drawing/2014/main" id="{F3E8DE46-0C7B-9B49-8D2F-C9A00D8C3DB4}"/>
              </a:ext>
            </a:extLst>
          </p:cNvPr>
          <p:cNvPicPr>
            <a:picLocks noChangeAspect="1"/>
          </p:cNvPicPr>
          <p:nvPr/>
        </p:nvPicPr>
        <p:blipFill rotWithShape="1">
          <a:blip r:embed="rId4"/>
          <a:srcRect l="79176" r="15736"/>
          <a:stretch/>
        </p:blipFill>
        <p:spPr>
          <a:xfrm>
            <a:off x="9570764" y="4782956"/>
            <a:ext cx="228600" cy="1168345"/>
          </a:xfrm>
          <a:prstGeom prst="rect">
            <a:avLst/>
          </a:prstGeom>
        </p:spPr>
      </p:pic>
    </p:spTree>
    <p:extLst>
      <p:ext uri="{BB962C8B-B14F-4D97-AF65-F5344CB8AC3E}">
        <p14:creationId xmlns:p14="http://schemas.microsoft.com/office/powerpoint/2010/main" val="129907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cxnSp>
        <p:nvCxnSpPr>
          <p:cNvPr id="565" name="Google Shape;565;p43"/>
          <p:cNvCxnSpPr/>
          <p:nvPr/>
        </p:nvCxnSpPr>
        <p:spPr>
          <a:xfrm>
            <a:off x="0" y="1035968"/>
            <a:ext cx="9153000" cy="0"/>
          </a:xfrm>
          <a:prstGeom prst="straightConnector1">
            <a:avLst/>
          </a:prstGeom>
          <a:noFill/>
          <a:ln w="63500" cap="flat" cmpd="sng">
            <a:solidFill>
              <a:srgbClr val="7F7F7F"/>
            </a:solidFill>
            <a:prstDash val="solid"/>
            <a:miter lim="800000"/>
            <a:headEnd type="none" w="sm" len="sm"/>
            <a:tailEnd type="none" w="sm" len="sm"/>
          </a:ln>
          <a:effectLst>
            <a:reflection stA="50000" endPos="75000" dist="12700" dir="5400000" fadeDir="5400012" sy="-100000" algn="bl" rotWithShape="0"/>
          </a:effectLst>
        </p:spPr>
      </p:cxnSp>
      <p:sp>
        <p:nvSpPr>
          <p:cNvPr id="566" name="Google Shape;566;p43"/>
          <p:cNvSpPr txBox="1"/>
          <p:nvPr/>
        </p:nvSpPr>
        <p:spPr>
          <a:xfrm>
            <a:off x="34742" y="301276"/>
            <a:ext cx="9105900" cy="461700"/>
          </a:xfrm>
          <a:prstGeom prst="rect">
            <a:avLst/>
          </a:prstGeom>
          <a:noFill/>
          <a:ln>
            <a:noFill/>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400" b="1" dirty="0">
                <a:solidFill>
                  <a:srgbClr val="17375E"/>
                </a:solidFill>
                <a:latin typeface="Helvetica Neue"/>
                <a:ea typeface="Helvetica Neue"/>
                <a:cs typeface="Helvetica Neue"/>
                <a:sym typeface="Helvetica Neue"/>
              </a:rPr>
              <a:t>ICA - </a:t>
            </a:r>
            <a:r>
              <a:rPr lang="en-US" sz="2400" b="1" i="1" dirty="0">
                <a:solidFill>
                  <a:srgbClr val="17375E"/>
                </a:solidFill>
                <a:latin typeface="Helvetica Neue"/>
                <a:ea typeface="Helvetica Neue"/>
                <a:cs typeface="Helvetica Neue"/>
                <a:sym typeface="Helvetica Neue"/>
              </a:rPr>
              <a:t>in-vivo </a:t>
            </a:r>
            <a:r>
              <a:rPr lang="en-US" sz="2400" b="1" dirty="0">
                <a:solidFill>
                  <a:srgbClr val="17375E"/>
                </a:solidFill>
                <a:latin typeface="Helvetica Neue"/>
                <a:ea typeface="Helvetica Neue"/>
                <a:cs typeface="Helvetica Neue"/>
                <a:sym typeface="Helvetica Neue"/>
              </a:rPr>
              <a:t>signature-11 validation with TCGA signature-16</a:t>
            </a:r>
            <a:endParaRPr dirty="0"/>
          </a:p>
        </p:txBody>
      </p:sp>
      <p:pic>
        <p:nvPicPr>
          <p:cNvPr id="3" name="Picture 2">
            <a:extLst>
              <a:ext uri="{FF2B5EF4-FFF2-40B4-BE49-F238E27FC236}">
                <a16:creationId xmlns:a16="http://schemas.microsoft.com/office/drawing/2014/main" id="{B9E43617-B272-EF40-91D2-B68C568D7A00}"/>
              </a:ext>
            </a:extLst>
          </p:cNvPr>
          <p:cNvPicPr>
            <a:picLocks noChangeAspect="1"/>
          </p:cNvPicPr>
          <p:nvPr/>
        </p:nvPicPr>
        <p:blipFill>
          <a:blip r:embed="rId3"/>
          <a:stretch>
            <a:fillRect/>
          </a:stretch>
        </p:blipFill>
        <p:spPr>
          <a:xfrm>
            <a:off x="777250" y="1168842"/>
            <a:ext cx="6794860" cy="4531227"/>
          </a:xfrm>
          <a:prstGeom prst="rect">
            <a:avLst/>
          </a:prstGeom>
        </p:spPr>
      </p:pic>
      <p:sp>
        <p:nvSpPr>
          <p:cNvPr id="6" name="Left Bracket 5">
            <a:extLst>
              <a:ext uri="{FF2B5EF4-FFF2-40B4-BE49-F238E27FC236}">
                <a16:creationId xmlns:a16="http://schemas.microsoft.com/office/drawing/2014/main" id="{4A2791EB-A0D6-3D4C-BCDF-97A3F16FF430}"/>
              </a:ext>
            </a:extLst>
          </p:cNvPr>
          <p:cNvSpPr/>
          <p:nvPr/>
        </p:nvSpPr>
        <p:spPr>
          <a:xfrm>
            <a:off x="582912" y="1319915"/>
            <a:ext cx="119270" cy="178109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D8909E3B-9FD2-554A-9C8E-B5E16AE3C717}"/>
              </a:ext>
            </a:extLst>
          </p:cNvPr>
          <p:cNvSpPr/>
          <p:nvPr/>
        </p:nvSpPr>
        <p:spPr>
          <a:xfrm>
            <a:off x="582912" y="3225927"/>
            <a:ext cx="119270" cy="21650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51ED49A8-09F1-D641-9D4D-9887011A7A0C}"/>
              </a:ext>
            </a:extLst>
          </p:cNvPr>
          <p:cNvSpPr txBox="1"/>
          <p:nvPr/>
        </p:nvSpPr>
        <p:spPr>
          <a:xfrm>
            <a:off x="5409355" y="1035968"/>
            <a:ext cx="274434" cy="369332"/>
          </a:xfrm>
          <a:prstGeom prst="rect">
            <a:avLst/>
          </a:prstGeom>
          <a:noFill/>
        </p:spPr>
        <p:txBody>
          <a:bodyPr wrap="none" rtlCol="0">
            <a:spAutoFit/>
          </a:bodyPr>
          <a:lstStyle/>
          <a:p>
            <a:r>
              <a:rPr lang="en-US" dirty="0">
                <a:solidFill>
                  <a:srgbClr val="FF0000"/>
                </a:solidFill>
                <a:latin typeface="Helvetica" charset="0"/>
                <a:ea typeface="Helvetica" charset="0"/>
                <a:cs typeface="Helvetica" charset="0"/>
              </a:rPr>
              <a:t>*</a:t>
            </a:r>
          </a:p>
        </p:txBody>
      </p:sp>
      <p:pic>
        <p:nvPicPr>
          <p:cNvPr id="14" name="Picture 13">
            <a:extLst>
              <a:ext uri="{FF2B5EF4-FFF2-40B4-BE49-F238E27FC236}">
                <a16:creationId xmlns:a16="http://schemas.microsoft.com/office/drawing/2014/main" id="{F773760E-048A-F84F-A1AE-F9D70D834F84}"/>
              </a:ext>
            </a:extLst>
          </p:cNvPr>
          <p:cNvPicPr>
            <a:picLocks noChangeAspect="1"/>
          </p:cNvPicPr>
          <p:nvPr/>
        </p:nvPicPr>
        <p:blipFill>
          <a:blip r:embed="rId4"/>
          <a:stretch>
            <a:fillRect/>
          </a:stretch>
        </p:blipFill>
        <p:spPr>
          <a:xfrm>
            <a:off x="1918733" y="5589833"/>
            <a:ext cx="4492486" cy="1168345"/>
          </a:xfrm>
          <a:prstGeom prst="rect">
            <a:avLst/>
          </a:prstGeom>
        </p:spPr>
      </p:pic>
      <p:pic>
        <p:nvPicPr>
          <p:cNvPr id="9" name="Picture 8">
            <a:extLst>
              <a:ext uri="{FF2B5EF4-FFF2-40B4-BE49-F238E27FC236}">
                <a16:creationId xmlns:a16="http://schemas.microsoft.com/office/drawing/2014/main" id="{F3E8DE46-0C7B-9B49-8D2F-C9A00D8C3DB4}"/>
              </a:ext>
            </a:extLst>
          </p:cNvPr>
          <p:cNvPicPr>
            <a:picLocks noChangeAspect="1"/>
          </p:cNvPicPr>
          <p:nvPr/>
        </p:nvPicPr>
        <p:blipFill rotWithShape="1">
          <a:blip r:embed="rId4"/>
          <a:srcRect l="79176" r="15736"/>
          <a:stretch/>
        </p:blipFill>
        <p:spPr>
          <a:xfrm>
            <a:off x="7572110" y="1152763"/>
            <a:ext cx="892878" cy="4563384"/>
          </a:xfrm>
          <a:prstGeom prst="rect">
            <a:avLst/>
          </a:prstGeom>
        </p:spPr>
      </p:pic>
      <p:sp>
        <p:nvSpPr>
          <p:cNvPr id="10" name="TextBox 9">
            <a:extLst>
              <a:ext uri="{FF2B5EF4-FFF2-40B4-BE49-F238E27FC236}">
                <a16:creationId xmlns:a16="http://schemas.microsoft.com/office/drawing/2014/main" id="{570E9A86-3709-0148-8433-190D355DF430}"/>
              </a:ext>
            </a:extLst>
          </p:cNvPr>
          <p:cNvSpPr txBox="1"/>
          <p:nvPr/>
        </p:nvSpPr>
        <p:spPr>
          <a:xfrm>
            <a:off x="7881332" y="1874903"/>
            <a:ext cx="274434" cy="369332"/>
          </a:xfrm>
          <a:prstGeom prst="rect">
            <a:avLst/>
          </a:prstGeom>
          <a:noFill/>
        </p:spPr>
        <p:txBody>
          <a:bodyPr wrap="none" rtlCol="0">
            <a:spAutoFit/>
          </a:bodyPr>
          <a:lstStyle/>
          <a:p>
            <a:r>
              <a:rPr lang="en-US" dirty="0">
                <a:solidFill>
                  <a:srgbClr val="FF0000"/>
                </a:solidFill>
                <a:latin typeface="Helvetica" charset="0"/>
                <a:ea typeface="Helvetica" charset="0"/>
                <a:cs typeface="Helvetica" charset="0"/>
              </a:rPr>
              <a:t>*</a:t>
            </a:r>
          </a:p>
        </p:txBody>
      </p:sp>
    </p:spTree>
    <p:extLst>
      <p:ext uri="{BB962C8B-B14F-4D97-AF65-F5344CB8AC3E}">
        <p14:creationId xmlns:p14="http://schemas.microsoft.com/office/powerpoint/2010/main" val="840575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4F63C-A643-5649-9049-5BD6ED220951}"/>
              </a:ext>
            </a:extLst>
          </p:cNvPr>
          <p:cNvSpPr>
            <a:spLocks noGrp="1"/>
          </p:cNvSpPr>
          <p:nvPr>
            <p:ph idx="1"/>
          </p:nvPr>
        </p:nvSpPr>
        <p:spPr/>
        <p:txBody>
          <a:bodyPr/>
          <a:lstStyle/>
          <a:p>
            <a:pPr fontAlgn="base">
              <a:lnSpc>
                <a:spcPct val="150000"/>
              </a:lnSpc>
            </a:pPr>
            <a:r>
              <a:rPr lang="en-US" sz="2400" dirty="0"/>
              <a:t>Problem</a:t>
            </a:r>
          </a:p>
          <a:p>
            <a:pPr fontAlgn="base">
              <a:lnSpc>
                <a:spcPct val="150000"/>
              </a:lnSpc>
            </a:pPr>
            <a:r>
              <a:rPr lang="en-US" sz="2400" dirty="0"/>
              <a:t>Experimental Setup</a:t>
            </a:r>
          </a:p>
          <a:p>
            <a:pPr fontAlgn="base">
              <a:lnSpc>
                <a:spcPct val="150000"/>
              </a:lnSpc>
            </a:pPr>
            <a:r>
              <a:rPr lang="en-US" sz="2400" dirty="0"/>
              <a:t>Analysis Pipeline</a:t>
            </a:r>
          </a:p>
          <a:p>
            <a:pPr fontAlgn="base">
              <a:lnSpc>
                <a:spcPct val="150000"/>
              </a:lnSpc>
            </a:pPr>
            <a:r>
              <a:rPr lang="en-US" sz="2400" b="1" dirty="0"/>
              <a:t>Findings</a:t>
            </a:r>
          </a:p>
          <a:p>
            <a:pPr fontAlgn="base">
              <a:lnSpc>
                <a:spcPct val="150000"/>
              </a:lnSpc>
            </a:pPr>
            <a:r>
              <a:rPr lang="en-US" sz="2400" dirty="0"/>
              <a:t>Future Research</a:t>
            </a:r>
          </a:p>
          <a:p>
            <a:endParaRPr lang="en-US" dirty="0"/>
          </a:p>
        </p:txBody>
      </p:sp>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Presentation Outline</a:t>
            </a:r>
          </a:p>
        </p:txBody>
      </p:sp>
    </p:spTree>
    <p:extLst>
      <p:ext uri="{BB962C8B-B14F-4D97-AF65-F5344CB8AC3E}">
        <p14:creationId xmlns:p14="http://schemas.microsoft.com/office/powerpoint/2010/main" val="3233042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cxnSp>
        <p:nvCxnSpPr>
          <p:cNvPr id="535" name="Google Shape;535;p41"/>
          <p:cNvCxnSpPr/>
          <p:nvPr/>
        </p:nvCxnSpPr>
        <p:spPr>
          <a:xfrm>
            <a:off x="0" y="1035968"/>
            <a:ext cx="9153000" cy="0"/>
          </a:xfrm>
          <a:prstGeom prst="straightConnector1">
            <a:avLst/>
          </a:prstGeom>
          <a:noFill/>
          <a:ln w="63500" cap="flat" cmpd="sng">
            <a:solidFill>
              <a:srgbClr val="7F7F7F"/>
            </a:solidFill>
            <a:prstDash val="solid"/>
            <a:miter lim="800000"/>
            <a:headEnd type="none" w="sm" len="sm"/>
            <a:tailEnd type="none" w="sm" len="sm"/>
          </a:ln>
          <a:effectLst>
            <a:reflection stA="50000" endPos="75000" dist="12700" dir="5400000" fadeDir="5400012" sy="-100000" algn="bl" rotWithShape="0"/>
          </a:effectLst>
        </p:spPr>
      </p:cxnSp>
      <p:sp>
        <p:nvSpPr>
          <p:cNvPr id="536" name="Google Shape;536;p41"/>
          <p:cNvSpPr txBox="1"/>
          <p:nvPr/>
        </p:nvSpPr>
        <p:spPr>
          <a:xfrm>
            <a:off x="34742" y="301276"/>
            <a:ext cx="9105900" cy="461700"/>
          </a:xfrm>
          <a:prstGeom prst="rect">
            <a:avLst/>
          </a:prstGeom>
          <a:noFill/>
          <a:ln>
            <a:noFill/>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400" b="1" dirty="0">
                <a:solidFill>
                  <a:srgbClr val="17375E"/>
                </a:solidFill>
                <a:latin typeface="Helvetica Neue"/>
                <a:ea typeface="Helvetica Neue"/>
                <a:cs typeface="Helvetica Neue"/>
                <a:sym typeface="Helvetica Neue"/>
              </a:rPr>
              <a:t>GSEA (Hallmarks set) </a:t>
            </a:r>
            <a:r>
              <a:rPr lang="en-US" sz="2400" b="1" i="0" u="none" strike="noStrike" cap="none" dirty="0">
                <a:solidFill>
                  <a:srgbClr val="17375E"/>
                </a:solidFill>
                <a:latin typeface="Helvetica Neue"/>
                <a:ea typeface="Helvetica Neue"/>
                <a:cs typeface="Helvetica Neue"/>
                <a:sym typeface="Helvetica Neue"/>
              </a:rPr>
              <a:t>in</a:t>
            </a:r>
            <a:r>
              <a:rPr lang="en-US" sz="2400" b="1" dirty="0">
                <a:solidFill>
                  <a:srgbClr val="17375E"/>
                </a:solidFill>
                <a:latin typeface="Helvetica Neue"/>
                <a:ea typeface="Helvetica Neue"/>
                <a:cs typeface="Helvetica Neue"/>
                <a:sym typeface="Helvetica Neue"/>
              </a:rPr>
              <a:t> ICA signature-11 (</a:t>
            </a:r>
            <a:r>
              <a:rPr lang="en-US" sz="2400" b="1" i="1" dirty="0">
                <a:solidFill>
                  <a:srgbClr val="17375E"/>
                </a:solidFill>
                <a:latin typeface="Helvetica Neue"/>
                <a:ea typeface="Helvetica Neue"/>
                <a:cs typeface="Helvetica Neue"/>
                <a:sym typeface="Helvetica Neue"/>
              </a:rPr>
              <a:t>in-vivo)</a:t>
            </a:r>
            <a:r>
              <a:rPr lang="en-US" sz="2400" b="1" dirty="0">
                <a:solidFill>
                  <a:srgbClr val="17375E"/>
                </a:solidFill>
                <a:latin typeface="Helvetica Neue"/>
                <a:ea typeface="Helvetica Neue"/>
                <a:cs typeface="Helvetica Neue"/>
                <a:sym typeface="Helvetica Neue"/>
              </a:rPr>
              <a:t> and</a:t>
            </a:r>
            <a:r>
              <a:rPr lang="en-US" sz="2400" b="1" i="0" u="none" strike="noStrike" cap="none" dirty="0">
                <a:solidFill>
                  <a:srgbClr val="17375E"/>
                </a:solidFill>
                <a:latin typeface="Helvetica Neue"/>
                <a:ea typeface="Helvetica Neue"/>
                <a:cs typeface="Helvetica Neue"/>
                <a:sym typeface="Helvetica Neue"/>
              </a:rPr>
              <a:t> TCGA</a:t>
            </a:r>
            <a:endParaRPr dirty="0"/>
          </a:p>
        </p:txBody>
      </p:sp>
      <p:pic>
        <p:nvPicPr>
          <p:cNvPr id="537" name="Google Shape;537;p41"/>
          <p:cNvPicPr preferRelativeResize="0"/>
          <p:nvPr/>
        </p:nvPicPr>
        <p:blipFill>
          <a:blip r:embed="rId3">
            <a:alphaModFix/>
          </a:blip>
          <a:stretch>
            <a:fillRect/>
          </a:stretch>
        </p:blipFill>
        <p:spPr>
          <a:xfrm>
            <a:off x="5505775" y="4281250"/>
            <a:ext cx="2510575" cy="2510575"/>
          </a:xfrm>
          <a:prstGeom prst="rect">
            <a:avLst/>
          </a:prstGeom>
          <a:noFill/>
          <a:ln>
            <a:noFill/>
          </a:ln>
        </p:spPr>
      </p:pic>
      <p:pic>
        <p:nvPicPr>
          <p:cNvPr id="538" name="Google Shape;538;p41"/>
          <p:cNvPicPr preferRelativeResize="0"/>
          <p:nvPr/>
        </p:nvPicPr>
        <p:blipFill>
          <a:blip r:embed="rId4">
            <a:alphaModFix/>
          </a:blip>
          <a:stretch>
            <a:fillRect/>
          </a:stretch>
        </p:blipFill>
        <p:spPr>
          <a:xfrm>
            <a:off x="5505775" y="1770675"/>
            <a:ext cx="2510575" cy="2510575"/>
          </a:xfrm>
          <a:prstGeom prst="rect">
            <a:avLst/>
          </a:prstGeom>
          <a:noFill/>
          <a:ln>
            <a:noFill/>
          </a:ln>
        </p:spPr>
      </p:pic>
      <p:sp>
        <p:nvSpPr>
          <p:cNvPr id="539" name="Google Shape;539;p41"/>
          <p:cNvSpPr txBox="1"/>
          <p:nvPr/>
        </p:nvSpPr>
        <p:spPr>
          <a:xfrm>
            <a:off x="1243489" y="1308975"/>
            <a:ext cx="2646191" cy="461700"/>
          </a:xfrm>
          <a:prstGeom prst="rect">
            <a:avLst/>
          </a:prstGeom>
          <a:noFill/>
          <a:ln>
            <a:noFill/>
          </a:ln>
        </p:spPr>
        <p:txBody>
          <a:bodyPr spcFirstLastPara="1" wrap="square" lIns="91425" tIns="91425" rIns="91425" bIns="91425" anchor="t" anchorCtr="0">
            <a:noAutofit/>
          </a:bodyPr>
          <a:lstStyle/>
          <a:p>
            <a:pPr marL="0" lvl="1" indent="0" algn="l" rtl="0">
              <a:spcBef>
                <a:spcPts val="0"/>
              </a:spcBef>
              <a:spcAft>
                <a:spcPts val="0"/>
              </a:spcAft>
              <a:buNone/>
            </a:pPr>
            <a:r>
              <a:rPr lang="en-US" b="1" dirty="0">
                <a:solidFill>
                  <a:srgbClr val="17375E"/>
                </a:solidFill>
                <a:latin typeface="Helvetica Neue"/>
                <a:ea typeface="Helvetica Neue"/>
                <a:cs typeface="Helvetica Neue"/>
                <a:sym typeface="Helvetica Neue"/>
              </a:rPr>
              <a:t>PDAC pre-clinical</a:t>
            </a:r>
            <a:endParaRPr dirty="0">
              <a:latin typeface="Helvetica Neue"/>
              <a:ea typeface="Helvetica Neue"/>
              <a:cs typeface="Helvetica Neue"/>
              <a:sym typeface="Helvetica Neue"/>
            </a:endParaRPr>
          </a:p>
        </p:txBody>
      </p:sp>
      <p:sp>
        <p:nvSpPr>
          <p:cNvPr id="540" name="Google Shape;540;p41"/>
          <p:cNvSpPr txBox="1"/>
          <p:nvPr/>
        </p:nvSpPr>
        <p:spPr>
          <a:xfrm>
            <a:off x="5505775" y="1308975"/>
            <a:ext cx="2755630" cy="461700"/>
          </a:xfrm>
          <a:prstGeom prst="rect">
            <a:avLst/>
          </a:prstGeom>
          <a:noFill/>
          <a:ln>
            <a:noFill/>
          </a:ln>
        </p:spPr>
        <p:txBody>
          <a:bodyPr spcFirstLastPara="1" wrap="square" lIns="91425" tIns="91425" rIns="91425" bIns="91425" anchor="t" anchorCtr="0">
            <a:noAutofit/>
          </a:bodyPr>
          <a:lstStyle/>
          <a:p>
            <a:pPr marL="0" lvl="1" indent="0" algn="l" rtl="0">
              <a:spcBef>
                <a:spcPts val="0"/>
              </a:spcBef>
              <a:spcAft>
                <a:spcPts val="0"/>
              </a:spcAft>
              <a:buNone/>
            </a:pPr>
            <a:r>
              <a:rPr lang="en-US" b="1" dirty="0">
                <a:solidFill>
                  <a:srgbClr val="17375E"/>
                </a:solidFill>
                <a:latin typeface="Helvetica Neue"/>
                <a:ea typeface="Helvetica Neue"/>
                <a:cs typeface="Helvetica Neue"/>
                <a:sym typeface="Helvetica Neue"/>
              </a:rPr>
              <a:t>TCGA patient samples</a:t>
            </a:r>
            <a:endParaRPr dirty="0">
              <a:latin typeface="Helvetica Neue"/>
              <a:ea typeface="Helvetica Neue"/>
              <a:cs typeface="Helvetica Neue"/>
              <a:sym typeface="Helvetica Neue"/>
            </a:endParaRPr>
          </a:p>
        </p:txBody>
      </p:sp>
      <p:pic>
        <p:nvPicPr>
          <p:cNvPr id="541" name="Google Shape;541;p41"/>
          <p:cNvPicPr preferRelativeResize="0"/>
          <p:nvPr/>
        </p:nvPicPr>
        <p:blipFill>
          <a:blip r:embed="rId5">
            <a:alphaModFix/>
          </a:blip>
          <a:stretch>
            <a:fillRect/>
          </a:stretch>
        </p:blipFill>
        <p:spPr>
          <a:xfrm>
            <a:off x="1071025" y="4281225"/>
            <a:ext cx="2510575" cy="2510575"/>
          </a:xfrm>
          <a:prstGeom prst="rect">
            <a:avLst/>
          </a:prstGeom>
          <a:noFill/>
          <a:ln>
            <a:noFill/>
          </a:ln>
        </p:spPr>
      </p:pic>
      <p:pic>
        <p:nvPicPr>
          <p:cNvPr id="542" name="Google Shape;542;p41"/>
          <p:cNvPicPr preferRelativeResize="0"/>
          <p:nvPr/>
        </p:nvPicPr>
        <p:blipFill>
          <a:blip r:embed="rId6">
            <a:alphaModFix/>
          </a:blip>
          <a:stretch>
            <a:fillRect/>
          </a:stretch>
        </p:blipFill>
        <p:spPr>
          <a:xfrm>
            <a:off x="1087875" y="1787501"/>
            <a:ext cx="2476875" cy="2476875"/>
          </a:xfrm>
          <a:prstGeom prst="rect">
            <a:avLst/>
          </a:prstGeom>
          <a:noFill/>
          <a:ln>
            <a:noFill/>
          </a:ln>
        </p:spPr>
      </p:pic>
      <p:sp>
        <p:nvSpPr>
          <p:cNvPr id="543" name="Google Shape;543;p41"/>
          <p:cNvSpPr txBox="1"/>
          <p:nvPr/>
        </p:nvSpPr>
        <p:spPr>
          <a:xfrm>
            <a:off x="1347099" y="2557075"/>
            <a:ext cx="1220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Helvetica Neue"/>
                <a:ea typeface="Helvetica Neue"/>
                <a:cs typeface="Helvetica Neue"/>
                <a:sym typeface="Helvetica Neue"/>
              </a:rPr>
              <a:t>NES: -1.87</a:t>
            </a:r>
            <a:endParaRPr/>
          </a:p>
          <a:p>
            <a:pPr marL="0" marR="0" lvl="0" indent="0" algn="l" rtl="0">
              <a:spcBef>
                <a:spcPts val="0"/>
              </a:spcBef>
              <a:spcAft>
                <a:spcPts val="0"/>
              </a:spcAft>
              <a:buNone/>
            </a:pPr>
            <a:r>
              <a:rPr lang="en-US" sz="1000">
                <a:solidFill>
                  <a:schemeClr val="dk1"/>
                </a:solidFill>
                <a:latin typeface="Helvetica Neue"/>
                <a:ea typeface="Helvetica Neue"/>
                <a:cs typeface="Helvetica Neue"/>
                <a:sym typeface="Helvetica Neue"/>
              </a:rPr>
              <a:t>FDR q-value: 0.00</a:t>
            </a:r>
            <a:endParaRPr/>
          </a:p>
        </p:txBody>
      </p:sp>
      <p:sp>
        <p:nvSpPr>
          <p:cNvPr id="544" name="Google Shape;544;p41"/>
          <p:cNvSpPr txBox="1"/>
          <p:nvPr/>
        </p:nvSpPr>
        <p:spPr>
          <a:xfrm>
            <a:off x="1347099" y="5015900"/>
            <a:ext cx="1220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Helvetica Neue"/>
                <a:ea typeface="Helvetica Neue"/>
                <a:cs typeface="Helvetica Neue"/>
                <a:sym typeface="Helvetica Neue"/>
              </a:rPr>
              <a:t>NES: -2.10</a:t>
            </a:r>
            <a:endParaRPr/>
          </a:p>
          <a:p>
            <a:pPr marL="0" marR="0" lvl="0" indent="0" algn="l" rtl="0">
              <a:spcBef>
                <a:spcPts val="0"/>
              </a:spcBef>
              <a:spcAft>
                <a:spcPts val="0"/>
              </a:spcAft>
              <a:buNone/>
            </a:pPr>
            <a:r>
              <a:rPr lang="en-US" sz="1000">
                <a:solidFill>
                  <a:schemeClr val="dk1"/>
                </a:solidFill>
                <a:latin typeface="Helvetica Neue"/>
                <a:ea typeface="Helvetica Neue"/>
                <a:cs typeface="Helvetica Neue"/>
                <a:sym typeface="Helvetica Neue"/>
              </a:rPr>
              <a:t>FDR q-value: 0.00</a:t>
            </a:r>
            <a:endParaRPr/>
          </a:p>
        </p:txBody>
      </p:sp>
      <p:sp>
        <p:nvSpPr>
          <p:cNvPr id="545" name="Google Shape;545;p41"/>
          <p:cNvSpPr txBox="1"/>
          <p:nvPr/>
        </p:nvSpPr>
        <p:spPr>
          <a:xfrm>
            <a:off x="5807524" y="2557075"/>
            <a:ext cx="1220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Helvetica Neue"/>
                <a:ea typeface="Helvetica Neue"/>
                <a:cs typeface="Helvetica Neue"/>
                <a:sym typeface="Helvetica Neue"/>
              </a:rPr>
              <a:t>NES: -1.84</a:t>
            </a:r>
            <a:endParaRPr/>
          </a:p>
          <a:p>
            <a:pPr marL="0" marR="0" lvl="0" indent="0" algn="l" rtl="0">
              <a:spcBef>
                <a:spcPts val="0"/>
              </a:spcBef>
              <a:spcAft>
                <a:spcPts val="0"/>
              </a:spcAft>
              <a:buNone/>
            </a:pPr>
            <a:r>
              <a:rPr lang="en-US" sz="1000">
                <a:solidFill>
                  <a:schemeClr val="dk1"/>
                </a:solidFill>
                <a:latin typeface="Helvetica Neue"/>
                <a:ea typeface="Helvetica Neue"/>
                <a:cs typeface="Helvetica Neue"/>
                <a:sym typeface="Helvetica Neue"/>
              </a:rPr>
              <a:t>FDR q-value: 0.00</a:t>
            </a:r>
            <a:endParaRPr/>
          </a:p>
        </p:txBody>
      </p:sp>
      <p:sp>
        <p:nvSpPr>
          <p:cNvPr id="546" name="Google Shape;546;p41"/>
          <p:cNvSpPr txBox="1"/>
          <p:nvPr/>
        </p:nvSpPr>
        <p:spPr>
          <a:xfrm>
            <a:off x="5807524" y="5015950"/>
            <a:ext cx="1220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Helvetica Neue"/>
                <a:ea typeface="Helvetica Neue"/>
                <a:cs typeface="Helvetica Neue"/>
                <a:sym typeface="Helvetica Neue"/>
              </a:rPr>
              <a:t>NES: -1.88</a:t>
            </a:r>
            <a:endParaRPr/>
          </a:p>
          <a:p>
            <a:pPr marL="0" marR="0" lvl="0" indent="0" algn="l" rtl="0">
              <a:spcBef>
                <a:spcPts val="0"/>
              </a:spcBef>
              <a:spcAft>
                <a:spcPts val="0"/>
              </a:spcAft>
              <a:buNone/>
            </a:pPr>
            <a:r>
              <a:rPr lang="en-US" sz="1000">
                <a:solidFill>
                  <a:schemeClr val="dk1"/>
                </a:solidFill>
                <a:latin typeface="Helvetica Neue"/>
                <a:ea typeface="Helvetica Neue"/>
                <a:cs typeface="Helvetica Neue"/>
                <a:sym typeface="Helvetica Neue"/>
              </a:rPr>
              <a:t>FDR q-value: 0.00</a:t>
            </a:r>
            <a:endParaRPr/>
          </a:p>
        </p:txBody>
      </p:sp>
    </p:spTree>
    <p:extLst>
      <p:ext uri="{BB962C8B-B14F-4D97-AF65-F5344CB8AC3E}">
        <p14:creationId xmlns:p14="http://schemas.microsoft.com/office/powerpoint/2010/main" val="4033242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cxnSp>
        <p:nvCxnSpPr>
          <p:cNvPr id="551" name="Google Shape;551;p42"/>
          <p:cNvCxnSpPr/>
          <p:nvPr/>
        </p:nvCxnSpPr>
        <p:spPr>
          <a:xfrm>
            <a:off x="0" y="1035968"/>
            <a:ext cx="9153000" cy="0"/>
          </a:xfrm>
          <a:prstGeom prst="straightConnector1">
            <a:avLst/>
          </a:prstGeom>
          <a:noFill/>
          <a:ln w="63500" cap="flat" cmpd="sng">
            <a:solidFill>
              <a:srgbClr val="7F7F7F"/>
            </a:solidFill>
            <a:prstDash val="solid"/>
            <a:miter lim="800000"/>
            <a:headEnd type="none" w="sm" len="sm"/>
            <a:tailEnd type="none" w="sm" len="sm"/>
          </a:ln>
          <a:effectLst>
            <a:reflection stA="50000" endPos="75000" dist="12700" dir="5400000" fadeDir="5400012" sy="-100000" algn="bl" rotWithShape="0"/>
          </a:effectLst>
        </p:spPr>
      </p:cxnSp>
      <p:sp>
        <p:nvSpPr>
          <p:cNvPr id="552" name="Google Shape;552;p42"/>
          <p:cNvSpPr txBox="1"/>
          <p:nvPr/>
        </p:nvSpPr>
        <p:spPr>
          <a:xfrm>
            <a:off x="34742" y="301276"/>
            <a:ext cx="9105900" cy="461700"/>
          </a:xfrm>
          <a:prstGeom prst="rect">
            <a:avLst/>
          </a:prstGeom>
          <a:noFill/>
          <a:ln>
            <a:noFill/>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400" b="1" dirty="0">
                <a:solidFill>
                  <a:srgbClr val="17375E"/>
                </a:solidFill>
                <a:latin typeface="Helvetica Neue"/>
                <a:ea typeface="Helvetica Neue"/>
                <a:cs typeface="Helvetica Neue"/>
                <a:sym typeface="Helvetica Neue"/>
              </a:rPr>
              <a:t>GSEA Networks </a:t>
            </a:r>
            <a:r>
              <a:rPr lang="en-US" sz="2400" b="1" i="0" u="none" strike="noStrike" cap="none" dirty="0">
                <a:solidFill>
                  <a:srgbClr val="17375E"/>
                </a:solidFill>
                <a:latin typeface="Helvetica Neue"/>
                <a:ea typeface="Helvetica Neue"/>
                <a:cs typeface="Helvetica Neue"/>
                <a:sym typeface="Helvetica Neue"/>
              </a:rPr>
              <a:t>in</a:t>
            </a:r>
            <a:r>
              <a:rPr lang="en-US" sz="2400" b="1" dirty="0">
                <a:solidFill>
                  <a:srgbClr val="17375E"/>
                </a:solidFill>
                <a:latin typeface="Helvetica Neue"/>
                <a:ea typeface="Helvetica Neue"/>
                <a:cs typeface="Helvetica Neue"/>
                <a:sym typeface="Helvetica Neue"/>
              </a:rPr>
              <a:t> ICA signature-11 (</a:t>
            </a:r>
            <a:r>
              <a:rPr lang="en-US" sz="2400" b="1" i="1" dirty="0">
                <a:solidFill>
                  <a:srgbClr val="17375E"/>
                </a:solidFill>
                <a:latin typeface="Helvetica Neue"/>
                <a:ea typeface="Helvetica Neue"/>
                <a:cs typeface="Helvetica Neue"/>
                <a:sym typeface="Helvetica Neue"/>
              </a:rPr>
              <a:t>in-vivo)</a:t>
            </a:r>
            <a:r>
              <a:rPr lang="en-US" sz="2400" b="1" dirty="0">
                <a:solidFill>
                  <a:srgbClr val="17375E"/>
                </a:solidFill>
                <a:latin typeface="Helvetica Neue"/>
                <a:ea typeface="Helvetica Neue"/>
                <a:cs typeface="Helvetica Neue"/>
                <a:sym typeface="Helvetica Neue"/>
              </a:rPr>
              <a:t> and</a:t>
            </a:r>
            <a:r>
              <a:rPr lang="en-US" sz="2400" b="1" i="0" u="none" strike="noStrike" cap="none" dirty="0">
                <a:solidFill>
                  <a:srgbClr val="17375E"/>
                </a:solidFill>
                <a:latin typeface="Helvetica Neue"/>
                <a:ea typeface="Helvetica Neue"/>
                <a:cs typeface="Helvetica Neue"/>
                <a:sym typeface="Helvetica Neue"/>
              </a:rPr>
              <a:t> TCGA</a:t>
            </a:r>
            <a:endParaRPr dirty="0"/>
          </a:p>
        </p:txBody>
      </p:sp>
      <p:pic>
        <p:nvPicPr>
          <p:cNvPr id="553" name="Google Shape;553;p42"/>
          <p:cNvPicPr preferRelativeResize="0"/>
          <p:nvPr/>
        </p:nvPicPr>
        <p:blipFill>
          <a:blip r:embed="rId3">
            <a:alphaModFix/>
          </a:blip>
          <a:stretch>
            <a:fillRect/>
          </a:stretch>
        </p:blipFill>
        <p:spPr>
          <a:xfrm>
            <a:off x="145625" y="2451649"/>
            <a:ext cx="4859300" cy="3804475"/>
          </a:xfrm>
          <a:prstGeom prst="rect">
            <a:avLst/>
          </a:prstGeom>
          <a:noFill/>
          <a:ln>
            <a:noFill/>
          </a:ln>
        </p:spPr>
      </p:pic>
      <p:sp>
        <p:nvSpPr>
          <p:cNvPr id="555" name="Google Shape;555;p42"/>
          <p:cNvSpPr txBox="1"/>
          <p:nvPr/>
        </p:nvSpPr>
        <p:spPr>
          <a:xfrm>
            <a:off x="378096" y="2323482"/>
            <a:ext cx="2283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Helvetica Neue"/>
                <a:ea typeface="Helvetica Neue"/>
                <a:cs typeface="Helvetica Neue"/>
                <a:sym typeface="Helvetica Neue"/>
              </a:rPr>
              <a:t>Inflammatory Response</a:t>
            </a:r>
            <a:endParaRPr sz="1800" b="1">
              <a:latin typeface="Helvetica Neue"/>
              <a:ea typeface="Helvetica Neue"/>
              <a:cs typeface="Helvetica Neue"/>
              <a:sym typeface="Helvetica Neue"/>
            </a:endParaRPr>
          </a:p>
        </p:txBody>
      </p:sp>
      <p:cxnSp>
        <p:nvCxnSpPr>
          <p:cNvPr id="556" name="Google Shape;556;p42"/>
          <p:cNvCxnSpPr/>
          <p:nvPr/>
        </p:nvCxnSpPr>
        <p:spPr>
          <a:xfrm>
            <a:off x="1291307" y="2990393"/>
            <a:ext cx="456600" cy="288300"/>
          </a:xfrm>
          <a:prstGeom prst="straightConnector1">
            <a:avLst/>
          </a:prstGeom>
          <a:noFill/>
          <a:ln w="28575" cap="flat" cmpd="sng">
            <a:solidFill>
              <a:schemeClr val="dk2"/>
            </a:solidFill>
            <a:prstDash val="solid"/>
            <a:round/>
            <a:headEnd type="none" w="med" len="med"/>
            <a:tailEnd type="triangle" w="med" len="med"/>
          </a:ln>
        </p:spPr>
      </p:cxnSp>
      <p:pic>
        <p:nvPicPr>
          <p:cNvPr id="557" name="Google Shape;557;p42"/>
          <p:cNvPicPr preferRelativeResize="0"/>
          <p:nvPr/>
        </p:nvPicPr>
        <p:blipFill>
          <a:blip r:embed="rId4">
            <a:alphaModFix/>
          </a:blip>
          <a:stretch>
            <a:fillRect/>
          </a:stretch>
        </p:blipFill>
        <p:spPr>
          <a:xfrm>
            <a:off x="4608950" y="2529125"/>
            <a:ext cx="4531699" cy="3362724"/>
          </a:xfrm>
          <a:prstGeom prst="rect">
            <a:avLst/>
          </a:prstGeom>
          <a:noFill/>
          <a:ln>
            <a:noFill/>
          </a:ln>
        </p:spPr>
      </p:pic>
      <p:sp>
        <p:nvSpPr>
          <p:cNvPr id="558" name="Google Shape;558;p42"/>
          <p:cNvSpPr txBox="1"/>
          <p:nvPr/>
        </p:nvSpPr>
        <p:spPr>
          <a:xfrm>
            <a:off x="4482239" y="2297987"/>
            <a:ext cx="17166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Helvetica Neue"/>
                <a:ea typeface="Helvetica Neue"/>
                <a:cs typeface="Helvetica Neue"/>
                <a:sym typeface="Helvetica Neue"/>
              </a:rPr>
              <a:t>Inflammatory Response</a:t>
            </a:r>
            <a:endParaRPr sz="1800" b="1">
              <a:latin typeface="Helvetica Neue"/>
              <a:ea typeface="Helvetica Neue"/>
              <a:cs typeface="Helvetica Neue"/>
              <a:sym typeface="Helvetica Neue"/>
            </a:endParaRPr>
          </a:p>
        </p:txBody>
      </p:sp>
      <p:cxnSp>
        <p:nvCxnSpPr>
          <p:cNvPr id="559" name="Google Shape;559;p42"/>
          <p:cNvCxnSpPr/>
          <p:nvPr/>
        </p:nvCxnSpPr>
        <p:spPr>
          <a:xfrm>
            <a:off x="5741139" y="2847387"/>
            <a:ext cx="663600" cy="108600"/>
          </a:xfrm>
          <a:prstGeom prst="straightConnector1">
            <a:avLst/>
          </a:prstGeom>
          <a:noFill/>
          <a:ln w="28575" cap="flat" cmpd="sng">
            <a:solidFill>
              <a:srgbClr val="000000"/>
            </a:solidFill>
            <a:prstDash val="solid"/>
            <a:round/>
            <a:headEnd type="none" w="med" len="med"/>
            <a:tailEnd type="triangle" w="med" len="med"/>
          </a:ln>
        </p:spPr>
      </p:cxnSp>
      <p:sp>
        <p:nvSpPr>
          <p:cNvPr id="12" name="Google Shape;539;p41">
            <a:extLst>
              <a:ext uri="{FF2B5EF4-FFF2-40B4-BE49-F238E27FC236}">
                <a16:creationId xmlns:a16="http://schemas.microsoft.com/office/drawing/2014/main" id="{DCD993FE-02B3-2B46-9CCB-B74DA4201E0A}"/>
              </a:ext>
            </a:extLst>
          </p:cNvPr>
          <p:cNvSpPr txBox="1"/>
          <p:nvPr/>
        </p:nvSpPr>
        <p:spPr>
          <a:xfrm>
            <a:off x="1291307" y="1489868"/>
            <a:ext cx="2646191" cy="461700"/>
          </a:xfrm>
          <a:prstGeom prst="rect">
            <a:avLst/>
          </a:prstGeom>
          <a:noFill/>
          <a:ln>
            <a:noFill/>
          </a:ln>
        </p:spPr>
        <p:txBody>
          <a:bodyPr spcFirstLastPara="1" wrap="square" lIns="91425" tIns="91425" rIns="91425" bIns="91425" anchor="t" anchorCtr="0">
            <a:noAutofit/>
          </a:bodyPr>
          <a:lstStyle/>
          <a:p>
            <a:pPr marL="0" lvl="1" indent="0" algn="l" rtl="0">
              <a:spcBef>
                <a:spcPts val="0"/>
              </a:spcBef>
              <a:spcAft>
                <a:spcPts val="0"/>
              </a:spcAft>
              <a:buNone/>
            </a:pPr>
            <a:r>
              <a:rPr lang="en-US" b="1" dirty="0">
                <a:solidFill>
                  <a:srgbClr val="17375E"/>
                </a:solidFill>
                <a:latin typeface="Helvetica Neue"/>
                <a:ea typeface="Helvetica Neue"/>
                <a:cs typeface="Helvetica Neue"/>
                <a:sym typeface="Helvetica Neue"/>
              </a:rPr>
              <a:t>PDAC pre-clinical</a:t>
            </a:r>
            <a:endParaRPr dirty="0">
              <a:latin typeface="Helvetica Neue"/>
              <a:ea typeface="Helvetica Neue"/>
              <a:cs typeface="Helvetica Neue"/>
              <a:sym typeface="Helvetica Neue"/>
            </a:endParaRPr>
          </a:p>
        </p:txBody>
      </p:sp>
      <p:sp>
        <p:nvSpPr>
          <p:cNvPr id="13" name="Google Shape;540;p41">
            <a:extLst>
              <a:ext uri="{FF2B5EF4-FFF2-40B4-BE49-F238E27FC236}">
                <a16:creationId xmlns:a16="http://schemas.microsoft.com/office/drawing/2014/main" id="{55EE7736-146D-6844-91B1-CF9FFBBAF745}"/>
              </a:ext>
            </a:extLst>
          </p:cNvPr>
          <p:cNvSpPr txBox="1"/>
          <p:nvPr/>
        </p:nvSpPr>
        <p:spPr>
          <a:xfrm>
            <a:off x="5553593" y="1489868"/>
            <a:ext cx="2755630" cy="461700"/>
          </a:xfrm>
          <a:prstGeom prst="rect">
            <a:avLst/>
          </a:prstGeom>
          <a:noFill/>
          <a:ln>
            <a:noFill/>
          </a:ln>
        </p:spPr>
        <p:txBody>
          <a:bodyPr spcFirstLastPara="1" wrap="square" lIns="91425" tIns="91425" rIns="91425" bIns="91425" anchor="t" anchorCtr="0">
            <a:noAutofit/>
          </a:bodyPr>
          <a:lstStyle/>
          <a:p>
            <a:pPr marL="0" lvl="1" indent="0" algn="l" rtl="0">
              <a:spcBef>
                <a:spcPts val="0"/>
              </a:spcBef>
              <a:spcAft>
                <a:spcPts val="0"/>
              </a:spcAft>
              <a:buNone/>
            </a:pPr>
            <a:r>
              <a:rPr lang="en-US" b="1" dirty="0">
                <a:solidFill>
                  <a:srgbClr val="17375E"/>
                </a:solidFill>
                <a:latin typeface="Helvetica Neue"/>
                <a:ea typeface="Helvetica Neue"/>
                <a:cs typeface="Helvetica Neue"/>
                <a:sym typeface="Helvetica Neue"/>
              </a:rPr>
              <a:t>TCGA patient samples</a:t>
            </a:r>
            <a:endParaRPr dirty="0">
              <a:latin typeface="Helvetica Neue"/>
              <a:ea typeface="Helvetica Neue"/>
              <a:cs typeface="Helvetica Neue"/>
              <a:sym typeface="Helvetica Neue"/>
            </a:endParaRPr>
          </a:p>
        </p:txBody>
      </p:sp>
    </p:spTree>
    <p:extLst>
      <p:ext uri="{BB962C8B-B14F-4D97-AF65-F5344CB8AC3E}">
        <p14:creationId xmlns:p14="http://schemas.microsoft.com/office/powerpoint/2010/main" val="2062785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A83752-0F92-1846-A26A-04021E410EAA}"/>
              </a:ext>
            </a:extLst>
          </p:cNvPr>
          <p:cNvSpPr>
            <a:spLocks noGrp="1"/>
          </p:cNvSpPr>
          <p:nvPr>
            <p:ph type="title"/>
          </p:nvPr>
        </p:nvSpPr>
        <p:spPr/>
        <p:txBody>
          <a:bodyPr/>
          <a:lstStyle/>
          <a:p>
            <a:r>
              <a:rPr lang="en-US" dirty="0"/>
              <a:t>Leading-edge analysis of driver genes in signatures associated with pre-clinical PDAC model &amp; patient samples</a:t>
            </a:r>
          </a:p>
        </p:txBody>
      </p:sp>
      <p:pic>
        <p:nvPicPr>
          <p:cNvPr id="15" name="Picture 14">
            <a:extLst>
              <a:ext uri="{FF2B5EF4-FFF2-40B4-BE49-F238E27FC236}">
                <a16:creationId xmlns:a16="http://schemas.microsoft.com/office/drawing/2014/main" id="{0E11E969-F8AC-2B45-9E0C-687FC94D3EB7}"/>
              </a:ext>
            </a:extLst>
          </p:cNvPr>
          <p:cNvPicPr>
            <a:picLocks noChangeAspect="1"/>
          </p:cNvPicPr>
          <p:nvPr/>
        </p:nvPicPr>
        <p:blipFill>
          <a:blip r:embed="rId2"/>
          <a:stretch>
            <a:fillRect/>
          </a:stretch>
        </p:blipFill>
        <p:spPr>
          <a:xfrm>
            <a:off x="440468" y="1461208"/>
            <a:ext cx="2514600" cy="2514600"/>
          </a:xfrm>
          <a:prstGeom prst="rect">
            <a:avLst/>
          </a:prstGeom>
        </p:spPr>
      </p:pic>
      <p:pic>
        <p:nvPicPr>
          <p:cNvPr id="17" name="Picture 16">
            <a:extLst>
              <a:ext uri="{FF2B5EF4-FFF2-40B4-BE49-F238E27FC236}">
                <a16:creationId xmlns:a16="http://schemas.microsoft.com/office/drawing/2014/main" id="{B67945D0-1FE9-434F-BB22-6C0A49F57FB2}"/>
              </a:ext>
            </a:extLst>
          </p:cNvPr>
          <p:cNvPicPr>
            <a:picLocks noChangeAspect="1"/>
          </p:cNvPicPr>
          <p:nvPr/>
        </p:nvPicPr>
        <p:blipFill>
          <a:blip r:embed="rId3"/>
          <a:stretch>
            <a:fillRect/>
          </a:stretch>
        </p:blipFill>
        <p:spPr>
          <a:xfrm>
            <a:off x="6301476" y="1461208"/>
            <a:ext cx="2514600" cy="2514600"/>
          </a:xfrm>
          <a:prstGeom prst="rect">
            <a:avLst/>
          </a:prstGeom>
        </p:spPr>
      </p:pic>
      <p:pic>
        <p:nvPicPr>
          <p:cNvPr id="18" name="Picture 17">
            <a:extLst>
              <a:ext uri="{FF2B5EF4-FFF2-40B4-BE49-F238E27FC236}">
                <a16:creationId xmlns:a16="http://schemas.microsoft.com/office/drawing/2014/main" id="{F00B1FFF-A7A3-3945-A3D5-0841C5748F12}"/>
              </a:ext>
            </a:extLst>
          </p:cNvPr>
          <p:cNvPicPr>
            <a:picLocks noChangeAspect="1"/>
          </p:cNvPicPr>
          <p:nvPr/>
        </p:nvPicPr>
        <p:blipFill>
          <a:blip r:embed="rId4"/>
          <a:stretch>
            <a:fillRect/>
          </a:stretch>
        </p:blipFill>
        <p:spPr>
          <a:xfrm>
            <a:off x="3279622" y="1461208"/>
            <a:ext cx="2514600" cy="2514600"/>
          </a:xfrm>
          <a:prstGeom prst="rect">
            <a:avLst/>
          </a:prstGeom>
        </p:spPr>
      </p:pic>
      <p:sp>
        <p:nvSpPr>
          <p:cNvPr id="30" name="Rectangle 29">
            <a:extLst>
              <a:ext uri="{FF2B5EF4-FFF2-40B4-BE49-F238E27FC236}">
                <a16:creationId xmlns:a16="http://schemas.microsoft.com/office/drawing/2014/main" id="{9220EC2F-F918-594A-BB7A-6AA7428F3E4B}"/>
              </a:ext>
            </a:extLst>
          </p:cNvPr>
          <p:cNvSpPr/>
          <p:nvPr/>
        </p:nvSpPr>
        <p:spPr>
          <a:xfrm>
            <a:off x="3564467" y="1270707"/>
            <a:ext cx="238276" cy="2911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E2636A1-97CA-CD4E-977D-CC01C547EF71}"/>
              </a:ext>
            </a:extLst>
          </p:cNvPr>
          <p:cNvSpPr/>
          <p:nvPr/>
        </p:nvSpPr>
        <p:spPr>
          <a:xfrm>
            <a:off x="670218" y="1262595"/>
            <a:ext cx="238276" cy="2911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8FFDDA-5146-B74C-BB99-01C5873A2BFD}"/>
              </a:ext>
            </a:extLst>
          </p:cNvPr>
          <p:cNvSpPr/>
          <p:nvPr/>
        </p:nvSpPr>
        <p:spPr>
          <a:xfrm>
            <a:off x="6517817" y="1270707"/>
            <a:ext cx="238276" cy="2911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oogle Shape;557;p42">
            <a:extLst>
              <a:ext uri="{FF2B5EF4-FFF2-40B4-BE49-F238E27FC236}">
                <a16:creationId xmlns:a16="http://schemas.microsoft.com/office/drawing/2014/main" id="{F29F5471-814E-8B4F-974C-77063BDA2BDE}"/>
              </a:ext>
            </a:extLst>
          </p:cNvPr>
          <p:cNvPicPr preferRelativeResize="0"/>
          <p:nvPr/>
        </p:nvPicPr>
        <p:blipFill>
          <a:blip r:embed="rId5">
            <a:alphaModFix/>
          </a:blip>
          <a:stretch>
            <a:fillRect/>
          </a:stretch>
        </p:blipFill>
        <p:spPr>
          <a:xfrm>
            <a:off x="670218" y="4278698"/>
            <a:ext cx="3383583" cy="2395116"/>
          </a:xfrm>
          <a:prstGeom prst="rect">
            <a:avLst/>
          </a:prstGeom>
          <a:noFill/>
          <a:ln>
            <a:noFill/>
          </a:ln>
        </p:spPr>
      </p:pic>
      <p:pic>
        <p:nvPicPr>
          <p:cNvPr id="35" name="Picture 34">
            <a:extLst>
              <a:ext uri="{FF2B5EF4-FFF2-40B4-BE49-F238E27FC236}">
                <a16:creationId xmlns:a16="http://schemas.microsoft.com/office/drawing/2014/main" id="{2CE25A9C-AD7F-8945-9684-5C8E794DE91D}"/>
              </a:ext>
            </a:extLst>
          </p:cNvPr>
          <p:cNvPicPr>
            <a:picLocks noChangeAspect="1"/>
          </p:cNvPicPr>
          <p:nvPr/>
        </p:nvPicPr>
        <p:blipFill>
          <a:blip r:embed="rId6"/>
          <a:stretch>
            <a:fillRect/>
          </a:stretch>
        </p:blipFill>
        <p:spPr>
          <a:xfrm>
            <a:off x="5261285" y="4192476"/>
            <a:ext cx="1040191" cy="2567561"/>
          </a:xfrm>
          <a:prstGeom prst="rect">
            <a:avLst/>
          </a:prstGeom>
        </p:spPr>
      </p:pic>
    </p:spTree>
    <p:extLst>
      <p:ext uri="{BB962C8B-B14F-4D97-AF65-F5344CB8AC3E}">
        <p14:creationId xmlns:p14="http://schemas.microsoft.com/office/powerpoint/2010/main" val="760342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A83752-0F92-1846-A26A-04021E410EAA}"/>
              </a:ext>
            </a:extLst>
          </p:cNvPr>
          <p:cNvSpPr>
            <a:spLocks noGrp="1"/>
          </p:cNvSpPr>
          <p:nvPr>
            <p:ph type="title"/>
          </p:nvPr>
        </p:nvSpPr>
        <p:spPr/>
        <p:txBody>
          <a:bodyPr/>
          <a:lstStyle/>
          <a:p>
            <a:r>
              <a:rPr lang="en-US" dirty="0"/>
              <a:t>Significant overlap in signature genes derived from PDAC mouse model and patient samples with p53 GOF</a:t>
            </a:r>
          </a:p>
        </p:txBody>
      </p:sp>
      <p:pic>
        <p:nvPicPr>
          <p:cNvPr id="4" name="Picture 3">
            <a:extLst>
              <a:ext uri="{FF2B5EF4-FFF2-40B4-BE49-F238E27FC236}">
                <a16:creationId xmlns:a16="http://schemas.microsoft.com/office/drawing/2014/main" id="{C42D852B-427B-5841-BEFF-E925CB3F4E2C}"/>
              </a:ext>
            </a:extLst>
          </p:cNvPr>
          <p:cNvPicPr>
            <a:picLocks noChangeAspect="1"/>
          </p:cNvPicPr>
          <p:nvPr/>
        </p:nvPicPr>
        <p:blipFill rotWithShape="1">
          <a:blip r:embed="rId2"/>
          <a:srcRect l="4820" b="3067"/>
          <a:stretch/>
        </p:blipFill>
        <p:spPr>
          <a:xfrm>
            <a:off x="4611760" y="2035532"/>
            <a:ext cx="4317558" cy="4397073"/>
          </a:xfrm>
          <a:prstGeom prst="rect">
            <a:avLst/>
          </a:prstGeom>
        </p:spPr>
      </p:pic>
      <p:pic>
        <p:nvPicPr>
          <p:cNvPr id="5" name="Picture 4">
            <a:extLst>
              <a:ext uri="{FF2B5EF4-FFF2-40B4-BE49-F238E27FC236}">
                <a16:creationId xmlns:a16="http://schemas.microsoft.com/office/drawing/2014/main" id="{7ED7146B-B838-A643-90CB-8E1FD3DFC8CD}"/>
              </a:ext>
            </a:extLst>
          </p:cNvPr>
          <p:cNvPicPr>
            <a:picLocks noChangeAspect="1"/>
          </p:cNvPicPr>
          <p:nvPr/>
        </p:nvPicPr>
        <p:blipFill rotWithShape="1">
          <a:blip r:embed="rId3"/>
          <a:srcRect r="1665" b="3067"/>
          <a:stretch/>
        </p:blipFill>
        <p:spPr>
          <a:xfrm>
            <a:off x="71562" y="2035534"/>
            <a:ext cx="4460681" cy="4397071"/>
          </a:xfrm>
          <a:prstGeom prst="rect">
            <a:avLst/>
          </a:prstGeom>
        </p:spPr>
      </p:pic>
      <p:pic>
        <p:nvPicPr>
          <p:cNvPr id="6" name="Picture 5">
            <a:extLst>
              <a:ext uri="{FF2B5EF4-FFF2-40B4-BE49-F238E27FC236}">
                <a16:creationId xmlns:a16="http://schemas.microsoft.com/office/drawing/2014/main" id="{E4579110-DBA8-6A42-8CEE-A41E755C2C46}"/>
              </a:ext>
            </a:extLst>
          </p:cNvPr>
          <p:cNvPicPr>
            <a:picLocks noChangeAspect="1"/>
          </p:cNvPicPr>
          <p:nvPr/>
        </p:nvPicPr>
        <p:blipFill rotWithShape="1">
          <a:blip r:embed="rId2"/>
          <a:srcRect l="3602" r="93906"/>
          <a:stretch/>
        </p:blipFill>
        <p:spPr>
          <a:xfrm flipH="1">
            <a:off x="8825108" y="2035530"/>
            <a:ext cx="104210" cy="4536219"/>
          </a:xfrm>
          <a:prstGeom prst="rect">
            <a:avLst/>
          </a:prstGeom>
        </p:spPr>
      </p:pic>
      <p:sp>
        <p:nvSpPr>
          <p:cNvPr id="7" name="TextBox 6">
            <a:extLst>
              <a:ext uri="{FF2B5EF4-FFF2-40B4-BE49-F238E27FC236}">
                <a16:creationId xmlns:a16="http://schemas.microsoft.com/office/drawing/2014/main" id="{54A8B062-FF0F-A64D-96EC-565A2747AD19}"/>
              </a:ext>
            </a:extLst>
          </p:cNvPr>
          <p:cNvSpPr txBox="1"/>
          <p:nvPr/>
        </p:nvSpPr>
        <p:spPr>
          <a:xfrm>
            <a:off x="4096234" y="6488668"/>
            <a:ext cx="1031051" cy="369332"/>
          </a:xfrm>
          <a:prstGeom prst="rect">
            <a:avLst/>
          </a:prstGeom>
          <a:noFill/>
        </p:spPr>
        <p:txBody>
          <a:bodyPr wrap="none" rtlCol="0">
            <a:spAutoFit/>
          </a:bodyPr>
          <a:lstStyle/>
          <a:p>
            <a:r>
              <a:rPr lang="en-US" dirty="0">
                <a:latin typeface="Helvetica" charset="0"/>
                <a:ea typeface="Helvetica" charset="0"/>
                <a:cs typeface="Helvetica" charset="0"/>
              </a:rPr>
              <a:t>Ranking</a:t>
            </a:r>
          </a:p>
        </p:txBody>
      </p:sp>
      <p:cxnSp>
        <p:nvCxnSpPr>
          <p:cNvPr id="9" name="Straight Arrow Connector 8">
            <a:extLst>
              <a:ext uri="{FF2B5EF4-FFF2-40B4-BE49-F238E27FC236}">
                <a16:creationId xmlns:a16="http://schemas.microsoft.com/office/drawing/2014/main" id="{C6C450C0-3DBE-444E-9901-AF773FDAA550}"/>
              </a:ext>
            </a:extLst>
          </p:cNvPr>
          <p:cNvCxnSpPr/>
          <p:nvPr/>
        </p:nvCxnSpPr>
        <p:spPr>
          <a:xfrm>
            <a:off x="5981295" y="6621647"/>
            <a:ext cx="2242268" cy="0"/>
          </a:xfrm>
          <a:prstGeom prst="straightConnector1">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91382D-8F9C-7948-8DDA-7BDDA1BC52B6}"/>
              </a:ext>
            </a:extLst>
          </p:cNvPr>
          <p:cNvCxnSpPr>
            <a:cxnSpLocks/>
          </p:cNvCxnSpPr>
          <p:nvPr/>
        </p:nvCxnSpPr>
        <p:spPr>
          <a:xfrm flipH="1">
            <a:off x="1160890" y="6621647"/>
            <a:ext cx="2099145" cy="0"/>
          </a:xfrm>
          <a:prstGeom prst="straightConnector1">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539;p41">
            <a:extLst>
              <a:ext uri="{FF2B5EF4-FFF2-40B4-BE49-F238E27FC236}">
                <a16:creationId xmlns:a16="http://schemas.microsoft.com/office/drawing/2014/main" id="{05A13738-A5D8-6943-8D9B-E93329F03A34}"/>
              </a:ext>
            </a:extLst>
          </p:cNvPr>
          <p:cNvSpPr txBox="1"/>
          <p:nvPr/>
        </p:nvSpPr>
        <p:spPr>
          <a:xfrm>
            <a:off x="1021278" y="1150416"/>
            <a:ext cx="2646191" cy="461700"/>
          </a:xfrm>
          <a:prstGeom prst="rect">
            <a:avLst/>
          </a:prstGeom>
          <a:noFill/>
          <a:ln>
            <a:noFill/>
          </a:ln>
        </p:spPr>
        <p:txBody>
          <a:bodyPr spcFirstLastPara="1" wrap="square" lIns="91425" tIns="91425" rIns="91425" bIns="91425" anchor="t" anchorCtr="0">
            <a:noAutofit/>
          </a:bodyPr>
          <a:lstStyle/>
          <a:p>
            <a:pPr marL="0" lvl="1" indent="0" algn="l" rtl="0">
              <a:spcBef>
                <a:spcPts val="0"/>
              </a:spcBef>
              <a:spcAft>
                <a:spcPts val="0"/>
              </a:spcAft>
              <a:buNone/>
            </a:pPr>
            <a:r>
              <a:rPr lang="en-US" b="1" dirty="0">
                <a:solidFill>
                  <a:srgbClr val="17375E"/>
                </a:solidFill>
                <a:latin typeface="Helvetica Neue"/>
                <a:ea typeface="Helvetica Neue"/>
                <a:cs typeface="Helvetica Neue"/>
                <a:sym typeface="Helvetica Neue"/>
              </a:rPr>
              <a:t>PDAC pre-clinical</a:t>
            </a:r>
            <a:endParaRPr dirty="0">
              <a:latin typeface="Helvetica Neue"/>
              <a:ea typeface="Helvetica Neue"/>
              <a:cs typeface="Helvetica Neue"/>
              <a:sym typeface="Helvetica Neue"/>
            </a:endParaRPr>
          </a:p>
        </p:txBody>
      </p:sp>
      <p:sp>
        <p:nvSpPr>
          <p:cNvPr id="14" name="Google Shape;540;p41">
            <a:extLst>
              <a:ext uri="{FF2B5EF4-FFF2-40B4-BE49-F238E27FC236}">
                <a16:creationId xmlns:a16="http://schemas.microsoft.com/office/drawing/2014/main" id="{E8F80238-AC1C-6A46-A841-7820E400279C}"/>
              </a:ext>
            </a:extLst>
          </p:cNvPr>
          <p:cNvSpPr txBox="1"/>
          <p:nvPr/>
        </p:nvSpPr>
        <p:spPr>
          <a:xfrm>
            <a:off x="5283564" y="1150416"/>
            <a:ext cx="2755630" cy="461700"/>
          </a:xfrm>
          <a:prstGeom prst="rect">
            <a:avLst/>
          </a:prstGeom>
          <a:noFill/>
          <a:ln>
            <a:noFill/>
          </a:ln>
        </p:spPr>
        <p:txBody>
          <a:bodyPr spcFirstLastPara="1" wrap="square" lIns="91425" tIns="91425" rIns="91425" bIns="91425" anchor="t" anchorCtr="0">
            <a:noAutofit/>
          </a:bodyPr>
          <a:lstStyle/>
          <a:p>
            <a:pPr marL="0" lvl="1" indent="0" algn="l" rtl="0">
              <a:spcBef>
                <a:spcPts val="0"/>
              </a:spcBef>
              <a:spcAft>
                <a:spcPts val="0"/>
              </a:spcAft>
              <a:buNone/>
            </a:pPr>
            <a:r>
              <a:rPr lang="en-US" b="1" dirty="0">
                <a:solidFill>
                  <a:srgbClr val="17375E"/>
                </a:solidFill>
                <a:latin typeface="Helvetica Neue"/>
                <a:ea typeface="Helvetica Neue"/>
                <a:cs typeface="Helvetica Neue"/>
                <a:sym typeface="Helvetica Neue"/>
              </a:rPr>
              <a:t>TCGA patient samples</a:t>
            </a:r>
            <a:endParaRPr dirty="0">
              <a:latin typeface="Helvetica Neue"/>
              <a:ea typeface="Helvetica Neue"/>
              <a:cs typeface="Helvetica Neue"/>
              <a:sym typeface="Helvetica Neue"/>
            </a:endParaRPr>
          </a:p>
        </p:txBody>
      </p:sp>
      <p:cxnSp>
        <p:nvCxnSpPr>
          <p:cNvPr id="8" name="Straight Connector 7">
            <a:extLst>
              <a:ext uri="{FF2B5EF4-FFF2-40B4-BE49-F238E27FC236}">
                <a16:creationId xmlns:a16="http://schemas.microsoft.com/office/drawing/2014/main" id="{ACDBD0C1-E124-AF4D-A657-B8B02CDEFA7F}"/>
              </a:ext>
            </a:extLst>
          </p:cNvPr>
          <p:cNvCxnSpPr/>
          <p:nvPr/>
        </p:nvCxnSpPr>
        <p:spPr>
          <a:xfrm>
            <a:off x="4568528" y="1169302"/>
            <a:ext cx="0" cy="5402447"/>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2052BC3-3829-9549-9F0D-F63709C74982}"/>
              </a:ext>
            </a:extLst>
          </p:cNvPr>
          <p:cNvSpPr txBox="1"/>
          <p:nvPr/>
        </p:nvSpPr>
        <p:spPr>
          <a:xfrm>
            <a:off x="5394097" y="6452821"/>
            <a:ext cx="569387" cy="369332"/>
          </a:xfrm>
          <a:prstGeom prst="rect">
            <a:avLst/>
          </a:prstGeom>
          <a:noFill/>
        </p:spPr>
        <p:txBody>
          <a:bodyPr wrap="none" rtlCol="0">
            <a:spAutoFit/>
          </a:bodyPr>
          <a:lstStyle/>
          <a:p>
            <a:r>
              <a:rPr lang="en-US" dirty="0">
                <a:latin typeface="Helvetica" charset="0"/>
                <a:ea typeface="Helvetica" charset="0"/>
                <a:cs typeface="Helvetica" charset="0"/>
              </a:rPr>
              <a:t>100</a:t>
            </a:r>
          </a:p>
        </p:txBody>
      </p:sp>
      <p:sp>
        <p:nvSpPr>
          <p:cNvPr id="16" name="TextBox 15">
            <a:extLst>
              <a:ext uri="{FF2B5EF4-FFF2-40B4-BE49-F238E27FC236}">
                <a16:creationId xmlns:a16="http://schemas.microsoft.com/office/drawing/2014/main" id="{C2E65BDF-42C4-8D45-BB2D-599E9143CE3D}"/>
              </a:ext>
            </a:extLst>
          </p:cNvPr>
          <p:cNvSpPr txBox="1"/>
          <p:nvPr/>
        </p:nvSpPr>
        <p:spPr>
          <a:xfrm>
            <a:off x="3277846" y="6452821"/>
            <a:ext cx="569387" cy="369332"/>
          </a:xfrm>
          <a:prstGeom prst="rect">
            <a:avLst/>
          </a:prstGeom>
          <a:noFill/>
        </p:spPr>
        <p:txBody>
          <a:bodyPr wrap="none" rtlCol="0">
            <a:spAutoFit/>
          </a:bodyPr>
          <a:lstStyle/>
          <a:p>
            <a:r>
              <a:rPr lang="en-US" dirty="0">
                <a:latin typeface="Helvetica" charset="0"/>
                <a:ea typeface="Helvetica" charset="0"/>
                <a:cs typeface="Helvetica" charset="0"/>
              </a:rPr>
              <a:t>100</a:t>
            </a:r>
          </a:p>
        </p:txBody>
      </p:sp>
      <p:sp>
        <p:nvSpPr>
          <p:cNvPr id="17" name="TextBox 16">
            <a:extLst>
              <a:ext uri="{FF2B5EF4-FFF2-40B4-BE49-F238E27FC236}">
                <a16:creationId xmlns:a16="http://schemas.microsoft.com/office/drawing/2014/main" id="{5F418F88-A50D-244B-97E4-EA97D874ABC8}"/>
              </a:ext>
            </a:extLst>
          </p:cNvPr>
          <p:cNvSpPr txBox="1"/>
          <p:nvPr/>
        </p:nvSpPr>
        <p:spPr>
          <a:xfrm>
            <a:off x="768290" y="6436981"/>
            <a:ext cx="312906" cy="369332"/>
          </a:xfrm>
          <a:prstGeom prst="rect">
            <a:avLst/>
          </a:prstGeom>
          <a:noFill/>
        </p:spPr>
        <p:txBody>
          <a:bodyPr wrap="none" rtlCol="0">
            <a:spAutoFit/>
          </a:bodyPr>
          <a:lstStyle/>
          <a:p>
            <a:r>
              <a:rPr lang="en-US" dirty="0">
                <a:latin typeface="Helvetica" charset="0"/>
                <a:ea typeface="Helvetica" charset="0"/>
                <a:cs typeface="Helvetica" charset="0"/>
              </a:rPr>
              <a:t>1</a:t>
            </a:r>
          </a:p>
        </p:txBody>
      </p:sp>
      <p:sp>
        <p:nvSpPr>
          <p:cNvPr id="18" name="TextBox 17">
            <a:extLst>
              <a:ext uri="{FF2B5EF4-FFF2-40B4-BE49-F238E27FC236}">
                <a16:creationId xmlns:a16="http://schemas.microsoft.com/office/drawing/2014/main" id="{E4CE6103-59E0-114C-BAFE-4D61D5C1F348}"/>
              </a:ext>
            </a:extLst>
          </p:cNvPr>
          <p:cNvSpPr txBox="1"/>
          <p:nvPr/>
        </p:nvSpPr>
        <p:spPr>
          <a:xfrm>
            <a:off x="8266794" y="6432605"/>
            <a:ext cx="312906" cy="369332"/>
          </a:xfrm>
          <a:prstGeom prst="rect">
            <a:avLst/>
          </a:prstGeom>
          <a:noFill/>
        </p:spPr>
        <p:txBody>
          <a:bodyPr wrap="none" rtlCol="0">
            <a:spAutoFit/>
          </a:bodyPr>
          <a:lstStyle/>
          <a:p>
            <a:r>
              <a:rPr lang="en-US" dirty="0">
                <a:latin typeface="Helvetica" charset="0"/>
                <a:ea typeface="Helvetica" charset="0"/>
                <a:cs typeface="Helvetica" charset="0"/>
              </a:rPr>
              <a:t>1</a:t>
            </a:r>
          </a:p>
        </p:txBody>
      </p:sp>
      <p:sp>
        <p:nvSpPr>
          <p:cNvPr id="11" name="TextBox 10">
            <a:extLst>
              <a:ext uri="{FF2B5EF4-FFF2-40B4-BE49-F238E27FC236}">
                <a16:creationId xmlns:a16="http://schemas.microsoft.com/office/drawing/2014/main" id="{E6722418-1A5C-BA4D-A0EE-4C44FF1CE2D8}"/>
              </a:ext>
            </a:extLst>
          </p:cNvPr>
          <p:cNvSpPr txBox="1"/>
          <p:nvPr/>
        </p:nvSpPr>
        <p:spPr>
          <a:xfrm rot="16200000">
            <a:off x="-1320807" y="3842320"/>
            <a:ext cx="2784737" cy="338554"/>
          </a:xfrm>
          <a:prstGeom prst="rect">
            <a:avLst/>
          </a:prstGeom>
          <a:noFill/>
        </p:spPr>
        <p:txBody>
          <a:bodyPr wrap="none" rtlCol="0">
            <a:spAutoFit/>
          </a:bodyPr>
          <a:lstStyle/>
          <a:p>
            <a:r>
              <a:rPr lang="en-US" sz="1600" dirty="0">
                <a:latin typeface="Helvetica" charset="0"/>
                <a:ea typeface="Helvetica" charset="0"/>
                <a:cs typeface="Helvetica" charset="0"/>
              </a:rPr>
              <a:t>Representation in GSEA (%)</a:t>
            </a:r>
          </a:p>
        </p:txBody>
      </p:sp>
      <p:sp>
        <p:nvSpPr>
          <p:cNvPr id="20" name="TextBox 19">
            <a:extLst>
              <a:ext uri="{FF2B5EF4-FFF2-40B4-BE49-F238E27FC236}">
                <a16:creationId xmlns:a16="http://schemas.microsoft.com/office/drawing/2014/main" id="{A2326D61-5ED7-F44E-9100-4397FA8B554F}"/>
              </a:ext>
            </a:extLst>
          </p:cNvPr>
          <p:cNvSpPr txBox="1"/>
          <p:nvPr/>
        </p:nvSpPr>
        <p:spPr>
          <a:xfrm rot="5400000">
            <a:off x="7634048" y="3842321"/>
            <a:ext cx="2784737" cy="338554"/>
          </a:xfrm>
          <a:prstGeom prst="rect">
            <a:avLst/>
          </a:prstGeom>
          <a:noFill/>
        </p:spPr>
        <p:txBody>
          <a:bodyPr wrap="none" rtlCol="0">
            <a:spAutoFit/>
          </a:bodyPr>
          <a:lstStyle/>
          <a:p>
            <a:r>
              <a:rPr lang="en-US" sz="1600" dirty="0">
                <a:latin typeface="Helvetica" charset="0"/>
                <a:ea typeface="Helvetica" charset="0"/>
                <a:cs typeface="Helvetica" charset="0"/>
              </a:rPr>
              <a:t>Representation in GSEA (%)</a:t>
            </a:r>
          </a:p>
        </p:txBody>
      </p:sp>
    </p:spTree>
    <p:extLst>
      <p:ext uri="{BB962C8B-B14F-4D97-AF65-F5344CB8AC3E}">
        <p14:creationId xmlns:p14="http://schemas.microsoft.com/office/powerpoint/2010/main" val="3193503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A83752-0F92-1846-A26A-04021E410EAA}"/>
              </a:ext>
            </a:extLst>
          </p:cNvPr>
          <p:cNvSpPr>
            <a:spLocks noGrp="1"/>
          </p:cNvSpPr>
          <p:nvPr>
            <p:ph type="title"/>
          </p:nvPr>
        </p:nvSpPr>
        <p:spPr/>
        <p:txBody>
          <a:bodyPr/>
          <a:lstStyle/>
          <a:p>
            <a:r>
              <a:rPr lang="en-US" dirty="0"/>
              <a:t>Significant overlap in signature genes derived from PDAC mouse model and patient samples with p53 GOF</a:t>
            </a:r>
          </a:p>
        </p:txBody>
      </p:sp>
      <p:pic>
        <p:nvPicPr>
          <p:cNvPr id="12" name="Picture 11">
            <a:extLst>
              <a:ext uri="{FF2B5EF4-FFF2-40B4-BE49-F238E27FC236}">
                <a16:creationId xmlns:a16="http://schemas.microsoft.com/office/drawing/2014/main" id="{00514CC5-920A-5946-AF50-C06F1594B0B4}"/>
              </a:ext>
            </a:extLst>
          </p:cNvPr>
          <p:cNvPicPr>
            <a:picLocks noChangeAspect="1"/>
          </p:cNvPicPr>
          <p:nvPr/>
        </p:nvPicPr>
        <p:blipFill>
          <a:blip r:embed="rId2"/>
          <a:stretch>
            <a:fillRect/>
          </a:stretch>
        </p:blipFill>
        <p:spPr>
          <a:xfrm>
            <a:off x="1280160" y="1199951"/>
            <a:ext cx="7673009" cy="2524963"/>
          </a:xfrm>
          <a:prstGeom prst="rect">
            <a:avLst/>
          </a:prstGeom>
        </p:spPr>
      </p:pic>
      <p:pic>
        <p:nvPicPr>
          <p:cNvPr id="14" name="Picture 13">
            <a:extLst>
              <a:ext uri="{FF2B5EF4-FFF2-40B4-BE49-F238E27FC236}">
                <a16:creationId xmlns:a16="http://schemas.microsoft.com/office/drawing/2014/main" id="{A3531A9C-2035-414A-BFA3-BBFAD4C72A2F}"/>
              </a:ext>
            </a:extLst>
          </p:cNvPr>
          <p:cNvPicPr>
            <a:picLocks noChangeAspect="1"/>
          </p:cNvPicPr>
          <p:nvPr/>
        </p:nvPicPr>
        <p:blipFill>
          <a:blip r:embed="rId3"/>
          <a:stretch>
            <a:fillRect/>
          </a:stretch>
        </p:blipFill>
        <p:spPr>
          <a:xfrm>
            <a:off x="1280160" y="4140696"/>
            <a:ext cx="7673009" cy="2514023"/>
          </a:xfrm>
          <a:prstGeom prst="rect">
            <a:avLst/>
          </a:prstGeom>
        </p:spPr>
      </p:pic>
      <p:sp>
        <p:nvSpPr>
          <p:cNvPr id="15" name="Google Shape;539;p41">
            <a:extLst>
              <a:ext uri="{FF2B5EF4-FFF2-40B4-BE49-F238E27FC236}">
                <a16:creationId xmlns:a16="http://schemas.microsoft.com/office/drawing/2014/main" id="{98097995-DBF6-ED46-8F5B-871A08AD9DC9}"/>
              </a:ext>
            </a:extLst>
          </p:cNvPr>
          <p:cNvSpPr txBox="1"/>
          <p:nvPr/>
        </p:nvSpPr>
        <p:spPr>
          <a:xfrm>
            <a:off x="0" y="2000732"/>
            <a:ext cx="1323096" cy="461700"/>
          </a:xfrm>
          <a:prstGeom prst="rect">
            <a:avLst/>
          </a:prstGeom>
          <a:noFill/>
          <a:ln>
            <a:noFill/>
          </a:ln>
        </p:spPr>
        <p:txBody>
          <a:bodyPr spcFirstLastPara="1" wrap="square" lIns="91425" tIns="91425" rIns="91425" bIns="91425" anchor="t" anchorCtr="0">
            <a:noAutofit/>
          </a:bodyPr>
          <a:lstStyle/>
          <a:p>
            <a:pPr marL="0" lvl="1" indent="0" algn="l" rtl="0">
              <a:spcBef>
                <a:spcPts val="0"/>
              </a:spcBef>
              <a:spcAft>
                <a:spcPts val="0"/>
              </a:spcAft>
              <a:buNone/>
            </a:pPr>
            <a:r>
              <a:rPr lang="en-US" b="1" dirty="0">
                <a:solidFill>
                  <a:srgbClr val="17375E"/>
                </a:solidFill>
                <a:latin typeface="Helvetica Neue"/>
                <a:ea typeface="Helvetica Neue"/>
                <a:cs typeface="Helvetica Neue"/>
                <a:sym typeface="Helvetica Neue"/>
              </a:rPr>
              <a:t>PDAC pre-clinical</a:t>
            </a:r>
            <a:endParaRPr dirty="0">
              <a:latin typeface="Helvetica Neue"/>
              <a:ea typeface="Helvetica Neue"/>
              <a:cs typeface="Helvetica Neue"/>
              <a:sym typeface="Helvetica Neue"/>
            </a:endParaRPr>
          </a:p>
        </p:txBody>
      </p:sp>
      <p:sp>
        <p:nvSpPr>
          <p:cNvPr id="16" name="Google Shape;540;p41">
            <a:extLst>
              <a:ext uri="{FF2B5EF4-FFF2-40B4-BE49-F238E27FC236}">
                <a16:creationId xmlns:a16="http://schemas.microsoft.com/office/drawing/2014/main" id="{6C8D4C7E-7470-7447-94BE-F6469AA97AE9}"/>
              </a:ext>
            </a:extLst>
          </p:cNvPr>
          <p:cNvSpPr txBox="1"/>
          <p:nvPr/>
        </p:nvSpPr>
        <p:spPr>
          <a:xfrm>
            <a:off x="0" y="4941477"/>
            <a:ext cx="1377816" cy="461700"/>
          </a:xfrm>
          <a:prstGeom prst="rect">
            <a:avLst/>
          </a:prstGeom>
          <a:noFill/>
          <a:ln>
            <a:noFill/>
          </a:ln>
        </p:spPr>
        <p:txBody>
          <a:bodyPr spcFirstLastPara="1" wrap="square" lIns="91425" tIns="91425" rIns="91425" bIns="91425" anchor="t" anchorCtr="0">
            <a:noAutofit/>
          </a:bodyPr>
          <a:lstStyle/>
          <a:p>
            <a:pPr marL="0" lvl="1" indent="0" algn="l" rtl="0">
              <a:spcBef>
                <a:spcPts val="0"/>
              </a:spcBef>
              <a:spcAft>
                <a:spcPts val="0"/>
              </a:spcAft>
              <a:buNone/>
            </a:pPr>
            <a:r>
              <a:rPr lang="en-US" b="1" dirty="0">
                <a:solidFill>
                  <a:srgbClr val="17375E"/>
                </a:solidFill>
                <a:latin typeface="Helvetica Neue"/>
                <a:ea typeface="Helvetica Neue"/>
                <a:cs typeface="Helvetica Neue"/>
                <a:sym typeface="Helvetica Neue"/>
              </a:rPr>
              <a:t>TCGA patient samples</a:t>
            </a:r>
            <a:endParaRPr dirty="0">
              <a:latin typeface="Helvetica Neue"/>
              <a:ea typeface="Helvetica Neue"/>
              <a:cs typeface="Helvetica Neue"/>
              <a:sym typeface="Helvetica Neue"/>
            </a:endParaRPr>
          </a:p>
        </p:txBody>
      </p:sp>
    </p:spTree>
    <p:extLst>
      <p:ext uri="{BB962C8B-B14F-4D97-AF65-F5344CB8AC3E}">
        <p14:creationId xmlns:p14="http://schemas.microsoft.com/office/powerpoint/2010/main" val="268331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344D01-1379-D04B-81CF-3D0CDD896BF0}"/>
              </a:ext>
            </a:extLst>
          </p:cNvPr>
          <p:cNvSpPr>
            <a:spLocks noGrp="1"/>
          </p:cNvSpPr>
          <p:nvPr>
            <p:ph type="title"/>
          </p:nvPr>
        </p:nvSpPr>
        <p:spPr/>
        <p:txBody>
          <a:bodyPr/>
          <a:lstStyle/>
          <a:p>
            <a:r>
              <a:rPr lang="en-US" dirty="0"/>
              <a:t>Immunotherapy is largely ineffective in PDAC</a:t>
            </a:r>
          </a:p>
        </p:txBody>
      </p:sp>
      <p:sp>
        <p:nvSpPr>
          <p:cNvPr id="4" name="Rectangle 3">
            <a:extLst>
              <a:ext uri="{FF2B5EF4-FFF2-40B4-BE49-F238E27FC236}">
                <a16:creationId xmlns:a16="http://schemas.microsoft.com/office/drawing/2014/main" id="{FBCD0F90-98A7-0C4A-B6DC-D57D05D93397}"/>
              </a:ext>
            </a:extLst>
          </p:cNvPr>
          <p:cNvSpPr/>
          <p:nvPr/>
        </p:nvSpPr>
        <p:spPr>
          <a:xfrm>
            <a:off x="101600" y="4083025"/>
            <a:ext cx="8928000" cy="2272545"/>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solidFill>
                  <a:srgbClr val="000000"/>
                </a:solidFill>
                <a:latin typeface="Helvetica" pitchFamily="2" charset="0"/>
              </a:rPr>
              <a:t>Inefficacy is primarily due to </a:t>
            </a:r>
            <a:r>
              <a:rPr lang="en-US" sz="1600" dirty="0">
                <a:solidFill>
                  <a:srgbClr val="0070C0"/>
                </a:solidFill>
                <a:latin typeface="Helvetica" pitchFamily="2" charset="0"/>
              </a:rPr>
              <a:t>low immunogenicity </a:t>
            </a:r>
            <a:r>
              <a:rPr lang="en-US" sz="1600" dirty="0">
                <a:solidFill>
                  <a:srgbClr val="000000"/>
                </a:solidFill>
                <a:latin typeface="Helvetica" pitchFamily="2" charset="0"/>
              </a:rPr>
              <a:t>and </a:t>
            </a:r>
            <a:r>
              <a:rPr lang="en-US" sz="1600" dirty="0">
                <a:solidFill>
                  <a:srgbClr val="0070C0"/>
                </a:solidFill>
                <a:latin typeface="Helvetica" pitchFamily="2" charset="0"/>
              </a:rPr>
              <a:t>non-inflamed</a:t>
            </a:r>
            <a:r>
              <a:rPr lang="en-US" sz="1600" dirty="0">
                <a:solidFill>
                  <a:srgbClr val="000000"/>
                </a:solidFill>
                <a:latin typeface="Helvetica" pitchFamily="2" charset="0"/>
              </a:rPr>
              <a:t> phenotype of PDAC</a:t>
            </a:r>
          </a:p>
          <a:p>
            <a:pPr marL="285750" indent="-285750">
              <a:lnSpc>
                <a:spcPct val="150000"/>
              </a:lnSpc>
              <a:buFont typeface="Arial" panose="020B0604020202020204" pitchFamily="34" charset="0"/>
              <a:buChar char="•"/>
            </a:pPr>
            <a:r>
              <a:rPr lang="en-US" sz="1600" dirty="0">
                <a:solidFill>
                  <a:srgbClr val="000000"/>
                </a:solidFill>
                <a:latin typeface="Helvetica" pitchFamily="2" charset="0"/>
              </a:rPr>
              <a:t>PDAC stroma generates a </a:t>
            </a:r>
            <a:r>
              <a:rPr lang="en-US" sz="1600" dirty="0">
                <a:solidFill>
                  <a:srgbClr val="0070C0"/>
                </a:solidFill>
                <a:latin typeface="Helvetica" pitchFamily="2" charset="0"/>
              </a:rPr>
              <a:t>hypoxic microenvironment </a:t>
            </a:r>
          </a:p>
          <a:p>
            <a:pPr marL="285750" indent="-285750">
              <a:lnSpc>
                <a:spcPct val="150000"/>
              </a:lnSpc>
              <a:buFont typeface="Arial" panose="020B0604020202020204" pitchFamily="34" charset="0"/>
              <a:buChar char="•"/>
            </a:pPr>
            <a:r>
              <a:rPr lang="en-US" sz="1600" dirty="0">
                <a:solidFill>
                  <a:srgbClr val="000000"/>
                </a:solidFill>
                <a:latin typeface="Helvetica" pitchFamily="2" charset="0"/>
              </a:rPr>
              <a:t>Immunosuppressive microenvironment is established through </a:t>
            </a:r>
            <a:r>
              <a:rPr lang="en-US" sz="1600" dirty="0">
                <a:solidFill>
                  <a:srgbClr val="0070C0"/>
                </a:solidFill>
                <a:latin typeface="Helvetica" pitchFamily="2" charset="0"/>
              </a:rPr>
              <a:t>CAF</a:t>
            </a:r>
            <a:r>
              <a:rPr lang="en-US" sz="1600" dirty="0">
                <a:solidFill>
                  <a:srgbClr val="000000"/>
                </a:solidFill>
                <a:latin typeface="Helvetica" pitchFamily="2" charset="0"/>
              </a:rPr>
              <a:t>s and </a:t>
            </a:r>
            <a:r>
              <a:rPr lang="en-US" sz="1600" dirty="0">
                <a:solidFill>
                  <a:srgbClr val="0070C0"/>
                </a:solidFill>
                <a:latin typeface="Helvetica" pitchFamily="2" charset="0"/>
              </a:rPr>
              <a:t>TGF</a:t>
            </a:r>
            <a:r>
              <a:rPr lang="el-GR" sz="1600" dirty="0">
                <a:solidFill>
                  <a:srgbClr val="0070C0"/>
                </a:solidFill>
                <a:latin typeface="Helvetica" pitchFamily="2" charset="0"/>
              </a:rPr>
              <a:t>β </a:t>
            </a:r>
            <a:r>
              <a:rPr lang="en-US" sz="1600" dirty="0">
                <a:solidFill>
                  <a:srgbClr val="000000"/>
                </a:solidFill>
                <a:latin typeface="Helvetica" pitchFamily="2" charset="0"/>
              </a:rPr>
              <a:t>secretion</a:t>
            </a:r>
          </a:p>
          <a:p>
            <a:pPr marL="285750" indent="-285750">
              <a:lnSpc>
                <a:spcPct val="150000"/>
              </a:lnSpc>
              <a:buFont typeface="Arial" panose="020B0604020202020204" pitchFamily="34" charset="0"/>
              <a:buChar char="•"/>
            </a:pPr>
            <a:r>
              <a:rPr lang="en-US" sz="1600" dirty="0">
                <a:solidFill>
                  <a:srgbClr val="000000"/>
                </a:solidFill>
                <a:latin typeface="Helvetica" pitchFamily="2" charset="0"/>
              </a:rPr>
              <a:t>Several strategies to overcome immunosuppressive microenvironment:</a:t>
            </a:r>
          </a:p>
          <a:p>
            <a:pPr marL="742950" lvl="1" indent="-285750">
              <a:lnSpc>
                <a:spcPct val="150000"/>
              </a:lnSpc>
              <a:buFont typeface="Arial" panose="020B0604020202020204" pitchFamily="34" charset="0"/>
              <a:buChar char="•"/>
            </a:pPr>
            <a:r>
              <a:rPr lang="en-US" sz="1600" dirty="0">
                <a:latin typeface="Helvetica" pitchFamily="2" charset="0"/>
              </a:rPr>
              <a:t>Combinatorial ICI </a:t>
            </a:r>
            <a:r>
              <a:rPr lang="en-US" sz="1600" dirty="0">
                <a:solidFill>
                  <a:srgbClr val="000000"/>
                </a:solidFill>
                <a:latin typeface="Helvetica" pitchFamily="2" charset="0"/>
              </a:rPr>
              <a:t>to </a:t>
            </a:r>
            <a:r>
              <a:rPr lang="en-US" sz="1600" dirty="0">
                <a:latin typeface="Helvetica" pitchFamily="2" charset="0"/>
              </a:rPr>
              <a:t>increase</a:t>
            </a:r>
            <a:r>
              <a:rPr lang="en-US" sz="1600" dirty="0">
                <a:solidFill>
                  <a:srgbClr val="0070C0"/>
                </a:solidFill>
                <a:latin typeface="Helvetica" pitchFamily="2" charset="0"/>
              </a:rPr>
              <a:t> tumor immunogenicity</a:t>
            </a:r>
          </a:p>
          <a:p>
            <a:pPr marL="742950" lvl="1" indent="-285750">
              <a:lnSpc>
                <a:spcPct val="150000"/>
              </a:lnSpc>
              <a:buFont typeface="Arial" panose="020B0604020202020204" pitchFamily="34" charset="0"/>
              <a:buChar char="•"/>
            </a:pPr>
            <a:r>
              <a:rPr lang="en-US" sz="1600" dirty="0">
                <a:latin typeface="Helvetica" pitchFamily="2" charset="0"/>
              </a:rPr>
              <a:t>Recruitment and activation of </a:t>
            </a:r>
            <a:r>
              <a:rPr lang="en-US" sz="1600" dirty="0">
                <a:solidFill>
                  <a:srgbClr val="0070C0"/>
                </a:solidFill>
                <a:latin typeface="Helvetica" pitchFamily="2" charset="0"/>
              </a:rPr>
              <a:t>effector T cells </a:t>
            </a:r>
          </a:p>
        </p:txBody>
      </p:sp>
      <p:grpSp>
        <p:nvGrpSpPr>
          <p:cNvPr id="5" name="Group 4">
            <a:extLst>
              <a:ext uri="{FF2B5EF4-FFF2-40B4-BE49-F238E27FC236}">
                <a16:creationId xmlns:a16="http://schemas.microsoft.com/office/drawing/2014/main" id="{2A713FE5-B12F-C34D-8961-C24542DF29F7}"/>
              </a:ext>
            </a:extLst>
          </p:cNvPr>
          <p:cNvGrpSpPr/>
          <p:nvPr/>
        </p:nvGrpSpPr>
        <p:grpSpPr>
          <a:xfrm>
            <a:off x="1234799" y="1211314"/>
            <a:ext cx="6674400" cy="2693525"/>
            <a:chOff x="1234798" y="4084114"/>
            <a:chExt cx="6674400" cy="2693525"/>
          </a:xfrm>
        </p:grpSpPr>
        <p:pic>
          <p:nvPicPr>
            <p:cNvPr id="6" name="Picture 5">
              <a:extLst>
                <a:ext uri="{FF2B5EF4-FFF2-40B4-BE49-F238E27FC236}">
                  <a16:creationId xmlns:a16="http://schemas.microsoft.com/office/drawing/2014/main" id="{396F6771-1769-4143-A44E-3D1E998F1256}"/>
                </a:ext>
              </a:extLst>
            </p:cNvPr>
            <p:cNvPicPr>
              <a:picLocks noChangeAspect="1"/>
            </p:cNvPicPr>
            <p:nvPr/>
          </p:nvPicPr>
          <p:blipFill>
            <a:blip r:embed="rId3"/>
            <a:stretch>
              <a:fillRect/>
            </a:stretch>
          </p:blipFill>
          <p:spPr>
            <a:xfrm>
              <a:off x="2176054" y="4453282"/>
              <a:ext cx="4791889" cy="1986350"/>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BFE748AB-7AB8-6D4C-8849-D2FC7A7A7EAA}"/>
                </a:ext>
              </a:extLst>
            </p:cNvPr>
            <p:cNvSpPr txBox="1"/>
            <p:nvPr/>
          </p:nvSpPr>
          <p:spPr>
            <a:xfrm>
              <a:off x="2206607" y="6531418"/>
              <a:ext cx="4730782" cy="246221"/>
            </a:xfrm>
            <a:prstGeom prst="rect">
              <a:avLst/>
            </a:prstGeom>
            <a:noFill/>
          </p:spPr>
          <p:txBody>
            <a:bodyPr wrap="none" rtlCol="0">
              <a:spAutoFit/>
            </a:bodyPr>
            <a:lstStyle/>
            <a:p>
              <a:r>
                <a:rPr lang="en-US" sz="1000" dirty="0" err="1">
                  <a:latin typeface="Helvetica" pitchFamily="2" charset="0"/>
                </a:rPr>
                <a:t>Hilmi</a:t>
              </a:r>
              <a:r>
                <a:rPr lang="en-US" sz="1000" dirty="0">
                  <a:latin typeface="Helvetica" pitchFamily="2" charset="0"/>
                </a:rPr>
                <a:t> M, Bartholin L, </a:t>
              </a:r>
              <a:r>
                <a:rPr lang="en-US" sz="1000" dirty="0" err="1">
                  <a:latin typeface="Helvetica" pitchFamily="2" charset="0"/>
                </a:rPr>
                <a:t>Neuzillet</a:t>
              </a:r>
              <a:r>
                <a:rPr lang="en-US" sz="1000" dirty="0">
                  <a:latin typeface="Helvetica" pitchFamily="2" charset="0"/>
                </a:rPr>
                <a:t> C. </a:t>
              </a:r>
              <a:r>
                <a:rPr lang="en-US" sz="1000" i="1" dirty="0">
                  <a:latin typeface="Helvetica" pitchFamily="2" charset="0"/>
                </a:rPr>
                <a:t>World J Gastroenterol</a:t>
              </a:r>
              <a:r>
                <a:rPr lang="en-US" sz="1000" dirty="0">
                  <a:latin typeface="Helvetica" pitchFamily="2" charset="0"/>
                </a:rPr>
                <a:t>. 2018;24(20):2137-2151.</a:t>
              </a:r>
              <a:endParaRPr lang="en-US" sz="1000" dirty="0">
                <a:latin typeface="Helvetica" pitchFamily="2" charset="0"/>
                <a:ea typeface="Helvetica" charset="0"/>
                <a:cs typeface="Helvetica" charset="0"/>
              </a:endParaRPr>
            </a:p>
          </p:txBody>
        </p:sp>
        <p:sp>
          <p:nvSpPr>
            <p:cNvPr id="8" name="TextBox 7">
              <a:extLst>
                <a:ext uri="{FF2B5EF4-FFF2-40B4-BE49-F238E27FC236}">
                  <a16:creationId xmlns:a16="http://schemas.microsoft.com/office/drawing/2014/main" id="{CF703D6D-4002-5647-BE23-D55667329148}"/>
                </a:ext>
              </a:extLst>
            </p:cNvPr>
            <p:cNvSpPr txBox="1"/>
            <p:nvPr/>
          </p:nvSpPr>
          <p:spPr>
            <a:xfrm>
              <a:off x="1234798" y="4084114"/>
              <a:ext cx="6674400" cy="338554"/>
            </a:xfrm>
            <a:prstGeom prst="rect">
              <a:avLst/>
            </a:prstGeom>
            <a:noFill/>
          </p:spPr>
          <p:txBody>
            <a:bodyPr wrap="square" rtlCol="0">
              <a:spAutoFit/>
            </a:bodyPr>
            <a:lstStyle/>
            <a:p>
              <a:r>
                <a:rPr lang="en-US" sz="1600" b="1" dirty="0">
                  <a:latin typeface="Helvetica" pitchFamily="2" charset="0"/>
                </a:rPr>
                <a:t>Summary of clinical trials of immune therapies in PDAC patients</a:t>
              </a:r>
              <a:endParaRPr lang="en-US" sz="1600" b="1" dirty="0">
                <a:latin typeface="Helvetica" pitchFamily="2" charset="0"/>
                <a:ea typeface="Helvetica" charset="0"/>
                <a:cs typeface="Helvetica" charset="0"/>
              </a:endParaRPr>
            </a:p>
          </p:txBody>
        </p:sp>
      </p:grpSp>
    </p:spTree>
    <p:extLst>
      <p:ext uri="{BB962C8B-B14F-4D97-AF65-F5344CB8AC3E}">
        <p14:creationId xmlns:p14="http://schemas.microsoft.com/office/powerpoint/2010/main" val="1756537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9C9D12-54A3-7A44-8765-DB8C3E5D288C}"/>
              </a:ext>
            </a:extLst>
          </p:cNvPr>
          <p:cNvPicPr>
            <a:picLocks noGrp="1" noChangeAspect="1"/>
          </p:cNvPicPr>
          <p:nvPr>
            <p:ph idx="1"/>
          </p:nvPr>
        </p:nvPicPr>
        <p:blipFill>
          <a:blip r:embed="rId2"/>
          <a:stretch>
            <a:fillRect/>
          </a:stretch>
        </p:blipFill>
        <p:spPr>
          <a:xfrm>
            <a:off x="684751" y="2062214"/>
            <a:ext cx="7647275" cy="4652259"/>
          </a:xfrm>
        </p:spPr>
      </p:pic>
      <p:sp>
        <p:nvSpPr>
          <p:cNvPr id="3" name="Title 2">
            <a:extLst>
              <a:ext uri="{FF2B5EF4-FFF2-40B4-BE49-F238E27FC236}">
                <a16:creationId xmlns:a16="http://schemas.microsoft.com/office/drawing/2014/main" id="{D739CBDF-1C3F-BA4F-918E-C75B6EE577B9}"/>
              </a:ext>
            </a:extLst>
          </p:cNvPr>
          <p:cNvSpPr>
            <a:spLocks noGrp="1"/>
          </p:cNvSpPr>
          <p:nvPr>
            <p:ph type="title"/>
          </p:nvPr>
        </p:nvSpPr>
        <p:spPr/>
        <p:txBody>
          <a:bodyPr/>
          <a:lstStyle/>
          <a:p>
            <a:r>
              <a:rPr lang="en-US" dirty="0"/>
              <a:t>IFN-related DNA damage resistance signature (IRDS)</a:t>
            </a:r>
          </a:p>
        </p:txBody>
      </p:sp>
      <p:sp>
        <p:nvSpPr>
          <p:cNvPr id="6" name="TextBox 5">
            <a:extLst>
              <a:ext uri="{FF2B5EF4-FFF2-40B4-BE49-F238E27FC236}">
                <a16:creationId xmlns:a16="http://schemas.microsoft.com/office/drawing/2014/main" id="{9B9512DA-5187-144F-9DCB-D5F59584890D}"/>
              </a:ext>
            </a:extLst>
          </p:cNvPr>
          <p:cNvSpPr txBox="1"/>
          <p:nvPr/>
        </p:nvSpPr>
        <p:spPr>
          <a:xfrm>
            <a:off x="101600" y="1248355"/>
            <a:ext cx="8940799" cy="646331"/>
          </a:xfrm>
          <a:prstGeom prst="rect">
            <a:avLst/>
          </a:prstGeom>
          <a:noFill/>
        </p:spPr>
        <p:txBody>
          <a:bodyPr wrap="square" rtlCol="0">
            <a:spAutoFit/>
          </a:bodyPr>
          <a:lstStyle/>
          <a:p>
            <a:pPr algn="ctr"/>
            <a:r>
              <a:rPr lang="en-US" b="1" dirty="0">
                <a:solidFill>
                  <a:schemeClr val="accent1">
                    <a:lumMod val="50000"/>
                  </a:schemeClr>
                </a:solidFill>
                <a:latin typeface="Helvetica" charset="0"/>
                <a:ea typeface="Helvetica" charset="0"/>
                <a:cs typeface="Helvetica" charset="0"/>
              </a:rPr>
              <a:t>Overlapping gene signature between PDAC pre-clinical model &amp; TCGA patient samples resembles IRDS</a:t>
            </a:r>
          </a:p>
        </p:txBody>
      </p:sp>
    </p:spTree>
    <p:extLst>
      <p:ext uri="{BB962C8B-B14F-4D97-AF65-F5344CB8AC3E}">
        <p14:creationId xmlns:p14="http://schemas.microsoft.com/office/powerpoint/2010/main" val="2648955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sp>
        <p:nvSpPr>
          <p:cNvPr id="800" name="Google Shape;800;p56"/>
          <p:cNvSpPr txBox="1">
            <a:spLocks noGrp="1"/>
          </p:cNvSpPr>
          <p:nvPr>
            <p:ph type="title"/>
          </p:nvPr>
        </p:nvSpPr>
        <p:spPr>
          <a:xfrm>
            <a:off x="101600" y="339545"/>
            <a:ext cx="8940900" cy="444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864"/>
              </a:buClr>
              <a:buSzPts val="2400"/>
              <a:buFont typeface="Helvetica Neue"/>
              <a:buNone/>
            </a:pPr>
            <a:r>
              <a:rPr lang="en-US" dirty="0"/>
              <a:t>Survival of p53 GOF patients vs p53 null patients</a:t>
            </a:r>
            <a:endParaRPr dirty="0"/>
          </a:p>
        </p:txBody>
      </p:sp>
      <p:pic>
        <p:nvPicPr>
          <p:cNvPr id="802" name="Google Shape;802;p56"/>
          <p:cNvPicPr preferRelativeResize="0"/>
          <p:nvPr/>
        </p:nvPicPr>
        <p:blipFill rotWithShape="1">
          <a:blip r:embed="rId3">
            <a:alphaModFix/>
          </a:blip>
          <a:srcRect l="4970" t="7501" r="49719"/>
          <a:stretch/>
        </p:blipFill>
        <p:spPr>
          <a:xfrm>
            <a:off x="4779953" y="1733150"/>
            <a:ext cx="4143125" cy="4228875"/>
          </a:xfrm>
          <a:prstGeom prst="rect">
            <a:avLst/>
          </a:prstGeom>
          <a:noFill/>
          <a:ln>
            <a:noFill/>
          </a:ln>
        </p:spPr>
      </p:pic>
      <p:sp>
        <p:nvSpPr>
          <p:cNvPr id="803" name="Google Shape;803;p56"/>
          <p:cNvSpPr txBox="1"/>
          <p:nvPr/>
        </p:nvSpPr>
        <p:spPr>
          <a:xfrm>
            <a:off x="6330853" y="1390900"/>
            <a:ext cx="2702100" cy="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ICGC</a:t>
            </a:r>
            <a:endParaRPr sz="1800">
              <a:latin typeface="Helvetica Neue"/>
              <a:ea typeface="Helvetica Neue"/>
              <a:cs typeface="Helvetica Neue"/>
              <a:sym typeface="Helvetica Neue"/>
            </a:endParaRPr>
          </a:p>
        </p:txBody>
      </p:sp>
      <p:sp>
        <p:nvSpPr>
          <p:cNvPr id="804" name="Google Shape;804;p56"/>
          <p:cNvSpPr txBox="1"/>
          <p:nvPr/>
        </p:nvSpPr>
        <p:spPr>
          <a:xfrm>
            <a:off x="6656528" y="2585350"/>
            <a:ext cx="17241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sym typeface="Helvetica Neue"/>
              </a:rPr>
              <a:t>p = 0.502</a:t>
            </a:r>
            <a:endParaRPr>
              <a:latin typeface="Helvetica Neue"/>
              <a:ea typeface="Helvetica Neue"/>
              <a:cs typeface="Helvetica Neue"/>
              <a:sym typeface="Helvetica Neue"/>
            </a:endParaRPr>
          </a:p>
        </p:txBody>
      </p:sp>
      <p:pic>
        <p:nvPicPr>
          <p:cNvPr id="805" name="Google Shape;805;p56"/>
          <p:cNvPicPr preferRelativeResize="0"/>
          <p:nvPr/>
        </p:nvPicPr>
        <p:blipFill rotWithShape="1">
          <a:blip r:embed="rId4">
            <a:alphaModFix/>
          </a:blip>
          <a:srcRect l="5815" t="7501" r="50422"/>
          <a:stretch/>
        </p:blipFill>
        <p:spPr>
          <a:xfrm>
            <a:off x="205077" y="1733163"/>
            <a:ext cx="4001575" cy="4228875"/>
          </a:xfrm>
          <a:prstGeom prst="rect">
            <a:avLst/>
          </a:prstGeom>
          <a:noFill/>
          <a:ln>
            <a:noFill/>
          </a:ln>
        </p:spPr>
      </p:pic>
      <p:sp>
        <p:nvSpPr>
          <p:cNvPr id="806" name="Google Shape;806;p56"/>
          <p:cNvSpPr txBox="1"/>
          <p:nvPr/>
        </p:nvSpPr>
        <p:spPr>
          <a:xfrm>
            <a:off x="2336227" y="2585350"/>
            <a:ext cx="17241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Helvetica Neue"/>
                <a:ea typeface="Helvetica Neue"/>
                <a:cs typeface="Helvetica Neue"/>
                <a:sym typeface="Helvetica Neue"/>
              </a:rPr>
              <a:t>p = 0.207</a:t>
            </a:r>
            <a:endParaRPr>
              <a:latin typeface="Helvetica Neue"/>
              <a:ea typeface="Helvetica Neue"/>
              <a:cs typeface="Helvetica Neue"/>
              <a:sym typeface="Helvetica Neue"/>
            </a:endParaRPr>
          </a:p>
        </p:txBody>
      </p:sp>
      <p:sp>
        <p:nvSpPr>
          <p:cNvPr id="807" name="Google Shape;807;p56"/>
          <p:cNvSpPr txBox="1"/>
          <p:nvPr/>
        </p:nvSpPr>
        <p:spPr>
          <a:xfrm>
            <a:off x="1677602" y="1390900"/>
            <a:ext cx="2702100" cy="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TCGA</a:t>
            </a:r>
            <a:endParaRPr sz="1800">
              <a:latin typeface="Helvetica Neue"/>
              <a:ea typeface="Helvetica Neue"/>
              <a:cs typeface="Helvetica Neue"/>
              <a:sym typeface="Helvetica Neue"/>
            </a:endParaRPr>
          </a:p>
        </p:txBody>
      </p:sp>
      <p:sp>
        <p:nvSpPr>
          <p:cNvPr id="2" name="TextBox 1">
            <a:extLst>
              <a:ext uri="{FF2B5EF4-FFF2-40B4-BE49-F238E27FC236}">
                <a16:creationId xmlns:a16="http://schemas.microsoft.com/office/drawing/2014/main" id="{6E24D345-FE67-F041-B9F6-0F7F6BD534D7}"/>
              </a:ext>
            </a:extLst>
          </p:cNvPr>
          <p:cNvSpPr txBox="1"/>
          <p:nvPr/>
        </p:nvSpPr>
        <p:spPr>
          <a:xfrm>
            <a:off x="2478109" y="1988189"/>
            <a:ext cx="1503944" cy="584775"/>
          </a:xfrm>
          <a:prstGeom prst="rect">
            <a:avLst/>
          </a:prstGeom>
          <a:solidFill>
            <a:schemeClr val="bg1"/>
          </a:solidFill>
        </p:spPr>
        <p:txBody>
          <a:bodyPr wrap="square" rtlCol="0">
            <a:spAutoFit/>
          </a:bodyPr>
          <a:lstStyle/>
          <a:p>
            <a:r>
              <a:rPr lang="en-US" sz="1600" b="1" dirty="0">
                <a:latin typeface="Helvetica" charset="0"/>
                <a:ea typeface="Helvetica" charset="0"/>
                <a:cs typeface="Helvetica" charset="0"/>
              </a:rPr>
              <a:t>GOF</a:t>
            </a:r>
          </a:p>
          <a:p>
            <a:r>
              <a:rPr lang="en-US" sz="1600" b="1" dirty="0">
                <a:latin typeface="Helvetica" charset="0"/>
                <a:ea typeface="Helvetica" charset="0"/>
                <a:cs typeface="Helvetica" charset="0"/>
              </a:rPr>
              <a:t>Null</a:t>
            </a:r>
          </a:p>
        </p:txBody>
      </p:sp>
      <p:sp>
        <p:nvSpPr>
          <p:cNvPr id="11" name="TextBox 10">
            <a:extLst>
              <a:ext uri="{FF2B5EF4-FFF2-40B4-BE49-F238E27FC236}">
                <a16:creationId xmlns:a16="http://schemas.microsoft.com/office/drawing/2014/main" id="{ED3C0497-CB87-0149-A208-62CF836677D7}"/>
              </a:ext>
            </a:extLst>
          </p:cNvPr>
          <p:cNvSpPr txBox="1"/>
          <p:nvPr/>
        </p:nvSpPr>
        <p:spPr>
          <a:xfrm>
            <a:off x="7134673" y="1980237"/>
            <a:ext cx="1503944" cy="584775"/>
          </a:xfrm>
          <a:prstGeom prst="rect">
            <a:avLst/>
          </a:prstGeom>
          <a:solidFill>
            <a:schemeClr val="bg1"/>
          </a:solidFill>
        </p:spPr>
        <p:txBody>
          <a:bodyPr wrap="square" rtlCol="0">
            <a:spAutoFit/>
          </a:bodyPr>
          <a:lstStyle/>
          <a:p>
            <a:r>
              <a:rPr lang="en-US" sz="1600" b="1" dirty="0">
                <a:latin typeface="Helvetica" charset="0"/>
                <a:ea typeface="Helvetica" charset="0"/>
                <a:cs typeface="Helvetica" charset="0"/>
              </a:rPr>
              <a:t>GOF</a:t>
            </a:r>
          </a:p>
          <a:p>
            <a:r>
              <a:rPr lang="en-US" sz="1600" b="1" dirty="0">
                <a:latin typeface="Helvetica" charset="0"/>
                <a:ea typeface="Helvetica" charset="0"/>
                <a:cs typeface="Helvetica" charset="0"/>
              </a:rPr>
              <a:t>Null</a:t>
            </a:r>
          </a:p>
        </p:txBody>
      </p:sp>
      <p:sp>
        <p:nvSpPr>
          <p:cNvPr id="5" name="TextBox 4">
            <a:extLst>
              <a:ext uri="{FF2B5EF4-FFF2-40B4-BE49-F238E27FC236}">
                <a16:creationId xmlns:a16="http://schemas.microsoft.com/office/drawing/2014/main" id="{60FAC2F6-2B3C-EC4B-9262-83A27F9232AD}"/>
              </a:ext>
            </a:extLst>
          </p:cNvPr>
          <p:cNvSpPr txBox="1"/>
          <p:nvPr/>
        </p:nvSpPr>
        <p:spPr>
          <a:xfrm>
            <a:off x="524786" y="6210130"/>
            <a:ext cx="8053808" cy="369332"/>
          </a:xfrm>
          <a:prstGeom prst="rect">
            <a:avLst/>
          </a:prstGeom>
          <a:noFill/>
        </p:spPr>
        <p:txBody>
          <a:bodyPr wrap="none" rtlCol="0">
            <a:spAutoFit/>
          </a:bodyPr>
          <a:lstStyle/>
          <a:p>
            <a:r>
              <a:rPr lang="en-US" b="1" dirty="0">
                <a:latin typeface="Helvetica" charset="0"/>
                <a:ea typeface="Helvetica" charset="0"/>
                <a:cs typeface="Helvetica" charset="0"/>
              </a:rPr>
              <a:t>Resistance of IRDS to radiation and chemotherapy  </a:t>
            </a:r>
            <a:r>
              <a:rPr lang="en-US" b="1" dirty="0">
                <a:latin typeface="Helvetica" charset="0"/>
                <a:ea typeface="Helvetica" charset="0"/>
                <a:cs typeface="Helvetica" charset="0"/>
                <a:sym typeface="Wingdings" pitchFamily="2" charset="2"/>
              </a:rPr>
              <a:t> poor prognosis?</a:t>
            </a:r>
            <a:r>
              <a:rPr lang="en-US" b="1" dirty="0">
                <a:latin typeface="Helvetica" charset="0"/>
                <a:ea typeface="Helvetica" charset="0"/>
                <a:cs typeface="Helvetica" charset="0"/>
              </a:rPr>
              <a:t> </a:t>
            </a:r>
          </a:p>
        </p:txBody>
      </p:sp>
      <p:pic>
        <p:nvPicPr>
          <p:cNvPr id="3" name="Picture 2">
            <a:extLst>
              <a:ext uri="{FF2B5EF4-FFF2-40B4-BE49-F238E27FC236}">
                <a16:creationId xmlns:a16="http://schemas.microsoft.com/office/drawing/2014/main" id="{0AF5A696-558E-7D48-9CC8-5AA6E9691C32}"/>
              </a:ext>
            </a:extLst>
          </p:cNvPr>
          <p:cNvPicPr>
            <a:picLocks noChangeAspect="1"/>
          </p:cNvPicPr>
          <p:nvPr/>
        </p:nvPicPr>
        <p:blipFill>
          <a:blip r:embed="rId5"/>
          <a:stretch>
            <a:fillRect/>
          </a:stretch>
        </p:blipFill>
        <p:spPr>
          <a:xfrm>
            <a:off x="0" y="0"/>
            <a:ext cx="9144000" cy="6858000"/>
          </a:xfrm>
          <a:prstGeom prst="rect">
            <a:avLst/>
          </a:prstGeom>
        </p:spPr>
      </p:pic>
    </p:spTree>
    <p:extLst>
      <p:ext uri="{BB962C8B-B14F-4D97-AF65-F5344CB8AC3E}">
        <p14:creationId xmlns:p14="http://schemas.microsoft.com/office/powerpoint/2010/main" val="12263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812"/>
        <p:cNvGrpSpPr/>
        <p:nvPr/>
      </p:nvGrpSpPr>
      <p:grpSpPr>
        <a:xfrm>
          <a:off x="0" y="0"/>
          <a:ext cx="0" cy="0"/>
          <a:chOff x="0" y="0"/>
          <a:chExt cx="0" cy="0"/>
        </a:xfrm>
      </p:grpSpPr>
      <p:sp>
        <p:nvSpPr>
          <p:cNvPr id="814" name="Google Shape;814;p57"/>
          <p:cNvSpPr txBox="1">
            <a:spLocks noGrp="1"/>
          </p:cNvSpPr>
          <p:nvPr>
            <p:ph type="title"/>
          </p:nvPr>
        </p:nvSpPr>
        <p:spPr>
          <a:xfrm>
            <a:off x="101600" y="339545"/>
            <a:ext cx="8940900" cy="444600"/>
          </a:xfrm>
          <a:prstGeom prst="rect">
            <a:avLst/>
          </a:prstGeom>
        </p:spPr>
        <p:txBody>
          <a:bodyPr spcFirstLastPara="1" wrap="square" lIns="91425" tIns="45700" rIns="91425" bIns="45700" anchor="ctr" anchorCtr="0">
            <a:noAutofit/>
          </a:bodyPr>
          <a:lstStyle/>
          <a:p>
            <a:pPr>
              <a:spcBef>
                <a:spcPts val="0"/>
              </a:spcBef>
              <a:buClr>
                <a:srgbClr val="1F3864"/>
              </a:buClr>
              <a:buSzPts val="2400"/>
            </a:pPr>
            <a:r>
              <a:rPr lang="en-US" dirty="0"/>
              <a:t>Survival of PDAC patients with ICI-responsive (KPC)-like gene expression</a:t>
            </a:r>
          </a:p>
        </p:txBody>
      </p:sp>
      <p:pic>
        <p:nvPicPr>
          <p:cNvPr id="816" name="Google Shape;816;p57"/>
          <p:cNvPicPr preferRelativeResize="0"/>
          <p:nvPr/>
        </p:nvPicPr>
        <p:blipFill>
          <a:blip r:embed="rId3">
            <a:alphaModFix/>
          </a:blip>
          <a:stretch>
            <a:fillRect/>
          </a:stretch>
        </p:blipFill>
        <p:spPr>
          <a:xfrm>
            <a:off x="4211674" y="1876928"/>
            <a:ext cx="4830826" cy="4527551"/>
          </a:xfrm>
          <a:prstGeom prst="rect">
            <a:avLst/>
          </a:prstGeom>
          <a:noFill/>
          <a:ln>
            <a:noFill/>
          </a:ln>
        </p:spPr>
      </p:pic>
      <p:sp>
        <p:nvSpPr>
          <p:cNvPr id="817" name="Google Shape;817;p57"/>
          <p:cNvSpPr txBox="1"/>
          <p:nvPr/>
        </p:nvSpPr>
        <p:spPr>
          <a:xfrm>
            <a:off x="5713639" y="6301822"/>
            <a:ext cx="23031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Helvetica" pitchFamily="2" charset="0"/>
              </a:rPr>
              <a:t>Survival (Days)</a:t>
            </a:r>
            <a:endParaRPr b="1" dirty="0">
              <a:latin typeface="Helvetica" pitchFamily="2" charset="0"/>
            </a:endParaRPr>
          </a:p>
        </p:txBody>
      </p:sp>
      <p:sp>
        <p:nvSpPr>
          <p:cNvPr id="818" name="Google Shape;818;p57"/>
          <p:cNvSpPr txBox="1"/>
          <p:nvPr/>
        </p:nvSpPr>
        <p:spPr>
          <a:xfrm rot="-5400000">
            <a:off x="2821958" y="4058214"/>
            <a:ext cx="28950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Helvetica" pitchFamily="2" charset="0"/>
              </a:rPr>
              <a:t>Fraction of patients alive</a:t>
            </a:r>
            <a:endParaRPr b="1" dirty="0">
              <a:latin typeface="Helvetica" pitchFamily="2" charset="0"/>
            </a:endParaRPr>
          </a:p>
        </p:txBody>
      </p:sp>
      <p:sp>
        <p:nvSpPr>
          <p:cNvPr id="7" name="Google Shape;800;p56">
            <a:extLst>
              <a:ext uri="{FF2B5EF4-FFF2-40B4-BE49-F238E27FC236}">
                <a16:creationId xmlns:a16="http://schemas.microsoft.com/office/drawing/2014/main" id="{196B9C47-992C-8F4D-8F9D-4D23B6FB930F}"/>
              </a:ext>
            </a:extLst>
          </p:cNvPr>
          <p:cNvSpPr txBox="1">
            <a:spLocks/>
          </p:cNvSpPr>
          <p:nvPr/>
        </p:nvSpPr>
        <p:spPr>
          <a:xfrm>
            <a:off x="792875" y="1004183"/>
            <a:ext cx="8940900" cy="444600"/>
          </a:xfrm>
          <a:prstGeom prst="rect">
            <a:avLst/>
          </a:prstGeom>
          <a:noFill/>
          <a:ln>
            <a:noFill/>
          </a:ln>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2400" b="1" kern="1200">
                <a:solidFill>
                  <a:schemeClr val="accent1">
                    <a:lumMod val="50000"/>
                  </a:schemeClr>
                </a:solidFill>
                <a:latin typeface="Helvetica" charset="0"/>
                <a:ea typeface="Helvetica" charset="0"/>
                <a:cs typeface="Helvetica" charset="0"/>
              </a:defRPr>
            </a:lvl1pPr>
          </a:lstStyle>
          <a:p>
            <a:pPr>
              <a:spcBef>
                <a:spcPts val="0"/>
              </a:spcBef>
              <a:buClr>
                <a:srgbClr val="1F3864"/>
              </a:buClr>
              <a:buSzPts val="2400"/>
              <a:buFont typeface="Helvetica Neue"/>
              <a:buNone/>
            </a:pPr>
            <a:endParaRPr lang="en-US" dirty="0"/>
          </a:p>
        </p:txBody>
      </p:sp>
      <p:sp>
        <p:nvSpPr>
          <p:cNvPr id="2" name="TextBox 1">
            <a:extLst>
              <a:ext uri="{FF2B5EF4-FFF2-40B4-BE49-F238E27FC236}">
                <a16:creationId xmlns:a16="http://schemas.microsoft.com/office/drawing/2014/main" id="{A4F51B12-8BC0-3B45-9868-E1FDD53D27D4}"/>
              </a:ext>
            </a:extLst>
          </p:cNvPr>
          <p:cNvSpPr txBox="1"/>
          <p:nvPr/>
        </p:nvSpPr>
        <p:spPr>
          <a:xfrm>
            <a:off x="85702" y="1212290"/>
            <a:ext cx="8843613"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Helvetica" charset="0"/>
                <a:ea typeface="Helvetica" charset="0"/>
                <a:cs typeface="Helvetica" charset="0"/>
              </a:rPr>
              <a:t>Stratified patients based on gene expression correlation to ICI-responsive PDAC models (KPC)</a:t>
            </a:r>
          </a:p>
          <a:p>
            <a:pPr marL="285750" indent="-285750">
              <a:buFont typeface="Arial" panose="020B0604020202020204" pitchFamily="34" charset="0"/>
              <a:buChar char="•"/>
            </a:pPr>
            <a:endParaRPr lang="en-US" b="1" dirty="0">
              <a:latin typeface="Helvetica" charset="0"/>
              <a:ea typeface="Helvetica" charset="0"/>
              <a:cs typeface="Helvetica" charset="0"/>
            </a:endParaRPr>
          </a:p>
          <a:p>
            <a:pPr marL="285750" indent="-285750">
              <a:buFont typeface="Arial" panose="020B0604020202020204" pitchFamily="34" charset="0"/>
              <a:buChar char="•"/>
            </a:pPr>
            <a:r>
              <a:rPr lang="en-US" b="1" dirty="0">
                <a:latin typeface="Helvetica" charset="0"/>
                <a:ea typeface="Helvetica" charset="0"/>
                <a:cs typeface="Helvetica" charset="0"/>
              </a:rPr>
              <a:t>Divided into two cohorts:</a:t>
            </a:r>
          </a:p>
          <a:p>
            <a:r>
              <a:rPr lang="en-US" b="1" dirty="0">
                <a:latin typeface="Helvetica" charset="0"/>
                <a:ea typeface="Helvetica" charset="0"/>
                <a:cs typeface="Helvetica" charset="0"/>
              </a:rPr>
              <a:t>	</a:t>
            </a:r>
          </a:p>
          <a:p>
            <a:r>
              <a:rPr lang="en-US" b="1" dirty="0">
                <a:latin typeface="Helvetica" charset="0"/>
                <a:ea typeface="Helvetica" charset="0"/>
                <a:cs typeface="Helvetica" charset="0"/>
              </a:rPr>
              <a:t>    Top 35% vs Remaining 65%</a:t>
            </a:r>
          </a:p>
        </p:txBody>
      </p:sp>
      <p:sp>
        <p:nvSpPr>
          <p:cNvPr id="5" name="TextBox 4">
            <a:extLst>
              <a:ext uri="{FF2B5EF4-FFF2-40B4-BE49-F238E27FC236}">
                <a16:creationId xmlns:a16="http://schemas.microsoft.com/office/drawing/2014/main" id="{955B3972-3D07-CB47-A7C2-269FD98BEC80}"/>
              </a:ext>
            </a:extLst>
          </p:cNvPr>
          <p:cNvSpPr txBox="1"/>
          <p:nvPr/>
        </p:nvSpPr>
        <p:spPr>
          <a:xfrm>
            <a:off x="6609006" y="2494612"/>
            <a:ext cx="2106282" cy="523220"/>
          </a:xfrm>
          <a:prstGeom prst="rect">
            <a:avLst/>
          </a:prstGeom>
          <a:solidFill>
            <a:schemeClr val="bg1"/>
          </a:solidFill>
        </p:spPr>
        <p:txBody>
          <a:bodyPr wrap="none" rtlCol="0">
            <a:spAutoFit/>
          </a:bodyPr>
          <a:lstStyle/>
          <a:p>
            <a:r>
              <a:rPr lang="en-US" sz="1400" dirty="0">
                <a:latin typeface="Helvetica" charset="0"/>
                <a:ea typeface="Helvetica" charset="0"/>
                <a:cs typeface="Helvetica" charset="0"/>
              </a:rPr>
              <a:t>Top 35% (n=62)</a:t>
            </a:r>
          </a:p>
          <a:p>
            <a:r>
              <a:rPr lang="en-US" sz="1400" dirty="0">
                <a:latin typeface="Helvetica" charset="0"/>
                <a:ea typeface="Helvetica" charset="0"/>
                <a:cs typeface="Helvetica" charset="0"/>
              </a:rPr>
              <a:t>Remaining 65% (n=116)</a:t>
            </a:r>
          </a:p>
        </p:txBody>
      </p:sp>
      <p:cxnSp>
        <p:nvCxnSpPr>
          <p:cNvPr id="8" name="Straight Connector 7">
            <a:extLst>
              <a:ext uri="{FF2B5EF4-FFF2-40B4-BE49-F238E27FC236}">
                <a16:creationId xmlns:a16="http://schemas.microsoft.com/office/drawing/2014/main" id="{7312BC94-2267-784F-B853-2665E164B30D}"/>
              </a:ext>
            </a:extLst>
          </p:cNvPr>
          <p:cNvCxnSpPr/>
          <p:nvPr/>
        </p:nvCxnSpPr>
        <p:spPr>
          <a:xfrm>
            <a:off x="6238424" y="2640705"/>
            <a:ext cx="35320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89580CA-3FF5-3C4B-B417-EF2478FDA242}"/>
              </a:ext>
            </a:extLst>
          </p:cNvPr>
          <p:cNvCxnSpPr/>
          <p:nvPr/>
        </p:nvCxnSpPr>
        <p:spPr>
          <a:xfrm>
            <a:off x="6246375" y="2848764"/>
            <a:ext cx="353207" cy="0"/>
          </a:xfrm>
          <a:prstGeom prst="line">
            <a:avLst/>
          </a:prstGeom>
          <a:ln w="25400">
            <a:solidFill>
              <a:srgbClr val="333B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822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EB4CBD6-B6EE-254A-A4EB-4BE19279FC12}"/>
              </a:ext>
            </a:extLst>
          </p:cNvPr>
          <p:cNvSpPr txBox="1"/>
          <p:nvPr/>
        </p:nvSpPr>
        <p:spPr>
          <a:xfrm>
            <a:off x="2612163" y="1277856"/>
            <a:ext cx="3890809" cy="954107"/>
          </a:xfrm>
          <a:prstGeom prst="rect">
            <a:avLst/>
          </a:prstGeom>
          <a:noFill/>
          <a:ln>
            <a:solidFill>
              <a:schemeClr val="bg1">
                <a:lumMod val="50000"/>
              </a:schemeClr>
            </a:solidFill>
          </a:ln>
        </p:spPr>
        <p:txBody>
          <a:bodyPr wrap="none" rtlCol="0">
            <a:spAutoFit/>
          </a:bodyPr>
          <a:lstStyle/>
          <a:p>
            <a:pPr algn="ctr"/>
            <a:r>
              <a:rPr lang="en-US" sz="2000" b="1" dirty="0">
                <a:latin typeface="Helvetica" pitchFamily="2" charset="0"/>
              </a:rPr>
              <a:t>p53 status</a:t>
            </a:r>
          </a:p>
          <a:p>
            <a:pPr algn="ctr"/>
            <a:r>
              <a:rPr lang="en-US" b="1" dirty="0">
                <a:solidFill>
                  <a:srgbClr val="0070C0"/>
                </a:solidFill>
                <a:latin typeface="Helvetica" pitchFamily="2" charset="0"/>
              </a:rPr>
              <a:t>GOF (mutation) vs. LOF (deletion)</a:t>
            </a:r>
          </a:p>
          <a:p>
            <a:pPr algn="ctr"/>
            <a:r>
              <a:rPr lang="en-US" b="1" dirty="0">
                <a:solidFill>
                  <a:schemeClr val="bg1">
                    <a:lumMod val="50000"/>
                  </a:schemeClr>
                </a:solidFill>
                <a:latin typeface="Helvetica" pitchFamily="2" charset="0"/>
              </a:rPr>
              <a:t>(KPC001S)              (HY19636)</a:t>
            </a:r>
          </a:p>
        </p:txBody>
      </p:sp>
      <p:sp>
        <p:nvSpPr>
          <p:cNvPr id="8" name="TextBox 7">
            <a:extLst>
              <a:ext uri="{FF2B5EF4-FFF2-40B4-BE49-F238E27FC236}">
                <a16:creationId xmlns:a16="http://schemas.microsoft.com/office/drawing/2014/main" id="{6208A285-1361-CC46-9AC5-F20774FE2122}"/>
              </a:ext>
            </a:extLst>
          </p:cNvPr>
          <p:cNvSpPr txBox="1"/>
          <p:nvPr/>
        </p:nvSpPr>
        <p:spPr>
          <a:xfrm>
            <a:off x="22860" y="4372563"/>
            <a:ext cx="4535973" cy="923330"/>
          </a:xfrm>
          <a:prstGeom prst="rect">
            <a:avLst/>
          </a:prstGeom>
          <a:noFill/>
          <a:ln>
            <a:solidFill>
              <a:schemeClr val="bg1">
                <a:lumMod val="50000"/>
              </a:schemeClr>
            </a:solidFill>
          </a:ln>
        </p:spPr>
        <p:txBody>
          <a:bodyPr wrap="square" rtlCol="0">
            <a:spAutoFit/>
          </a:bodyPr>
          <a:lstStyle/>
          <a:p>
            <a:pPr algn="ctr"/>
            <a:r>
              <a:rPr lang="en-US" b="1" dirty="0">
                <a:latin typeface="Helvetica" pitchFamily="2" charset="0"/>
              </a:rPr>
              <a:t>Cytokine response</a:t>
            </a:r>
          </a:p>
          <a:p>
            <a:pPr algn="ctr"/>
            <a:r>
              <a:rPr lang="en-US" b="1" dirty="0">
                <a:solidFill>
                  <a:srgbClr val="0070C0"/>
                </a:solidFill>
                <a:latin typeface="Helvetica" pitchFamily="2" charset="0"/>
              </a:rPr>
              <a:t>Pro-inflammatory vs. anti-inflammatory</a:t>
            </a:r>
          </a:p>
          <a:p>
            <a:pPr algn="ctr"/>
            <a:r>
              <a:rPr lang="en-US" b="1" dirty="0">
                <a:solidFill>
                  <a:schemeClr val="bg1">
                    <a:lumMod val="50000"/>
                  </a:schemeClr>
                </a:solidFill>
                <a:latin typeface="Helvetica" pitchFamily="2" charset="0"/>
              </a:rPr>
              <a:t>(KPC001S)              (HY19636)</a:t>
            </a:r>
          </a:p>
        </p:txBody>
      </p:sp>
      <p:sp>
        <p:nvSpPr>
          <p:cNvPr id="9" name="TextBox 8">
            <a:extLst>
              <a:ext uri="{FF2B5EF4-FFF2-40B4-BE49-F238E27FC236}">
                <a16:creationId xmlns:a16="http://schemas.microsoft.com/office/drawing/2014/main" id="{103971F6-98A4-C144-ACE7-8E9432342AAB}"/>
              </a:ext>
            </a:extLst>
          </p:cNvPr>
          <p:cNvSpPr txBox="1"/>
          <p:nvPr/>
        </p:nvSpPr>
        <p:spPr>
          <a:xfrm>
            <a:off x="2693852" y="5904190"/>
            <a:ext cx="3922948" cy="923330"/>
          </a:xfrm>
          <a:prstGeom prst="rect">
            <a:avLst/>
          </a:prstGeom>
          <a:noFill/>
          <a:ln>
            <a:solidFill>
              <a:schemeClr val="bg1">
                <a:lumMod val="50000"/>
              </a:schemeClr>
            </a:solidFill>
          </a:ln>
        </p:spPr>
        <p:txBody>
          <a:bodyPr wrap="square" rtlCol="0">
            <a:spAutoFit/>
          </a:bodyPr>
          <a:lstStyle/>
          <a:p>
            <a:pPr algn="ctr"/>
            <a:r>
              <a:rPr lang="en-US" b="1" dirty="0">
                <a:latin typeface="Helvetica" pitchFamily="2" charset="0"/>
              </a:rPr>
              <a:t>CD8</a:t>
            </a:r>
            <a:r>
              <a:rPr lang="en-US" b="1" baseline="30000" dirty="0">
                <a:latin typeface="Helvetica" pitchFamily="2" charset="0"/>
              </a:rPr>
              <a:t>+</a:t>
            </a:r>
            <a:r>
              <a:rPr lang="en-US" b="1" dirty="0">
                <a:latin typeface="Helvetica" pitchFamily="2" charset="0"/>
              </a:rPr>
              <a:t> T-cells tumor infiltration</a:t>
            </a:r>
          </a:p>
          <a:p>
            <a:pPr algn="ctr"/>
            <a:r>
              <a:rPr lang="en-US" b="1" dirty="0">
                <a:solidFill>
                  <a:srgbClr val="0070C0"/>
                </a:solidFill>
                <a:latin typeface="Helvetica" pitchFamily="2" charset="0"/>
              </a:rPr>
              <a:t>Infiltrated vs. excluded</a:t>
            </a:r>
          </a:p>
          <a:p>
            <a:pPr algn="ctr"/>
            <a:r>
              <a:rPr lang="en-US" b="1" dirty="0">
                <a:solidFill>
                  <a:schemeClr val="bg1">
                    <a:lumMod val="50000"/>
                  </a:schemeClr>
                </a:solidFill>
                <a:latin typeface="Helvetica" pitchFamily="2" charset="0"/>
              </a:rPr>
              <a:t>(KPC001S)    (HY19636)</a:t>
            </a:r>
            <a:endParaRPr lang="en-US" b="1" dirty="0">
              <a:latin typeface="Helvetica" pitchFamily="2" charset="0"/>
            </a:endParaRPr>
          </a:p>
        </p:txBody>
      </p:sp>
      <p:sp>
        <p:nvSpPr>
          <p:cNvPr id="10" name="TextBox 9">
            <a:extLst>
              <a:ext uri="{FF2B5EF4-FFF2-40B4-BE49-F238E27FC236}">
                <a16:creationId xmlns:a16="http://schemas.microsoft.com/office/drawing/2014/main" id="{39937F25-17D7-8A42-8BA4-E07DA500EEDA}"/>
              </a:ext>
            </a:extLst>
          </p:cNvPr>
          <p:cNvSpPr txBox="1"/>
          <p:nvPr/>
        </p:nvSpPr>
        <p:spPr>
          <a:xfrm>
            <a:off x="259046" y="2795216"/>
            <a:ext cx="3550954" cy="923330"/>
          </a:xfrm>
          <a:prstGeom prst="rect">
            <a:avLst/>
          </a:prstGeom>
          <a:noFill/>
          <a:ln>
            <a:solidFill>
              <a:schemeClr val="bg1">
                <a:lumMod val="50000"/>
              </a:schemeClr>
            </a:solidFill>
          </a:ln>
        </p:spPr>
        <p:txBody>
          <a:bodyPr wrap="square" rtlCol="0">
            <a:spAutoFit/>
          </a:bodyPr>
          <a:lstStyle/>
          <a:p>
            <a:pPr algn="ctr"/>
            <a:r>
              <a:rPr lang="en-US" b="1" dirty="0">
                <a:latin typeface="Helvetica" pitchFamily="2" charset="0"/>
              </a:rPr>
              <a:t>Immunotherapy </a:t>
            </a:r>
          </a:p>
          <a:p>
            <a:pPr algn="ctr"/>
            <a:r>
              <a:rPr lang="en-US" b="1" dirty="0">
                <a:solidFill>
                  <a:srgbClr val="0070C0"/>
                </a:solidFill>
                <a:latin typeface="Helvetica" pitchFamily="2" charset="0"/>
              </a:rPr>
              <a:t>Responsive vs. unresponsive</a:t>
            </a:r>
          </a:p>
          <a:p>
            <a:pPr algn="ctr"/>
            <a:r>
              <a:rPr lang="en-US" b="1" dirty="0">
                <a:solidFill>
                  <a:schemeClr val="bg1">
                    <a:lumMod val="50000"/>
                  </a:schemeClr>
                </a:solidFill>
                <a:latin typeface="Helvetica" pitchFamily="2" charset="0"/>
              </a:rPr>
              <a:t>(KPC001S)              (HY19636)</a:t>
            </a:r>
          </a:p>
        </p:txBody>
      </p:sp>
      <p:sp>
        <p:nvSpPr>
          <p:cNvPr id="11" name="TextBox 10">
            <a:extLst>
              <a:ext uri="{FF2B5EF4-FFF2-40B4-BE49-F238E27FC236}">
                <a16:creationId xmlns:a16="http://schemas.microsoft.com/office/drawing/2014/main" id="{9FF85D54-6A39-584A-AB5F-E6850144E2E6}"/>
              </a:ext>
            </a:extLst>
          </p:cNvPr>
          <p:cNvSpPr txBox="1"/>
          <p:nvPr/>
        </p:nvSpPr>
        <p:spPr>
          <a:xfrm>
            <a:off x="4663440" y="4372563"/>
            <a:ext cx="4447702" cy="923330"/>
          </a:xfrm>
          <a:prstGeom prst="rect">
            <a:avLst/>
          </a:prstGeom>
          <a:noFill/>
          <a:ln>
            <a:solidFill>
              <a:schemeClr val="bg1">
                <a:lumMod val="50000"/>
              </a:schemeClr>
            </a:solidFill>
          </a:ln>
        </p:spPr>
        <p:txBody>
          <a:bodyPr wrap="square" rtlCol="0">
            <a:spAutoFit/>
          </a:bodyPr>
          <a:lstStyle/>
          <a:p>
            <a:pPr algn="ctr"/>
            <a:r>
              <a:rPr lang="en-US" b="1" dirty="0">
                <a:latin typeface="Helvetica" pitchFamily="2" charset="0"/>
              </a:rPr>
              <a:t>Tumor infiltrated CD8</a:t>
            </a:r>
            <a:r>
              <a:rPr lang="en-US" b="1" baseline="30000" dirty="0">
                <a:latin typeface="Helvetica" pitchFamily="2" charset="0"/>
              </a:rPr>
              <a:t>+</a:t>
            </a:r>
            <a:r>
              <a:rPr lang="en-US" b="1" dirty="0">
                <a:latin typeface="Helvetica" pitchFamily="2" charset="0"/>
              </a:rPr>
              <a:t> T-cells</a:t>
            </a:r>
          </a:p>
          <a:p>
            <a:pPr algn="ctr"/>
            <a:r>
              <a:rPr lang="en-US" b="1" dirty="0">
                <a:solidFill>
                  <a:srgbClr val="0070C0"/>
                </a:solidFill>
                <a:latin typeface="Helvetica" pitchFamily="2" charset="0"/>
              </a:rPr>
              <a:t>Pro-inflammatory vs. anti-inflammatory</a:t>
            </a:r>
          </a:p>
          <a:p>
            <a:pPr algn="ctr"/>
            <a:r>
              <a:rPr lang="en-US" b="1" dirty="0">
                <a:solidFill>
                  <a:schemeClr val="bg1">
                    <a:lumMod val="50000"/>
                  </a:schemeClr>
                </a:solidFill>
                <a:latin typeface="Helvetica" pitchFamily="2" charset="0"/>
              </a:rPr>
              <a:t>(KPC001S)    (HY19636)</a:t>
            </a:r>
            <a:endParaRPr lang="en-US" b="1" dirty="0">
              <a:latin typeface="Helvetica" pitchFamily="2" charset="0"/>
            </a:endParaRPr>
          </a:p>
        </p:txBody>
      </p:sp>
      <p:sp>
        <p:nvSpPr>
          <p:cNvPr id="5" name="Right Arrow 4">
            <a:extLst>
              <a:ext uri="{FF2B5EF4-FFF2-40B4-BE49-F238E27FC236}">
                <a16:creationId xmlns:a16="http://schemas.microsoft.com/office/drawing/2014/main" id="{7D6A1A6D-D755-5D4C-8981-5D112B36782C}"/>
              </a:ext>
            </a:extLst>
          </p:cNvPr>
          <p:cNvSpPr/>
          <p:nvPr/>
        </p:nvSpPr>
        <p:spPr>
          <a:xfrm rot="8109237">
            <a:off x="2043196" y="2340069"/>
            <a:ext cx="449580" cy="3581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4CB4E0FE-FFF7-D048-B651-79DE2646776B}"/>
              </a:ext>
            </a:extLst>
          </p:cNvPr>
          <p:cNvSpPr/>
          <p:nvPr/>
        </p:nvSpPr>
        <p:spPr>
          <a:xfrm rot="5400000">
            <a:off x="1882688" y="3881724"/>
            <a:ext cx="449580" cy="3581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84E6D4A-3153-F644-BE54-B1529F5063A1}"/>
              </a:ext>
            </a:extLst>
          </p:cNvPr>
          <p:cNvSpPr/>
          <p:nvPr/>
        </p:nvSpPr>
        <p:spPr>
          <a:xfrm rot="2712384">
            <a:off x="2287035" y="5470589"/>
            <a:ext cx="449580" cy="3581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C09A22E-7025-3A45-9960-9206DF1E4632}"/>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7" name="Right Arrow 16">
            <a:extLst>
              <a:ext uri="{FF2B5EF4-FFF2-40B4-BE49-F238E27FC236}">
                <a16:creationId xmlns:a16="http://schemas.microsoft.com/office/drawing/2014/main" id="{86D1D61E-F582-6946-8C73-5BABA3C4E878}"/>
              </a:ext>
            </a:extLst>
          </p:cNvPr>
          <p:cNvSpPr/>
          <p:nvPr/>
        </p:nvSpPr>
        <p:spPr>
          <a:xfrm rot="16200000">
            <a:off x="6762733" y="3881724"/>
            <a:ext cx="449580" cy="358140"/>
          </a:xfrm>
          <a:prstGeom prst="rightArrow">
            <a:avLst/>
          </a:prstGeom>
          <a:solidFill>
            <a:schemeClr val="bg1">
              <a:lumMod val="75000"/>
            </a:schemeClr>
          </a:solid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AF55D1FD-4D33-654A-848C-13638E40C91B}"/>
              </a:ext>
            </a:extLst>
          </p:cNvPr>
          <p:cNvSpPr/>
          <p:nvPr/>
        </p:nvSpPr>
        <p:spPr>
          <a:xfrm rot="18955477">
            <a:off x="6409455" y="5402007"/>
            <a:ext cx="449580" cy="3581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37196C08-5AC6-504C-B01B-7BF6BC55983D}"/>
              </a:ext>
            </a:extLst>
          </p:cNvPr>
          <p:cNvSpPr/>
          <p:nvPr/>
        </p:nvSpPr>
        <p:spPr>
          <a:xfrm rot="13553527">
            <a:off x="6563216" y="2340069"/>
            <a:ext cx="449580" cy="358140"/>
          </a:xfrm>
          <a:prstGeom prst="rightArrow">
            <a:avLst/>
          </a:prstGeom>
          <a:solidFill>
            <a:schemeClr val="bg1">
              <a:lumMod val="75000"/>
            </a:schemeClr>
          </a:solid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6A23377-91F3-5041-A98C-5A3512DDF6D3}"/>
              </a:ext>
            </a:extLst>
          </p:cNvPr>
          <p:cNvSpPr txBox="1"/>
          <p:nvPr/>
        </p:nvSpPr>
        <p:spPr>
          <a:xfrm>
            <a:off x="5144825" y="2804624"/>
            <a:ext cx="3550954" cy="923330"/>
          </a:xfrm>
          <a:prstGeom prst="rect">
            <a:avLst/>
          </a:prstGeom>
          <a:noFill/>
          <a:ln w="12700">
            <a:solidFill>
              <a:schemeClr val="bg1">
                <a:lumMod val="50000"/>
              </a:schemeClr>
            </a:solidFill>
            <a:prstDash val="sysDot"/>
          </a:ln>
        </p:spPr>
        <p:txBody>
          <a:bodyPr wrap="square" rtlCol="0">
            <a:spAutoFit/>
          </a:bodyPr>
          <a:lstStyle/>
          <a:p>
            <a:pPr algn="ctr"/>
            <a:r>
              <a:rPr lang="en-US" b="1" dirty="0">
                <a:latin typeface="Helvetica" pitchFamily="2" charset="0"/>
              </a:rPr>
              <a:t>Type-I Interferon signaling </a:t>
            </a:r>
          </a:p>
          <a:p>
            <a:pPr algn="ctr"/>
            <a:r>
              <a:rPr lang="en-US" b="1" dirty="0">
                <a:solidFill>
                  <a:srgbClr val="0070C0"/>
                </a:solidFill>
                <a:latin typeface="Helvetica" pitchFamily="2" charset="0"/>
              </a:rPr>
              <a:t>high vs. low</a:t>
            </a:r>
          </a:p>
          <a:p>
            <a:pPr algn="ctr"/>
            <a:r>
              <a:rPr lang="en-US" b="1" dirty="0">
                <a:solidFill>
                  <a:schemeClr val="bg1">
                    <a:lumMod val="50000"/>
                  </a:schemeClr>
                </a:solidFill>
                <a:latin typeface="Helvetica" pitchFamily="2" charset="0"/>
              </a:rPr>
              <a:t>(KPC001S)   (HY19636)</a:t>
            </a:r>
          </a:p>
        </p:txBody>
      </p:sp>
      <p:sp>
        <p:nvSpPr>
          <p:cNvPr id="21" name="Google Shape;800;p56">
            <a:extLst>
              <a:ext uri="{FF2B5EF4-FFF2-40B4-BE49-F238E27FC236}">
                <a16:creationId xmlns:a16="http://schemas.microsoft.com/office/drawing/2014/main" id="{2B4C11E3-9C82-244D-B962-37A8D94C2B90}"/>
              </a:ext>
            </a:extLst>
          </p:cNvPr>
          <p:cNvSpPr txBox="1">
            <a:spLocks/>
          </p:cNvSpPr>
          <p:nvPr/>
        </p:nvSpPr>
        <p:spPr>
          <a:xfrm>
            <a:off x="101600" y="339545"/>
            <a:ext cx="8940900" cy="444600"/>
          </a:xfrm>
          <a:prstGeom prst="rect">
            <a:avLst/>
          </a:prstGeom>
          <a:noFill/>
          <a:ln>
            <a:noFill/>
          </a:ln>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2400" b="1" kern="1200">
                <a:solidFill>
                  <a:schemeClr val="tx1"/>
                </a:solidFill>
                <a:latin typeface="Helvetica" charset="0"/>
                <a:ea typeface="Helvetica" charset="0"/>
                <a:cs typeface="Helvetica" charset="0"/>
              </a:defRPr>
            </a:lvl1pPr>
          </a:lstStyle>
          <a:p>
            <a:r>
              <a:rPr lang="en-US" dirty="0">
                <a:solidFill>
                  <a:schemeClr val="accent1">
                    <a:lumMod val="50000"/>
                  </a:schemeClr>
                </a:solidFill>
                <a:latin typeface="Helvetica"/>
                <a:cs typeface="Helvetica"/>
              </a:rPr>
              <a:t>Selective response of </a:t>
            </a:r>
            <a:r>
              <a:rPr lang="en-US" i="1" dirty="0">
                <a:solidFill>
                  <a:schemeClr val="accent1">
                    <a:lumMod val="50000"/>
                  </a:schemeClr>
                </a:solidFill>
                <a:latin typeface="Helvetica"/>
                <a:cs typeface="Helvetica"/>
              </a:rPr>
              <a:t>in vivo </a:t>
            </a:r>
            <a:r>
              <a:rPr lang="en-US" dirty="0">
                <a:solidFill>
                  <a:schemeClr val="accent1">
                    <a:lumMod val="50000"/>
                  </a:schemeClr>
                </a:solidFill>
                <a:latin typeface="Helvetica"/>
                <a:cs typeface="Helvetica"/>
              </a:rPr>
              <a:t>murine models of PDACs to immune checkpoint inhibitors (ICIs)</a:t>
            </a:r>
          </a:p>
        </p:txBody>
      </p:sp>
    </p:spTree>
    <p:extLst>
      <p:ext uri="{BB962C8B-B14F-4D97-AF65-F5344CB8AC3E}">
        <p14:creationId xmlns:p14="http://schemas.microsoft.com/office/powerpoint/2010/main" val="337460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4F63C-A643-5649-9049-5BD6ED220951}"/>
              </a:ext>
            </a:extLst>
          </p:cNvPr>
          <p:cNvSpPr>
            <a:spLocks noGrp="1"/>
          </p:cNvSpPr>
          <p:nvPr>
            <p:ph idx="1"/>
          </p:nvPr>
        </p:nvSpPr>
        <p:spPr/>
        <p:txBody>
          <a:bodyPr/>
          <a:lstStyle/>
          <a:p>
            <a:pPr fontAlgn="base">
              <a:lnSpc>
                <a:spcPct val="150000"/>
              </a:lnSpc>
            </a:pPr>
            <a:r>
              <a:rPr lang="en-US" sz="2400" dirty="0"/>
              <a:t>Problem</a:t>
            </a:r>
          </a:p>
          <a:p>
            <a:pPr fontAlgn="base">
              <a:lnSpc>
                <a:spcPct val="150000"/>
              </a:lnSpc>
            </a:pPr>
            <a:r>
              <a:rPr lang="en-US" sz="2400" dirty="0"/>
              <a:t>Experimental Setup</a:t>
            </a:r>
          </a:p>
          <a:p>
            <a:pPr fontAlgn="base">
              <a:lnSpc>
                <a:spcPct val="150000"/>
              </a:lnSpc>
            </a:pPr>
            <a:r>
              <a:rPr lang="en-US" sz="2400" dirty="0"/>
              <a:t>Analysis Pipeline</a:t>
            </a:r>
          </a:p>
          <a:p>
            <a:pPr fontAlgn="base">
              <a:lnSpc>
                <a:spcPct val="150000"/>
              </a:lnSpc>
            </a:pPr>
            <a:r>
              <a:rPr lang="en-US" sz="2400" dirty="0"/>
              <a:t>Findings</a:t>
            </a:r>
          </a:p>
          <a:p>
            <a:pPr fontAlgn="base">
              <a:lnSpc>
                <a:spcPct val="150000"/>
              </a:lnSpc>
            </a:pPr>
            <a:r>
              <a:rPr lang="en-US" sz="2400" b="1" dirty="0"/>
              <a:t>Future Research</a:t>
            </a:r>
          </a:p>
          <a:p>
            <a:endParaRPr lang="en-US" dirty="0"/>
          </a:p>
        </p:txBody>
      </p:sp>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Presentation Outline</a:t>
            </a:r>
          </a:p>
        </p:txBody>
      </p:sp>
    </p:spTree>
    <p:extLst>
      <p:ext uri="{BB962C8B-B14F-4D97-AF65-F5344CB8AC3E}">
        <p14:creationId xmlns:p14="http://schemas.microsoft.com/office/powerpoint/2010/main" val="3811514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7EE486-2985-8243-83E0-2B7773E61F67}"/>
              </a:ext>
            </a:extLst>
          </p:cNvPr>
          <p:cNvCxnSpPr/>
          <p:nvPr/>
        </p:nvCxnSpPr>
        <p:spPr>
          <a:xfrm>
            <a:off x="0" y="1035968"/>
            <a:ext cx="9153144" cy="0"/>
          </a:xfrm>
          <a:prstGeom prst="line">
            <a:avLst/>
          </a:prstGeom>
          <a:ln w="63500" cmpd="sng">
            <a:solidFill>
              <a:schemeClr val="bg1">
                <a:lumMod val="50000"/>
              </a:schemeClr>
            </a:solidFill>
          </a:ln>
          <a:effectLst>
            <a:reflection stA="50000" endPos="75000" dist="127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1A43278-EF29-C446-AA0D-922A19CD2F1B}"/>
              </a:ext>
            </a:extLst>
          </p:cNvPr>
          <p:cNvSpPr txBox="1"/>
          <p:nvPr/>
        </p:nvSpPr>
        <p:spPr>
          <a:xfrm>
            <a:off x="34742" y="301276"/>
            <a:ext cx="9105950" cy="461665"/>
          </a:xfrm>
          <a:prstGeom prst="rect">
            <a:avLst/>
          </a:prstGeom>
          <a:noFill/>
        </p:spPr>
        <p:txBody>
          <a:bodyPr wrap="square" lIns="91440" tIns="45720" rIns="91440" bIns="45720" rtlCol="0" anchor="ctr">
            <a:spAutoFit/>
          </a:bodyPr>
          <a:lstStyle/>
          <a:p>
            <a:pPr marL="0" lvl="1"/>
            <a:r>
              <a:rPr lang="en-US" sz="2400" b="1" dirty="0">
                <a:solidFill>
                  <a:srgbClr val="17375E"/>
                </a:solidFill>
                <a:latin typeface="Helvetica"/>
                <a:cs typeface="Helvetica"/>
              </a:rPr>
              <a:t>Work in progress:</a:t>
            </a:r>
          </a:p>
        </p:txBody>
      </p:sp>
      <p:sp>
        <p:nvSpPr>
          <p:cNvPr id="6" name="TextBox 5">
            <a:extLst>
              <a:ext uri="{FF2B5EF4-FFF2-40B4-BE49-F238E27FC236}">
                <a16:creationId xmlns:a16="http://schemas.microsoft.com/office/drawing/2014/main" id="{0A232168-63F1-DD4A-9A9E-4AA8673034BD}"/>
              </a:ext>
            </a:extLst>
          </p:cNvPr>
          <p:cNvSpPr txBox="1"/>
          <p:nvPr/>
        </p:nvSpPr>
        <p:spPr>
          <a:xfrm>
            <a:off x="19455" y="1717556"/>
            <a:ext cx="9129422" cy="3341492"/>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latin typeface="Helvetica" charset="0"/>
                <a:ea typeface="Helvetica" charset="0"/>
                <a:cs typeface="Helvetica" charset="0"/>
              </a:rPr>
              <a:t>More biological replicates</a:t>
            </a:r>
          </a:p>
          <a:p>
            <a:pPr marL="285750" indent="-285750">
              <a:lnSpc>
                <a:spcPct val="200000"/>
              </a:lnSpc>
              <a:buFont typeface="Arial" panose="020B0604020202020204" pitchFamily="34" charset="0"/>
              <a:buChar char="•"/>
            </a:pPr>
            <a:r>
              <a:rPr lang="en-US" strike="sngStrike" dirty="0">
                <a:latin typeface="Helvetica" charset="0"/>
                <a:ea typeface="Helvetica" charset="0"/>
                <a:cs typeface="Helvetica" charset="0"/>
              </a:rPr>
              <a:t>Comb through </a:t>
            </a:r>
            <a:r>
              <a:rPr lang="en-US" strike="sngStrike" dirty="0" err="1">
                <a:latin typeface="Helvetica" charset="0"/>
                <a:ea typeface="Helvetica" charset="0"/>
                <a:cs typeface="Helvetica" charset="0"/>
              </a:rPr>
              <a:t>FACSed</a:t>
            </a:r>
            <a:r>
              <a:rPr lang="en-US" strike="sngStrike" dirty="0">
                <a:latin typeface="Helvetica" charset="0"/>
                <a:ea typeface="Helvetica" charset="0"/>
                <a:cs typeface="Helvetica" charset="0"/>
              </a:rPr>
              <a:t> Cancer, CAFs, and CD4</a:t>
            </a:r>
            <a:r>
              <a:rPr lang="en-US" strike="sngStrike" baseline="30000" dirty="0">
                <a:latin typeface="Helvetica" charset="0"/>
                <a:ea typeface="Helvetica" charset="0"/>
                <a:cs typeface="Helvetica" charset="0"/>
              </a:rPr>
              <a:t>+</a:t>
            </a:r>
            <a:r>
              <a:rPr lang="en-US" strike="sngStrike" dirty="0">
                <a:latin typeface="Helvetica" charset="0"/>
                <a:ea typeface="Helvetica" charset="0"/>
                <a:cs typeface="Helvetica" charset="0"/>
              </a:rPr>
              <a:t> cells</a:t>
            </a:r>
          </a:p>
          <a:p>
            <a:pPr marL="285750" indent="-285750">
              <a:lnSpc>
                <a:spcPct val="200000"/>
              </a:lnSpc>
              <a:buFont typeface="Arial" panose="020B0604020202020204" pitchFamily="34" charset="0"/>
              <a:buChar char="•"/>
            </a:pPr>
            <a:r>
              <a:rPr lang="en-US" dirty="0">
                <a:latin typeface="Helvetica" charset="0"/>
                <a:ea typeface="Helvetica" charset="0"/>
                <a:cs typeface="Helvetica" charset="0"/>
              </a:rPr>
              <a:t>Use </a:t>
            </a:r>
            <a:r>
              <a:rPr lang="en-US" i="1" dirty="0">
                <a:latin typeface="Helvetica" charset="0"/>
                <a:ea typeface="Helvetica" charset="0"/>
                <a:cs typeface="Helvetica" charset="0"/>
              </a:rPr>
              <a:t>in-vitro</a:t>
            </a:r>
            <a:r>
              <a:rPr lang="en-US" dirty="0">
                <a:latin typeface="Helvetica" charset="0"/>
                <a:ea typeface="Helvetica" charset="0"/>
                <a:cs typeface="Helvetica" charset="0"/>
              </a:rPr>
              <a:t> data to decipher the differential roles of p53 status</a:t>
            </a:r>
          </a:p>
          <a:p>
            <a:pPr marL="285750" indent="-285750">
              <a:lnSpc>
                <a:spcPct val="200000"/>
              </a:lnSpc>
              <a:buFont typeface="Arial" panose="020B0604020202020204" pitchFamily="34" charset="0"/>
              <a:buChar char="•"/>
            </a:pPr>
            <a:r>
              <a:rPr lang="en-US" dirty="0">
                <a:latin typeface="Helvetica" charset="0"/>
                <a:ea typeface="Helvetica" charset="0"/>
                <a:cs typeface="Helvetica" charset="0"/>
              </a:rPr>
              <a:t>Understand the tumor microenvironment reprogramming by GOF p53</a:t>
            </a:r>
          </a:p>
          <a:p>
            <a:pPr marL="285750" indent="-285750">
              <a:lnSpc>
                <a:spcPct val="200000"/>
              </a:lnSpc>
              <a:buFont typeface="Arial" panose="020B0604020202020204" pitchFamily="34" charset="0"/>
              <a:buChar char="•"/>
            </a:pPr>
            <a:r>
              <a:rPr lang="en-US" dirty="0">
                <a:latin typeface="Helvetica" charset="0"/>
                <a:ea typeface="Helvetica" charset="0"/>
                <a:cs typeface="Helvetica" charset="0"/>
              </a:rPr>
              <a:t>Identify transcription factors driving the signatures</a:t>
            </a:r>
          </a:p>
          <a:p>
            <a:pPr marL="285750" indent="-285750">
              <a:lnSpc>
                <a:spcPct val="200000"/>
              </a:lnSpc>
              <a:buFont typeface="Arial" panose="020B0604020202020204" pitchFamily="34" charset="0"/>
              <a:buChar char="•"/>
            </a:pPr>
            <a:r>
              <a:rPr lang="en-US" strike="sngStrike" dirty="0">
                <a:latin typeface="Helvetica" charset="0"/>
                <a:ea typeface="Helvetica" charset="0"/>
                <a:cs typeface="Helvetica" charset="0"/>
              </a:rPr>
              <a:t>Examine the role of enhancers and super-enhancers in regulation of signature genes</a:t>
            </a:r>
          </a:p>
        </p:txBody>
      </p:sp>
    </p:spTree>
    <p:extLst>
      <p:ext uri="{BB962C8B-B14F-4D97-AF65-F5344CB8AC3E}">
        <p14:creationId xmlns:p14="http://schemas.microsoft.com/office/powerpoint/2010/main" val="273652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819C2-4709-FC4D-BE73-45CF31D34493}"/>
              </a:ext>
            </a:extLst>
          </p:cNvPr>
          <p:cNvSpPr>
            <a:spLocks noGrp="1"/>
          </p:cNvSpPr>
          <p:nvPr>
            <p:ph idx="1"/>
          </p:nvPr>
        </p:nvSpPr>
        <p:spPr/>
        <p:txBody>
          <a:bodyPr/>
          <a:lstStyle/>
          <a:p>
            <a:endParaRPr lang="en-US" dirty="0"/>
          </a:p>
          <a:p>
            <a:r>
              <a:rPr lang="en-US" b="1" dirty="0"/>
              <a:t>Functional:</a:t>
            </a:r>
          </a:p>
          <a:p>
            <a:endParaRPr lang="en-US" b="1" dirty="0"/>
          </a:p>
          <a:p>
            <a:pPr lvl="1"/>
            <a:r>
              <a:rPr lang="en-US" dirty="0"/>
              <a:t>Validate immunotherapy responsiveness with additional cell lines / mouse models</a:t>
            </a:r>
          </a:p>
          <a:p>
            <a:pPr lvl="1"/>
            <a:endParaRPr lang="en-US" dirty="0"/>
          </a:p>
          <a:p>
            <a:pPr lvl="1"/>
            <a:r>
              <a:rPr lang="en-US" dirty="0"/>
              <a:t>Substitute p53 null with R</a:t>
            </a:r>
            <a:r>
              <a:rPr lang="en-US" baseline="30000" dirty="0"/>
              <a:t>172H</a:t>
            </a:r>
            <a:r>
              <a:rPr lang="en-US" dirty="0"/>
              <a:t> &amp; vice versa</a:t>
            </a:r>
          </a:p>
          <a:p>
            <a:pPr lvl="2"/>
            <a:r>
              <a:rPr lang="en-US" dirty="0"/>
              <a:t>Inflammatory response (Cytokines, Chemokines)</a:t>
            </a:r>
          </a:p>
          <a:p>
            <a:pPr lvl="2"/>
            <a:r>
              <a:rPr lang="en-US" dirty="0"/>
              <a:t>INF signatures</a:t>
            </a:r>
          </a:p>
          <a:p>
            <a:pPr lvl="2"/>
            <a:r>
              <a:rPr lang="en-US" dirty="0"/>
              <a:t>Immune-cell infiltration</a:t>
            </a:r>
          </a:p>
          <a:p>
            <a:pPr lvl="1"/>
            <a:endParaRPr lang="en-US" dirty="0"/>
          </a:p>
          <a:p>
            <a:r>
              <a:rPr lang="en-US" b="1" dirty="0"/>
              <a:t>Mechanistic:</a:t>
            </a:r>
          </a:p>
          <a:p>
            <a:pPr lvl="1"/>
            <a:r>
              <a:rPr lang="en-US" dirty="0"/>
              <a:t>P53 R</a:t>
            </a:r>
            <a:r>
              <a:rPr lang="en-US" baseline="30000" dirty="0"/>
              <a:t>172H</a:t>
            </a:r>
            <a:r>
              <a:rPr lang="en-US" dirty="0"/>
              <a:t> antibody for </a:t>
            </a:r>
            <a:r>
              <a:rPr lang="en-US" dirty="0" err="1"/>
              <a:t>ChIP-seq</a:t>
            </a:r>
            <a:r>
              <a:rPr lang="en-US" dirty="0"/>
              <a:t> (new target of p53 GOF)</a:t>
            </a:r>
          </a:p>
          <a:p>
            <a:pPr lvl="1"/>
            <a:endParaRPr lang="en-US" dirty="0"/>
          </a:p>
          <a:p>
            <a:pPr lvl="1"/>
            <a:r>
              <a:rPr lang="en-US" dirty="0"/>
              <a:t>P53 R</a:t>
            </a:r>
            <a:r>
              <a:rPr lang="en-US" baseline="30000" dirty="0"/>
              <a:t>172H</a:t>
            </a:r>
            <a:r>
              <a:rPr lang="en-US" dirty="0"/>
              <a:t> antibody for co-IP (new binding partners of p53 GOF)</a:t>
            </a:r>
          </a:p>
          <a:p>
            <a:pPr lvl="1"/>
            <a:endParaRPr lang="en-US" dirty="0"/>
          </a:p>
        </p:txBody>
      </p:sp>
      <p:sp>
        <p:nvSpPr>
          <p:cNvPr id="3" name="Title 2">
            <a:extLst>
              <a:ext uri="{FF2B5EF4-FFF2-40B4-BE49-F238E27FC236}">
                <a16:creationId xmlns:a16="http://schemas.microsoft.com/office/drawing/2014/main" id="{9F0915D6-0F4E-8F49-8B46-18D3873B65CE}"/>
              </a:ext>
            </a:extLst>
          </p:cNvPr>
          <p:cNvSpPr>
            <a:spLocks noGrp="1"/>
          </p:cNvSpPr>
          <p:nvPr>
            <p:ph type="title"/>
          </p:nvPr>
        </p:nvSpPr>
        <p:spPr/>
        <p:txBody>
          <a:bodyPr/>
          <a:lstStyle/>
          <a:p>
            <a:r>
              <a:rPr lang="en-US" dirty="0"/>
              <a:t>Future experiments:</a:t>
            </a:r>
          </a:p>
        </p:txBody>
      </p:sp>
    </p:spTree>
    <p:extLst>
      <p:ext uri="{BB962C8B-B14F-4D97-AF65-F5344CB8AC3E}">
        <p14:creationId xmlns:p14="http://schemas.microsoft.com/office/powerpoint/2010/main" val="2002147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4F63C-A643-5649-9049-5BD6ED220951}"/>
              </a:ext>
            </a:extLst>
          </p:cNvPr>
          <p:cNvSpPr>
            <a:spLocks noGrp="1"/>
          </p:cNvSpPr>
          <p:nvPr>
            <p:ph idx="1"/>
          </p:nvPr>
        </p:nvSpPr>
        <p:spPr/>
        <p:txBody>
          <a:bodyPr/>
          <a:lstStyle/>
          <a:p>
            <a:pPr fontAlgn="base">
              <a:lnSpc>
                <a:spcPct val="150000"/>
              </a:lnSpc>
            </a:pPr>
            <a:r>
              <a:rPr lang="en-US" sz="2400" dirty="0"/>
              <a:t>Problem</a:t>
            </a:r>
          </a:p>
          <a:p>
            <a:pPr fontAlgn="base">
              <a:lnSpc>
                <a:spcPct val="150000"/>
              </a:lnSpc>
            </a:pPr>
            <a:r>
              <a:rPr lang="en-US" sz="2400" b="1" dirty="0"/>
              <a:t>Experimental Setup</a:t>
            </a:r>
          </a:p>
          <a:p>
            <a:pPr fontAlgn="base">
              <a:lnSpc>
                <a:spcPct val="150000"/>
              </a:lnSpc>
            </a:pPr>
            <a:r>
              <a:rPr lang="en-US" sz="2400" dirty="0"/>
              <a:t>Analysis Pipeline</a:t>
            </a:r>
          </a:p>
          <a:p>
            <a:pPr fontAlgn="base">
              <a:lnSpc>
                <a:spcPct val="150000"/>
              </a:lnSpc>
            </a:pPr>
            <a:r>
              <a:rPr lang="en-US" sz="2400" dirty="0"/>
              <a:t>Findings</a:t>
            </a:r>
          </a:p>
          <a:p>
            <a:pPr fontAlgn="base">
              <a:lnSpc>
                <a:spcPct val="150000"/>
              </a:lnSpc>
            </a:pPr>
            <a:r>
              <a:rPr lang="en-US" sz="2400" dirty="0"/>
              <a:t>Future Research</a:t>
            </a:r>
          </a:p>
          <a:p>
            <a:endParaRPr lang="en-US" dirty="0"/>
          </a:p>
        </p:txBody>
      </p:sp>
      <p:sp>
        <p:nvSpPr>
          <p:cNvPr id="3" name="Title 2">
            <a:extLst>
              <a:ext uri="{FF2B5EF4-FFF2-40B4-BE49-F238E27FC236}">
                <a16:creationId xmlns:a16="http://schemas.microsoft.com/office/drawing/2014/main" id="{E270A070-15C6-CD40-8D04-1954B07AF04B}"/>
              </a:ext>
            </a:extLst>
          </p:cNvPr>
          <p:cNvSpPr>
            <a:spLocks noGrp="1"/>
          </p:cNvSpPr>
          <p:nvPr>
            <p:ph type="title"/>
          </p:nvPr>
        </p:nvSpPr>
        <p:spPr/>
        <p:txBody>
          <a:bodyPr/>
          <a:lstStyle/>
          <a:p>
            <a:r>
              <a:rPr lang="en-US" dirty="0"/>
              <a:t>Presentation Outline</a:t>
            </a:r>
          </a:p>
        </p:txBody>
      </p:sp>
    </p:spTree>
    <p:extLst>
      <p:ext uri="{BB962C8B-B14F-4D97-AF65-F5344CB8AC3E}">
        <p14:creationId xmlns:p14="http://schemas.microsoft.com/office/powerpoint/2010/main" val="121920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23FEE7-9BE9-5B42-893C-79D7D9071872}"/>
              </a:ext>
            </a:extLst>
          </p:cNvPr>
          <p:cNvGrpSpPr/>
          <p:nvPr/>
        </p:nvGrpSpPr>
        <p:grpSpPr>
          <a:xfrm>
            <a:off x="2025330" y="974399"/>
            <a:ext cx="4827870" cy="2275200"/>
            <a:chOff x="2025330" y="1957047"/>
            <a:chExt cx="4827870" cy="2275200"/>
          </a:xfrm>
        </p:grpSpPr>
        <p:sp>
          <p:nvSpPr>
            <p:cNvPr id="6" name="TextBox 5">
              <a:extLst>
                <a:ext uri="{FF2B5EF4-FFF2-40B4-BE49-F238E27FC236}">
                  <a16:creationId xmlns:a16="http://schemas.microsoft.com/office/drawing/2014/main" id="{B1F97AA2-7D62-2E45-B778-514FF50C6DE8}"/>
                </a:ext>
              </a:extLst>
            </p:cNvPr>
            <p:cNvSpPr txBox="1"/>
            <p:nvPr/>
          </p:nvSpPr>
          <p:spPr>
            <a:xfrm>
              <a:off x="2835265" y="2599897"/>
              <a:ext cx="3488455" cy="400110"/>
            </a:xfrm>
            <a:prstGeom prst="rect">
              <a:avLst/>
            </a:prstGeom>
            <a:noFill/>
          </p:spPr>
          <p:txBody>
            <a:bodyPr wrap="none" rtlCol="0">
              <a:spAutoFit/>
            </a:bodyPr>
            <a:lstStyle/>
            <a:p>
              <a:r>
                <a:rPr lang="en-US" sz="2000" b="1" dirty="0">
                  <a:latin typeface="Helvetica" charset="0"/>
                  <a:ea typeface="Helvetica" charset="0"/>
                  <a:cs typeface="Helvetica" charset="0"/>
                </a:rPr>
                <a:t>Pre-clinical model of PDAC</a:t>
              </a:r>
            </a:p>
          </p:txBody>
        </p:sp>
        <p:sp>
          <p:nvSpPr>
            <p:cNvPr id="7" name="Arc 6">
              <a:extLst>
                <a:ext uri="{FF2B5EF4-FFF2-40B4-BE49-F238E27FC236}">
                  <a16:creationId xmlns:a16="http://schemas.microsoft.com/office/drawing/2014/main" id="{24EA999D-315D-0540-B9DC-643C4A21B148}"/>
                </a:ext>
              </a:extLst>
            </p:cNvPr>
            <p:cNvSpPr/>
            <p:nvPr/>
          </p:nvSpPr>
          <p:spPr>
            <a:xfrm rot="5400000">
              <a:off x="2161064" y="1821313"/>
              <a:ext cx="2275200" cy="2546668"/>
            </a:xfrm>
            <a:prstGeom prst="arc">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F6F8B701-94CF-6B41-8280-A0229A6654F3}"/>
                </a:ext>
              </a:extLst>
            </p:cNvPr>
            <p:cNvSpPr/>
            <p:nvPr/>
          </p:nvSpPr>
          <p:spPr>
            <a:xfrm rot="5400000" flipV="1">
              <a:off x="4574999" y="1954046"/>
              <a:ext cx="2275200" cy="2281202"/>
            </a:xfrm>
            <a:prstGeom prst="arc">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 name="TextBox 8">
            <a:extLst>
              <a:ext uri="{FF2B5EF4-FFF2-40B4-BE49-F238E27FC236}">
                <a16:creationId xmlns:a16="http://schemas.microsoft.com/office/drawing/2014/main" id="{9D698320-97FF-FE41-AB9E-90266164FC0F}"/>
              </a:ext>
            </a:extLst>
          </p:cNvPr>
          <p:cNvSpPr txBox="1"/>
          <p:nvPr/>
        </p:nvSpPr>
        <p:spPr>
          <a:xfrm>
            <a:off x="101600" y="3189111"/>
            <a:ext cx="3159459" cy="646331"/>
          </a:xfrm>
          <a:prstGeom prst="rect">
            <a:avLst/>
          </a:prstGeom>
          <a:noFill/>
        </p:spPr>
        <p:txBody>
          <a:bodyPr wrap="square" rtlCol="0">
            <a:spAutoFit/>
          </a:bodyPr>
          <a:lstStyle/>
          <a:p>
            <a:pPr algn="r"/>
            <a:r>
              <a:rPr lang="en-US" b="1" dirty="0">
                <a:latin typeface="Helvetica" charset="0"/>
                <a:ea typeface="Helvetica" charset="0"/>
                <a:cs typeface="Helvetica" charset="0"/>
              </a:rPr>
              <a:t>Biomarkers of immunotherapy response</a:t>
            </a:r>
          </a:p>
        </p:txBody>
      </p:sp>
      <p:sp>
        <p:nvSpPr>
          <p:cNvPr id="10" name="TextBox 9">
            <a:extLst>
              <a:ext uri="{FF2B5EF4-FFF2-40B4-BE49-F238E27FC236}">
                <a16:creationId xmlns:a16="http://schemas.microsoft.com/office/drawing/2014/main" id="{F3C03890-69C6-2347-AD55-42987498501F}"/>
              </a:ext>
            </a:extLst>
          </p:cNvPr>
          <p:cNvSpPr txBox="1"/>
          <p:nvPr/>
        </p:nvSpPr>
        <p:spPr>
          <a:xfrm>
            <a:off x="5755799" y="3189110"/>
            <a:ext cx="3208201" cy="646331"/>
          </a:xfrm>
          <a:prstGeom prst="rect">
            <a:avLst/>
          </a:prstGeom>
          <a:noFill/>
        </p:spPr>
        <p:txBody>
          <a:bodyPr wrap="square" rtlCol="0">
            <a:spAutoFit/>
          </a:bodyPr>
          <a:lstStyle/>
          <a:p>
            <a:r>
              <a:rPr lang="en-US" b="1" dirty="0">
                <a:latin typeface="Helvetica" charset="0"/>
                <a:ea typeface="Helvetica" charset="0"/>
                <a:cs typeface="Helvetica" charset="0"/>
              </a:rPr>
              <a:t>Molecular mechanism(s) of immunotherapy response</a:t>
            </a:r>
          </a:p>
        </p:txBody>
      </p:sp>
      <p:sp>
        <p:nvSpPr>
          <p:cNvPr id="12" name="Title 2">
            <a:extLst>
              <a:ext uri="{FF2B5EF4-FFF2-40B4-BE49-F238E27FC236}">
                <a16:creationId xmlns:a16="http://schemas.microsoft.com/office/drawing/2014/main" id="{D97C1561-BF22-054B-8B54-D8AD8809E15E}"/>
              </a:ext>
            </a:extLst>
          </p:cNvPr>
          <p:cNvSpPr>
            <a:spLocks noGrp="1"/>
          </p:cNvSpPr>
          <p:nvPr>
            <p:ph type="title"/>
          </p:nvPr>
        </p:nvSpPr>
        <p:spPr>
          <a:xfrm>
            <a:off x="101600" y="339545"/>
            <a:ext cx="8940799" cy="444624"/>
          </a:xfrm>
        </p:spPr>
        <p:txBody>
          <a:bodyPr/>
          <a:lstStyle/>
          <a:p>
            <a:r>
              <a:rPr lang="en-US" dirty="0"/>
              <a:t>Transcriptional signatures to immunotherapy in PDAC</a:t>
            </a:r>
          </a:p>
        </p:txBody>
      </p:sp>
      <p:sp>
        <p:nvSpPr>
          <p:cNvPr id="14" name="Arc 13">
            <a:extLst>
              <a:ext uri="{FF2B5EF4-FFF2-40B4-BE49-F238E27FC236}">
                <a16:creationId xmlns:a16="http://schemas.microsoft.com/office/drawing/2014/main" id="{F87F4FB7-1724-F342-9415-A069E28ABAE1}"/>
              </a:ext>
            </a:extLst>
          </p:cNvPr>
          <p:cNvSpPr/>
          <p:nvPr/>
        </p:nvSpPr>
        <p:spPr>
          <a:xfrm rot="16200000" flipH="1">
            <a:off x="1557405" y="3028399"/>
            <a:ext cx="2261651" cy="1827415"/>
          </a:xfrm>
          <a:prstGeom prst="arc">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F607B-DC8D-1041-A0A0-23147032CA8D}"/>
              </a:ext>
            </a:extLst>
          </p:cNvPr>
          <p:cNvSpPr/>
          <p:nvPr/>
        </p:nvSpPr>
        <p:spPr>
          <a:xfrm rot="16200000" flipH="1" flipV="1">
            <a:off x="5285873" y="3027710"/>
            <a:ext cx="2261651" cy="1828795"/>
          </a:xfrm>
          <a:prstGeom prst="arc">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E05CA1A1-B590-F74C-B1A4-6A5FB1439B1C}"/>
              </a:ext>
            </a:extLst>
          </p:cNvPr>
          <p:cNvSpPr txBox="1"/>
          <p:nvPr/>
        </p:nvSpPr>
        <p:spPr>
          <a:xfrm>
            <a:off x="2758009" y="4891897"/>
            <a:ext cx="3627978" cy="369332"/>
          </a:xfrm>
          <a:prstGeom prst="rect">
            <a:avLst/>
          </a:prstGeom>
          <a:noFill/>
        </p:spPr>
        <p:txBody>
          <a:bodyPr wrap="square" rtlCol="0">
            <a:spAutoFit/>
          </a:bodyPr>
          <a:lstStyle/>
          <a:p>
            <a:pPr algn="ctr"/>
            <a:r>
              <a:rPr lang="en-US" b="1" dirty="0">
                <a:latin typeface="Helvetica" charset="0"/>
                <a:ea typeface="Helvetica" charset="0"/>
                <a:cs typeface="Helvetica" charset="0"/>
              </a:rPr>
              <a:t>Corroborate with patient data</a:t>
            </a:r>
          </a:p>
        </p:txBody>
      </p:sp>
      <p:sp>
        <p:nvSpPr>
          <p:cNvPr id="18" name="TextBox 17">
            <a:extLst>
              <a:ext uri="{FF2B5EF4-FFF2-40B4-BE49-F238E27FC236}">
                <a16:creationId xmlns:a16="http://schemas.microsoft.com/office/drawing/2014/main" id="{E1E92464-280C-C942-BF20-89858407A453}"/>
              </a:ext>
            </a:extLst>
          </p:cNvPr>
          <p:cNvSpPr txBox="1"/>
          <p:nvPr/>
        </p:nvSpPr>
        <p:spPr>
          <a:xfrm>
            <a:off x="2771654" y="6068899"/>
            <a:ext cx="3627978" cy="646331"/>
          </a:xfrm>
          <a:prstGeom prst="rect">
            <a:avLst/>
          </a:prstGeom>
          <a:noFill/>
        </p:spPr>
        <p:txBody>
          <a:bodyPr wrap="square" rtlCol="0">
            <a:spAutoFit/>
          </a:bodyPr>
          <a:lstStyle/>
          <a:p>
            <a:pPr algn="ctr"/>
            <a:r>
              <a:rPr lang="en-US" b="1" dirty="0">
                <a:latin typeface="Helvetica" charset="0"/>
                <a:ea typeface="Helvetica" charset="0"/>
                <a:cs typeface="Helvetica" charset="0"/>
              </a:rPr>
              <a:t>Validate with clinical model of PDAC &amp; patient samples</a:t>
            </a:r>
          </a:p>
        </p:txBody>
      </p:sp>
      <p:cxnSp>
        <p:nvCxnSpPr>
          <p:cNvPr id="4" name="Straight Arrow Connector 3">
            <a:extLst>
              <a:ext uri="{FF2B5EF4-FFF2-40B4-BE49-F238E27FC236}">
                <a16:creationId xmlns:a16="http://schemas.microsoft.com/office/drawing/2014/main" id="{017F55A6-4BA9-7942-A100-E2487BFDE733}"/>
              </a:ext>
            </a:extLst>
          </p:cNvPr>
          <p:cNvCxnSpPr/>
          <p:nvPr/>
        </p:nvCxnSpPr>
        <p:spPr>
          <a:xfrm>
            <a:off x="4571998" y="5368511"/>
            <a:ext cx="0" cy="579065"/>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5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16E41-913D-1E4F-92FA-5CE328DB712F}"/>
              </a:ext>
            </a:extLst>
          </p:cNvPr>
          <p:cNvSpPr>
            <a:spLocks noGrp="1"/>
          </p:cNvSpPr>
          <p:nvPr>
            <p:ph type="title"/>
          </p:nvPr>
        </p:nvSpPr>
        <p:spPr/>
        <p:txBody>
          <a:bodyPr/>
          <a:lstStyle/>
          <a:p>
            <a:r>
              <a:rPr lang="en-US" dirty="0">
                <a:latin typeface="Helvetica"/>
                <a:cs typeface="Helvetica"/>
              </a:rPr>
              <a:t>Selective response of pre-clinical models of PDACs to immune checkpoint inhibitors (ICIs)</a:t>
            </a:r>
          </a:p>
        </p:txBody>
      </p:sp>
      <p:pic>
        <p:nvPicPr>
          <p:cNvPr id="4" name="Picture 3">
            <a:extLst>
              <a:ext uri="{FF2B5EF4-FFF2-40B4-BE49-F238E27FC236}">
                <a16:creationId xmlns:a16="http://schemas.microsoft.com/office/drawing/2014/main" id="{8B9D314A-D6DF-2248-94C8-B679FA6C2998}"/>
              </a:ext>
            </a:extLst>
          </p:cNvPr>
          <p:cNvPicPr>
            <a:picLocks noChangeAspect="1"/>
          </p:cNvPicPr>
          <p:nvPr/>
        </p:nvPicPr>
        <p:blipFill>
          <a:blip r:embed="rId2"/>
          <a:stretch>
            <a:fillRect/>
          </a:stretch>
        </p:blipFill>
        <p:spPr>
          <a:xfrm>
            <a:off x="4552042" y="1741693"/>
            <a:ext cx="2509695" cy="2108874"/>
          </a:xfrm>
          <a:prstGeom prst="rect">
            <a:avLst/>
          </a:prstGeom>
        </p:spPr>
      </p:pic>
      <p:pic>
        <p:nvPicPr>
          <p:cNvPr id="5" name="Picture 4">
            <a:extLst>
              <a:ext uri="{FF2B5EF4-FFF2-40B4-BE49-F238E27FC236}">
                <a16:creationId xmlns:a16="http://schemas.microsoft.com/office/drawing/2014/main" id="{43640BDD-3F97-C546-BD14-0C8153BB6ADC}"/>
              </a:ext>
            </a:extLst>
          </p:cNvPr>
          <p:cNvPicPr>
            <a:picLocks noChangeAspect="1"/>
          </p:cNvPicPr>
          <p:nvPr/>
        </p:nvPicPr>
        <p:blipFill>
          <a:blip r:embed="rId3"/>
          <a:stretch>
            <a:fillRect/>
          </a:stretch>
        </p:blipFill>
        <p:spPr>
          <a:xfrm>
            <a:off x="2063476" y="1741693"/>
            <a:ext cx="2568076" cy="2108874"/>
          </a:xfrm>
          <a:prstGeom prst="rect">
            <a:avLst/>
          </a:prstGeom>
        </p:spPr>
      </p:pic>
      <p:pic>
        <p:nvPicPr>
          <p:cNvPr id="7" name="Picture 6">
            <a:extLst>
              <a:ext uri="{FF2B5EF4-FFF2-40B4-BE49-F238E27FC236}">
                <a16:creationId xmlns:a16="http://schemas.microsoft.com/office/drawing/2014/main" id="{CEFADB3B-74B8-474D-878A-51C01233D953}"/>
              </a:ext>
            </a:extLst>
          </p:cNvPr>
          <p:cNvPicPr>
            <a:picLocks noChangeAspect="1"/>
          </p:cNvPicPr>
          <p:nvPr/>
        </p:nvPicPr>
        <p:blipFill rotWithShape="1">
          <a:blip r:embed="rId4"/>
          <a:srcRect l="6791" t="25611" r="11773" b="8813"/>
          <a:stretch/>
        </p:blipFill>
        <p:spPr>
          <a:xfrm>
            <a:off x="176240" y="1890597"/>
            <a:ext cx="1807726" cy="1682971"/>
          </a:xfrm>
          <a:prstGeom prst="rect">
            <a:avLst/>
          </a:prstGeom>
        </p:spPr>
      </p:pic>
      <p:sp>
        <p:nvSpPr>
          <p:cNvPr id="8" name="TextBox 7">
            <a:extLst>
              <a:ext uri="{FF2B5EF4-FFF2-40B4-BE49-F238E27FC236}">
                <a16:creationId xmlns:a16="http://schemas.microsoft.com/office/drawing/2014/main" id="{05694D90-0A4D-A544-BC93-98743081E910}"/>
              </a:ext>
            </a:extLst>
          </p:cNvPr>
          <p:cNvSpPr txBox="1"/>
          <p:nvPr/>
        </p:nvSpPr>
        <p:spPr>
          <a:xfrm rot="16200000">
            <a:off x="-739087" y="2448331"/>
            <a:ext cx="1705242" cy="276999"/>
          </a:xfrm>
          <a:prstGeom prst="rect">
            <a:avLst/>
          </a:prstGeom>
          <a:noFill/>
        </p:spPr>
        <p:txBody>
          <a:bodyPr wrap="square" rtlCol="0">
            <a:spAutoFit/>
          </a:bodyPr>
          <a:lstStyle/>
          <a:p>
            <a:r>
              <a:rPr lang="en-US" sz="1200" dirty="0">
                <a:latin typeface="Helvetica" pitchFamily="2" charset="0"/>
                <a:ea typeface="Helvetica" charset="0"/>
                <a:cs typeface="Calibri" panose="020F0502020204030204" pitchFamily="34" charset="0"/>
              </a:rPr>
              <a:t>Percent survival</a:t>
            </a:r>
          </a:p>
        </p:txBody>
      </p:sp>
      <p:sp>
        <p:nvSpPr>
          <p:cNvPr id="9" name="TextBox 8">
            <a:extLst>
              <a:ext uri="{FF2B5EF4-FFF2-40B4-BE49-F238E27FC236}">
                <a16:creationId xmlns:a16="http://schemas.microsoft.com/office/drawing/2014/main" id="{90D45C26-9481-D049-8A3E-3CE368DB785B}"/>
              </a:ext>
            </a:extLst>
          </p:cNvPr>
          <p:cNvSpPr txBox="1"/>
          <p:nvPr/>
        </p:nvSpPr>
        <p:spPr>
          <a:xfrm>
            <a:off x="262238" y="3568339"/>
            <a:ext cx="2262981" cy="276999"/>
          </a:xfrm>
          <a:prstGeom prst="rect">
            <a:avLst/>
          </a:prstGeom>
          <a:noFill/>
        </p:spPr>
        <p:txBody>
          <a:bodyPr wrap="square" rtlCol="0">
            <a:spAutoFit/>
          </a:bodyPr>
          <a:lstStyle/>
          <a:p>
            <a:r>
              <a:rPr lang="en-US" sz="1200" dirty="0">
                <a:latin typeface="Helvetica" pitchFamily="2" charset="0"/>
                <a:ea typeface="Helvetica" charset="0"/>
                <a:cs typeface="Calibri" panose="020F0502020204030204" pitchFamily="34" charset="0"/>
              </a:rPr>
              <a:t>Days after implantation</a:t>
            </a:r>
          </a:p>
        </p:txBody>
      </p:sp>
      <p:sp>
        <p:nvSpPr>
          <p:cNvPr id="10" name="TextBox 9">
            <a:extLst>
              <a:ext uri="{FF2B5EF4-FFF2-40B4-BE49-F238E27FC236}">
                <a16:creationId xmlns:a16="http://schemas.microsoft.com/office/drawing/2014/main" id="{6626984D-811F-D34F-A99D-695867A2A005}"/>
              </a:ext>
            </a:extLst>
          </p:cNvPr>
          <p:cNvSpPr txBox="1"/>
          <p:nvPr/>
        </p:nvSpPr>
        <p:spPr>
          <a:xfrm>
            <a:off x="1378646" y="2131497"/>
            <a:ext cx="381136" cy="630942"/>
          </a:xfrm>
          <a:prstGeom prst="rect">
            <a:avLst/>
          </a:prstGeom>
          <a:noFill/>
        </p:spPr>
        <p:txBody>
          <a:bodyPr wrap="square" rtlCol="0">
            <a:spAutoFit/>
          </a:bodyPr>
          <a:lstStyle/>
          <a:p>
            <a:r>
              <a:rPr lang="en-US" sz="3500" dirty="0">
                <a:solidFill>
                  <a:srgbClr val="FF0000"/>
                </a:solidFill>
                <a:latin typeface="Helvetica" pitchFamily="2" charset="0"/>
                <a:ea typeface="Helvetica" charset="0"/>
                <a:cs typeface="Calibri" panose="020F0502020204030204" pitchFamily="34" charset="0"/>
              </a:rPr>
              <a:t>*</a:t>
            </a:r>
          </a:p>
        </p:txBody>
      </p:sp>
      <p:pic>
        <p:nvPicPr>
          <p:cNvPr id="11" name="Picture 10">
            <a:extLst>
              <a:ext uri="{FF2B5EF4-FFF2-40B4-BE49-F238E27FC236}">
                <a16:creationId xmlns:a16="http://schemas.microsoft.com/office/drawing/2014/main" id="{F7002847-D6A3-7344-B137-951B74281613}"/>
              </a:ext>
            </a:extLst>
          </p:cNvPr>
          <p:cNvPicPr>
            <a:picLocks noChangeAspect="1"/>
          </p:cNvPicPr>
          <p:nvPr/>
        </p:nvPicPr>
        <p:blipFill>
          <a:blip r:embed="rId5"/>
          <a:stretch>
            <a:fillRect/>
          </a:stretch>
        </p:blipFill>
        <p:spPr>
          <a:xfrm>
            <a:off x="6946702" y="1853266"/>
            <a:ext cx="2197298" cy="1898695"/>
          </a:xfrm>
          <a:prstGeom prst="rect">
            <a:avLst/>
          </a:prstGeom>
        </p:spPr>
      </p:pic>
      <p:sp>
        <p:nvSpPr>
          <p:cNvPr id="12" name="TextBox 11">
            <a:extLst>
              <a:ext uri="{FF2B5EF4-FFF2-40B4-BE49-F238E27FC236}">
                <a16:creationId xmlns:a16="http://schemas.microsoft.com/office/drawing/2014/main" id="{79F51CCB-0D22-024B-BCCE-007ECDBAB43B}"/>
              </a:ext>
            </a:extLst>
          </p:cNvPr>
          <p:cNvSpPr txBox="1"/>
          <p:nvPr/>
        </p:nvSpPr>
        <p:spPr>
          <a:xfrm>
            <a:off x="224466" y="1214785"/>
            <a:ext cx="1368843" cy="338554"/>
          </a:xfrm>
          <a:prstGeom prst="rect">
            <a:avLst/>
          </a:prstGeom>
          <a:noFill/>
        </p:spPr>
        <p:txBody>
          <a:bodyPr wrap="square" rtlCol="0">
            <a:spAutoFit/>
          </a:bodyPr>
          <a:lstStyle/>
          <a:p>
            <a:r>
              <a:rPr lang="en-US" sz="1600" b="1" dirty="0">
                <a:latin typeface="Helvetica" pitchFamily="2" charset="0"/>
                <a:cs typeface="Calibri" panose="020F0502020204030204" pitchFamily="34" charset="0"/>
              </a:rPr>
              <a:t>KPC001s</a:t>
            </a:r>
          </a:p>
        </p:txBody>
      </p:sp>
      <p:sp>
        <p:nvSpPr>
          <p:cNvPr id="13" name="TextBox 12">
            <a:extLst>
              <a:ext uri="{FF2B5EF4-FFF2-40B4-BE49-F238E27FC236}">
                <a16:creationId xmlns:a16="http://schemas.microsoft.com/office/drawing/2014/main" id="{E8DA84B7-C913-0E45-A508-E4E3D5DA65AD}"/>
              </a:ext>
            </a:extLst>
          </p:cNvPr>
          <p:cNvSpPr txBox="1"/>
          <p:nvPr/>
        </p:nvSpPr>
        <p:spPr>
          <a:xfrm>
            <a:off x="2443255" y="1188590"/>
            <a:ext cx="911468" cy="338554"/>
          </a:xfrm>
          <a:prstGeom prst="rect">
            <a:avLst/>
          </a:prstGeom>
          <a:noFill/>
        </p:spPr>
        <p:txBody>
          <a:bodyPr wrap="square" rtlCol="0">
            <a:spAutoFit/>
          </a:bodyPr>
          <a:lstStyle/>
          <a:p>
            <a:r>
              <a:rPr lang="en-US" sz="1600" b="1" dirty="0">
                <a:latin typeface="Helvetica" pitchFamily="2" charset="0"/>
                <a:cs typeface="Calibri" panose="020F0502020204030204" pitchFamily="34" charset="0"/>
              </a:rPr>
              <a:t>PAN02</a:t>
            </a:r>
          </a:p>
        </p:txBody>
      </p:sp>
      <p:sp>
        <p:nvSpPr>
          <p:cNvPr id="14" name="TextBox 13">
            <a:extLst>
              <a:ext uri="{FF2B5EF4-FFF2-40B4-BE49-F238E27FC236}">
                <a16:creationId xmlns:a16="http://schemas.microsoft.com/office/drawing/2014/main" id="{D5CDB38F-97CA-E14D-B736-D176262ABF1B}"/>
              </a:ext>
            </a:extLst>
          </p:cNvPr>
          <p:cNvSpPr txBox="1"/>
          <p:nvPr/>
        </p:nvSpPr>
        <p:spPr>
          <a:xfrm>
            <a:off x="4945203" y="1153992"/>
            <a:ext cx="838691" cy="338554"/>
          </a:xfrm>
          <a:prstGeom prst="rect">
            <a:avLst/>
          </a:prstGeom>
          <a:noFill/>
        </p:spPr>
        <p:txBody>
          <a:bodyPr wrap="square" rtlCol="0">
            <a:spAutoFit/>
          </a:bodyPr>
          <a:lstStyle/>
          <a:p>
            <a:r>
              <a:rPr lang="en-US" sz="1600" b="1" dirty="0">
                <a:latin typeface="Helvetica" pitchFamily="2" charset="0"/>
                <a:cs typeface="Calibri" panose="020F0502020204030204" pitchFamily="34" charset="0"/>
              </a:rPr>
              <a:t>AK4.4</a:t>
            </a:r>
          </a:p>
        </p:txBody>
      </p:sp>
      <p:sp>
        <p:nvSpPr>
          <p:cNvPr id="15" name="TextBox 14">
            <a:extLst>
              <a:ext uri="{FF2B5EF4-FFF2-40B4-BE49-F238E27FC236}">
                <a16:creationId xmlns:a16="http://schemas.microsoft.com/office/drawing/2014/main" id="{FF1CA6DD-BA05-E94A-AF64-B72C0E0C46DD}"/>
              </a:ext>
            </a:extLst>
          </p:cNvPr>
          <p:cNvSpPr txBox="1"/>
          <p:nvPr/>
        </p:nvSpPr>
        <p:spPr>
          <a:xfrm>
            <a:off x="7207702" y="1194189"/>
            <a:ext cx="1146468" cy="338554"/>
          </a:xfrm>
          <a:prstGeom prst="rect">
            <a:avLst/>
          </a:prstGeom>
          <a:noFill/>
        </p:spPr>
        <p:txBody>
          <a:bodyPr wrap="square" rtlCol="0">
            <a:spAutoFit/>
          </a:bodyPr>
          <a:lstStyle/>
          <a:p>
            <a:r>
              <a:rPr lang="en-US" sz="1600" b="1" dirty="0">
                <a:latin typeface="Helvetica" pitchFamily="2" charset="0"/>
                <a:cs typeface="Calibri" panose="020F0502020204030204" pitchFamily="34" charset="0"/>
              </a:rPr>
              <a:t>HY19636</a:t>
            </a:r>
          </a:p>
        </p:txBody>
      </p:sp>
      <p:sp>
        <p:nvSpPr>
          <p:cNvPr id="17" name="TextBox 16">
            <a:extLst>
              <a:ext uri="{FF2B5EF4-FFF2-40B4-BE49-F238E27FC236}">
                <a16:creationId xmlns:a16="http://schemas.microsoft.com/office/drawing/2014/main" id="{5CBB01FE-E2C3-164B-B838-6EDC34AF8634}"/>
              </a:ext>
            </a:extLst>
          </p:cNvPr>
          <p:cNvSpPr txBox="1"/>
          <p:nvPr/>
        </p:nvSpPr>
        <p:spPr>
          <a:xfrm>
            <a:off x="8115214" y="2149101"/>
            <a:ext cx="702436" cy="338554"/>
          </a:xfrm>
          <a:prstGeom prst="rect">
            <a:avLst/>
          </a:prstGeom>
          <a:noFill/>
        </p:spPr>
        <p:txBody>
          <a:bodyPr wrap="square" rtlCol="0">
            <a:spAutoFit/>
          </a:bodyPr>
          <a:lstStyle/>
          <a:p>
            <a:r>
              <a:rPr lang="en-US" sz="1600" dirty="0" err="1">
                <a:solidFill>
                  <a:srgbClr val="FF0000"/>
                </a:solidFill>
                <a:latin typeface="Helvetica" pitchFamily="2" charset="0"/>
              </a:rPr>
              <a:t>n.s</a:t>
            </a:r>
            <a:r>
              <a:rPr lang="en-US" sz="1600" dirty="0">
                <a:solidFill>
                  <a:srgbClr val="FF0000"/>
                </a:solidFill>
                <a:latin typeface="Helvetica" pitchFamily="2" charset="0"/>
              </a:rPr>
              <a:t>.</a:t>
            </a:r>
          </a:p>
        </p:txBody>
      </p:sp>
      <p:sp>
        <p:nvSpPr>
          <p:cNvPr id="18" name="Rectangle 17">
            <a:extLst>
              <a:ext uri="{FF2B5EF4-FFF2-40B4-BE49-F238E27FC236}">
                <a16:creationId xmlns:a16="http://schemas.microsoft.com/office/drawing/2014/main" id="{A31650B9-1980-734C-AF37-5519236A0D3D}"/>
              </a:ext>
            </a:extLst>
          </p:cNvPr>
          <p:cNvSpPr/>
          <p:nvPr/>
        </p:nvSpPr>
        <p:spPr>
          <a:xfrm>
            <a:off x="252034" y="1552691"/>
            <a:ext cx="2746461" cy="307777"/>
          </a:xfrm>
          <a:prstGeom prst="rect">
            <a:avLst/>
          </a:prstGeom>
        </p:spPr>
        <p:txBody>
          <a:bodyPr wrap="square">
            <a:spAutoFit/>
          </a:bodyPr>
          <a:lstStyle/>
          <a:p>
            <a:r>
              <a:rPr lang="en-US" sz="1400" b="1" dirty="0">
                <a:latin typeface="Helvetica" pitchFamily="2" charset="0"/>
                <a:cs typeface="Calibri" panose="020F0502020204030204" pitchFamily="34" charset="0"/>
              </a:rPr>
              <a:t>Kras</a:t>
            </a:r>
            <a:r>
              <a:rPr lang="en-US" sz="1400" b="1" baseline="30000" dirty="0">
                <a:latin typeface="Helvetica" pitchFamily="2" charset="0"/>
                <a:cs typeface="Calibri" panose="020F0502020204030204" pitchFamily="34" charset="0"/>
              </a:rPr>
              <a:t>G12D/+ </a:t>
            </a:r>
            <a:r>
              <a:rPr lang="en-US" sz="1400" b="1" dirty="0">
                <a:latin typeface="Helvetica" pitchFamily="2" charset="0"/>
                <a:cs typeface="Calibri" panose="020F0502020204030204" pitchFamily="34" charset="0"/>
              </a:rPr>
              <a:t>/ Trp53</a:t>
            </a:r>
            <a:r>
              <a:rPr lang="en-US" sz="1400" b="1" baseline="30000" dirty="0">
                <a:latin typeface="Helvetica" pitchFamily="2" charset="0"/>
                <a:cs typeface="Calibri" panose="020F0502020204030204" pitchFamily="34" charset="0"/>
              </a:rPr>
              <a:t>R172H /+</a:t>
            </a:r>
            <a:endParaRPr lang="en-US" sz="1400" dirty="0">
              <a:latin typeface="Helvetica" pitchFamily="2" charset="0"/>
            </a:endParaRPr>
          </a:p>
        </p:txBody>
      </p:sp>
      <p:sp>
        <p:nvSpPr>
          <p:cNvPr id="19" name="Rectangle 18">
            <a:extLst>
              <a:ext uri="{FF2B5EF4-FFF2-40B4-BE49-F238E27FC236}">
                <a16:creationId xmlns:a16="http://schemas.microsoft.com/office/drawing/2014/main" id="{E2A0B6AE-61DD-3D4C-AC21-EE5B3A7AF66B}"/>
              </a:ext>
            </a:extLst>
          </p:cNvPr>
          <p:cNvSpPr/>
          <p:nvPr/>
        </p:nvSpPr>
        <p:spPr>
          <a:xfrm>
            <a:off x="7207702" y="1545490"/>
            <a:ext cx="2203039" cy="307777"/>
          </a:xfrm>
          <a:prstGeom prst="rect">
            <a:avLst/>
          </a:prstGeom>
        </p:spPr>
        <p:txBody>
          <a:bodyPr wrap="square">
            <a:spAutoFit/>
          </a:bodyPr>
          <a:lstStyle/>
          <a:p>
            <a:r>
              <a:rPr lang="en-US" sz="1400" b="1" dirty="0">
                <a:latin typeface="Helvetica" pitchFamily="2" charset="0"/>
                <a:cs typeface="Calibri" panose="020F0502020204030204" pitchFamily="34" charset="0"/>
              </a:rPr>
              <a:t>Kras</a:t>
            </a:r>
            <a:r>
              <a:rPr lang="en-US" sz="1400" b="1" baseline="30000" dirty="0">
                <a:latin typeface="Helvetica" pitchFamily="2" charset="0"/>
                <a:cs typeface="Calibri" panose="020F0502020204030204" pitchFamily="34" charset="0"/>
              </a:rPr>
              <a:t>G12D/+ </a:t>
            </a:r>
            <a:r>
              <a:rPr lang="en-US" sz="1400" b="1" dirty="0">
                <a:latin typeface="Helvetica" pitchFamily="2" charset="0"/>
                <a:cs typeface="Calibri" panose="020F0502020204030204" pitchFamily="34" charset="0"/>
              </a:rPr>
              <a:t>/ Trp53</a:t>
            </a:r>
            <a:r>
              <a:rPr lang="en-US" sz="1400" b="1" baseline="30000" dirty="0">
                <a:latin typeface="Helvetica" pitchFamily="2" charset="0"/>
                <a:cs typeface="Calibri" panose="020F0502020204030204" pitchFamily="34" charset="0"/>
              </a:rPr>
              <a:t>-/+</a:t>
            </a:r>
          </a:p>
        </p:txBody>
      </p:sp>
      <p:sp>
        <p:nvSpPr>
          <p:cNvPr id="20" name="Rectangle 19">
            <a:extLst>
              <a:ext uri="{FF2B5EF4-FFF2-40B4-BE49-F238E27FC236}">
                <a16:creationId xmlns:a16="http://schemas.microsoft.com/office/drawing/2014/main" id="{866C2469-B939-2649-9DDD-AD2FB5AC607E}"/>
              </a:ext>
            </a:extLst>
          </p:cNvPr>
          <p:cNvSpPr/>
          <p:nvPr/>
        </p:nvSpPr>
        <p:spPr>
          <a:xfrm>
            <a:off x="4933637" y="1551070"/>
            <a:ext cx="2223879" cy="307777"/>
          </a:xfrm>
          <a:prstGeom prst="rect">
            <a:avLst/>
          </a:prstGeom>
        </p:spPr>
        <p:txBody>
          <a:bodyPr wrap="square">
            <a:spAutoFit/>
          </a:bodyPr>
          <a:lstStyle/>
          <a:p>
            <a:r>
              <a:rPr lang="is-IS" sz="1400" b="1" dirty="0">
                <a:latin typeface="Helvetica" pitchFamily="2" charset="0"/>
                <a:cs typeface="Helvetica"/>
              </a:rPr>
              <a:t>Kras</a:t>
            </a:r>
            <a:r>
              <a:rPr lang="is-IS" sz="1400" b="1" baseline="30000" dirty="0">
                <a:latin typeface="Helvetica" pitchFamily="2" charset="0"/>
                <a:cs typeface="Helvetica"/>
              </a:rPr>
              <a:t>G12D/+</a:t>
            </a:r>
            <a:r>
              <a:rPr lang="is-IS" sz="1400" b="1" dirty="0">
                <a:latin typeface="Helvetica" pitchFamily="2" charset="0"/>
                <a:cs typeface="Helvetica"/>
              </a:rPr>
              <a:t> / Trp53</a:t>
            </a:r>
            <a:r>
              <a:rPr lang="is-IS" sz="1400" b="1" baseline="30000" dirty="0">
                <a:latin typeface="Helvetica" pitchFamily="2" charset="0"/>
                <a:cs typeface="Helvetica"/>
              </a:rPr>
              <a:t>-/+</a:t>
            </a:r>
            <a:endParaRPr lang="en-US" sz="1400" dirty="0">
              <a:latin typeface="Helvetica" pitchFamily="2" charset="0"/>
            </a:endParaRPr>
          </a:p>
        </p:txBody>
      </p:sp>
      <p:sp>
        <p:nvSpPr>
          <p:cNvPr id="21" name="Rectangle 20">
            <a:extLst>
              <a:ext uri="{FF2B5EF4-FFF2-40B4-BE49-F238E27FC236}">
                <a16:creationId xmlns:a16="http://schemas.microsoft.com/office/drawing/2014/main" id="{EBA5FA7F-B470-5545-ACF1-B7B01E05FF58}"/>
              </a:ext>
            </a:extLst>
          </p:cNvPr>
          <p:cNvSpPr/>
          <p:nvPr/>
        </p:nvSpPr>
        <p:spPr>
          <a:xfrm>
            <a:off x="2441456" y="1551070"/>
            <a:ext cx="2363339" cy="307777"/>
          </a:xfrm>
          <a:prstGeom prst="rect">
            <a:avLst/>
          </a:prstGeom>
        </p:spPr>
        <p:txBody>
          <a:bodyPr wrap="square">
            <a:spAutoFit/>
          </a:bodyPr>
          <a:lstStyle/>
          <a:p>
            <a:r>
              <a:rPr lang="is-IS" sz="1400" b="1" dirty="0">
                <a:latin typeface="Helvetica" pitchFamily="2" charset="0"/>
                <a:cs typeface="Helvetica"/>
              </a:rPr>
              <a:t>Smad4</a:t>
            </a:r>
            <a:r>
              <a:rPr lang="is-IS" sz="1400" b="1" baseline="30000" dirty="0">
                <a:latin typeface="Helvetica" pitchFamily="2" charset="0"/>
                <a:cs typeface="Helvetica"/>
              </a:rPr>
              <a:t>m174</a:t>
            </a:r>
            <a:r>
              <a:rPr lang="is-IS" sz="1400" b="1" dirty="0">
                <a:latin typeface="Helvetica" pitchFamily="2" charset="0"/>
                <a:cs typeface="Helvetica"/>
              </a:rPr>
              <a:t> / Trp53</a:t>
            </a:r>
            <a:r>
              <a:rPr lang="is-IS" sz="1400" b="1" baseline="30000" dirty="0">
                <a:latin typeface="Helvetica" pitchFamily="2" charset="0"/>
                <a:cs typeface="Helvetica"/>
              </a:rPr>
              <a:t>+/+</a:t>
            </a:r>
            <a:endParaRPr lang="en-US" sz="1400" dirty="0">
              <a:latin typeface="Helvetica" pitchFamily="2" charset="0"/>
            </a:endParaRPr>
          </a:p>
        </p:txBody>
      </p:sp>
      <p:sp>
        <p:nvSpPr>
          <p:cNvPr id="23" name="TextBox 22">
            <a:extLst>
              <a:ext uri="{FF2B5EF4-FFF2-40B4-BE49-F238E27FC236}">
                <a16:creationId xmlns:a16="http://schemas.microsoft.com/office/drawing/2014/main" id="{59EB073A-1692-E34A-9E2F-8650B2C14615}"/>
              </a:ext>
            </a:extLst>
          </p:cNvPr>
          <p:cNvSpPr txBox="1"/>
          <p:nvPr/>
        </p:nvSpPr>
        <p:spPr>
          <a:xfrm>
            <a:off x="5763248" y="3923864"/>
            <a:ext cx="4704998" cy="307777"/>
          </a:xfrm>
          <a:prstGeom prst="rect">
            <a:avLst/>
          </a:prstGeom>
          <a:noFill/>
        </p:spPr>
        <p:txBody>
          <a:bodyPr wrap="square" rtlCol="0">
            <a:spAutoFit/>
          </a:bodyPr>
          <a:lstStyle/>
          <a:p>
            <a:r>
              <a:rPr lang="en-US" sz="1400" b="1" dirty="0">
                <a:latin typeface="Helvetica" pitchFamily="2" charset="0"/>
                <a:ea typeface="Helvetica" charset="0"/>
                <a:cs typeface="Calibri" panose="020F0502020204030204" pitchFamily="34" charset="0"/>
              </a:rPr>
              <a:t>--- Control           </a:t>
            </a:r>
            <a:r>
              <a:rPr lang="en-US" sz="1400" b="1" dirty="0">
                <a:solidFill>
                  <a:srgbClr val="0D48F6"/>
                </a:solidFill>
                <a:latin typeface="Helvetica" pitchFamily="2" charset="0"/>
                <a:ea typeface="Helvetica" charset="0"/>
                <a:cs typeface="Calibri" panose="020F0502020204030204" pitchFamily="34" charset="0"/>
              </a:rPr>
              <a:t>--- a-PD-1 + a-CTLA4</a:t>
            </a:r>
          </a:p>
        </p:txBody>
      </p:sp>
      <p:pic>
        <p:nvPicPr>
          <p:cNvPr id="24" name="Picture 23">
            <a:extLst>
              <a:ext uri="{FF2B5EF4-FFF2-40B4-BE49-F238E27FC236}">
                <a16:creationId xmlns:a16="http://schemas.microsoft.com/office/drawing/2014/main" id="{B15F91DC-D0F1-3A46-8301-AE9DE7A667FF}"/>
              </a:ext>
            </a:extLst>
          </p:cNvPr>
          <p:cNvPicPr>
            <a:picLocks noChangeAspect="1"/>
          </p:cNvPicPr>
          <p:nvPr/>
        </p:nvPicPr>
        <p:blipFill>
          <a:blip r:embed="rId6"/>
          <a:stretch>
            <a:fillRect/>
          </a:stretch>
        </p:blipFill>
        <p:spPr>
          <a:xfrm>
            <a:off x="1487535" y="4355342"/>
            <a:ext cx="2440047" cy="2463523"/>
          </a:xfrm>
          <a:prstGeom prst="rect">
            <a:avLst/>
          </a:prstGeom>
        </p:spPr>
      </p:pic>
      <p:pic>
        <p:nvPicPr>
          <p:cNvPr id="26" name="Picture 25">
            <a:extLst>
              <a:ext uri="{FF2B5EF4-FFF2-40B4-BE49-F238E27FC236}">
                <a16:creationId xmlns:a16="http://schemas.microsoft.com/office/drawing/2014/main" id="{B9EC02A7-87E3-EF43-A8BE-899C55F35C27}"/>
              </a:ext>
            </a:extLst>
          </p:cNvPr>
          <p:cNvPicPr>
            <a:picLocks noChangeAspect="1"/>
          </p:cNvPicPr>
          <p:nvPr/>
        </p:nvPicPr>
        <p:blipFill>
          <a:blip r:embed="rId7"/>
          <a:stretch>
            <a:fillRect/>
          </a:stretch>
        </p:blipFill>
        <p:spPr>
          <a:xfrm>
            <a:off x="4565577" y="4380891"/>
            <a:ext cx="2323460" cy="2452691"/>
          </a:xfrm>
          <a:prstGeom prst="rect">
            <a:avLst/>
          </a:prstGeom>
        </p:spPr>
      </p:pic>
      <p:sp>
        <p:nvSpPr>
          <p:cNvPr id="28" name="TextBox 27">
            <a:extLst>
              <a:ext uri="{FF2B5EF4-FFF2-40B4-BE49-F238E27FC236}">
                <a16:creationId xmlns:a16="http://schemas.microsoft.com/office/drawing/2014/main" id="{C2E1608C-3829-F248-8098-198B56F6CBF0}"/>
              </a:ext>
            </a:extLst>
          </p:cNvPr>
          <p:cNvSpPr txBox="1"/>
          <p:nvPr/>
        </p:nvSpPr>
        <p:spPr>
          <a:xfrm>
            <a:off x="6059790" y="2133712"/>
            <a:ext cx="702436" cy="369332"/>
          </a:xfrm>
          <a:prstGeom prst="rect">
            <a:avLst/>
          </a:prstGeom>
          <a:noFill/>
        </p:spPr>
        <p:txBody>
          <a:bodyPr wrap="square" rtlCol="0">
            <a:spAutoFit/>
          </a:bodyPr>
          <a:lstStyle/>
          <a:p>
            <a:r>
              <a:rPr lang="en-US" dirty="0" err="1">
                <a:solidFill>
                  <a:srgbClr val="FF0000"/>
                </a:solidFill>
                <a:latin typeface="Helvetica" pitchFamily="2" charset="0"/>
              </a:rPr>
              <a:t>n.s</a:t>
            </a:r>
            <a:r>
              <a:rPr lang="en-US" dirty="0">
                <a:solidFill>
                  <a:srgbClr val="FF0000"/>
                </a:solidFill>
                <a:latin typeface="Helvetica" pitchFamily="2" charset="0"/>
              </a:rPr>
              <a:t>.</a:t>
            </a:r>
          </a:p>
        </p:txBody>
      </p:sp>
      <p:sp>
        <p:nvSpPr>
          <p:cNvPr id="29" name="TextBox 28">
            <a:extLst>
              <a:ext uri="{FF2B5EF4-FFF2-40B4-BE49-F238E27FC236}">
                <a16:creationId xmlns:a16="http://schemas.microsoft.com/office/drawing/2014/main" id="{FA4154C6-C4F4-AB4E-9DB7-0C80E3D5461A}"/>
              </a:ext>
            </a:extLst>
          </p:cNvPr>
          <p:cNvSpPr txBox="1"/>
          <p:nvPr/>
        </p:nvSpPr>
        <p:spPr>
          <a:xfrm>
            <a:off x="3745420" y="2133712"/>
            <a:ext cx="359394" cy="630942"/>
          </a:xfrm>
          <a:prstGeom prst="rect">
            <a:avLst/>
          </a:prstGeom>
          <a:noFill/>
        </p:spPr>
        <p:txBody>
          <a:bodyPr wrap="square" rtlCol="0">
            <a:spAutoFit/>
          </a:bodyPr>
          <a:lstStyle/>
          <a:p>
            <a:r>
              <a:rPr lang="en-US" sz="3500" dirty="0">
                <a:solidFill>
                  <a:srgbClr val="FF0000"/>
                </a:solidFill>
                <a:latin typeface="Helvetica" pitchFamily="2" charset="0"/>
              </a:rPr>
              <a:t>*</a:t>
            </a:r>
          </a:p>
        </p:txBody>
      </p:sp>
      <p:pic>
        <p:nvPicPr>
          <p:cNvPr id="30" name="Picture 29">
            <a:extLst>
              <a:ext uri="{FF2B5EF4-FFF2-40B4-BE49-F238E27FC236}">
                <a16:creationId xmlns:a16="http://schemas.microsoft.com/office/drawing/2014/main" id="{63DF55D2-7813-D344-9CD6-6BEEC89122B7}"/>
              </a:ext>
            </a:extLst>
          </p:cNvPr>
          <p:cNvPicPr>
            <a:picLocks noChangeAspect="1"/>
          </p:cNvPicPr>
          <p:nvPr/>
        </p:nvPicPr>
        <p:blipFill rotWithShape="1">
          <a:blip r:embed="rId8"/>
          <a:srcRect l="54330" b="84913"/>
          <a:stretch/>
        </p:blipFill>
        <p:spPr>
          <a:xfrm>
            <a:off x="7269573" y="5822558"/>
            <a:ext cx="1691282" cy="457139"/>
          </a:xfrm>
          <a:prstGeom prst="rect">
            <a:avLst/>
          </a:prstGeom>
        </p:spPr>
      </p:pic>
    </p:spTree>
    <p:extLst>
      <p:ext uri="{BB962C8B-B14F-4D97-AF65-F5344CB8AC3E}">
        <p14:creationId xmlns:p14="http://schemas.microsoft.com/office/powerpoint/2010/main" val="2741721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16E41-913D-1E4F-92FA-5CE328DB712F}"/>
              </a:ext>
            </a:extLst>
          </p:cNvPr>
          <p:cNvSpPr>
            <a:spLocks noGrp="1"/>
          </p:cNvSpPr>
          <p:nvPr>
            <p:ph type="title"/>
          </p:nvPr>
        </p:nvSpPr>
        <p:spPr/>
        <p:txBody>
          <a:bodyPr/>
          <a:lstStyle/>
          <a:p>
            <a:r>
              <a:rPr lang="en-US" dirty="0">
                <a:latin typeface="Helvetica"/>
                <a:cs typeface="Helvetica"/>
              </a:rPr>
              <a:t>Focus on KPC and HY due to model availability</a:t>
            </a:r>
          </a:p>
        </p:txBody>
      </p:sp>
      <p:pic>
        <p:nvPicPr>
          <p:cNvPr id="7" name="Picture 6">
            <a:extLst>
              <a:ext uri="{FF2B5EF4-FFF2-40B4-BE49-F238E27FC236}">
                <a16:creationId xmlns:a16="http://schemas.microsoft.com/office/drawing/2014/main" id="{CEFADB3B-74B8-474D-878A-51C01233D953}"/>
              </a:ext>
            </a:extLst>
          </p:cNvPr>
          <p:cNvPicPr>
            <a:picLocks noChangeAspect="1"/>
          </p:cNvPicPr>
          <p:nvPr/>
        </p:nvPicPr>
        <p:blipFill rotWithShape="1">
          <a:blip r:embed="rId2"/>
          <a:srcRect l="6791" t="25611" r="11773" b="8813"/>
          <a:stretch/>
        </p:blipFill>
        <p:spPr>
          <a:xfrm>
            <a:off x="1672539" y="1890597"/>
            <a:ext cx="1807726" cy="1682971"/>
          </a:xfrm>
          <a:prstGeom prst="rect">
            <a:avLst/>
          </a:prstGeom>
        </p:spPr>
      </p:pic>
      <p:sp>
        <p:nvSpPr>
          <p:cNvPr id="8" name="TextBox 7">
            <a:extLst>
              <a:ext uri="{FF2B5EF4-FFF2-40B4-BE49-F238E27FC236}">
                <a16:creationId xmlns:a16="http://schemas.microsoft.com/office/drawing/2014/main" id="{05694D90-0A4D-A544-BC93-98743081E910}"/>
              </a:ext>
            </a:extLst>
          </p:cNvPr>
          <p:cNvSpPr txBox="1"/>
          <p:nvPr/>
        </p:nvSpPr>
        <p:spPr>
          <a:xfrm rot="16200000">
            <a:off x="757212" y="2448331"/>
            <a:ext cx="1705242" cy="276999"/>
          </a:xfrm>
          <a:prstGeom prst="rect">
            <a:avLst/>
          </a:prstGeom>
          <a:noFill/>
        </p:spPr>
        <p:txBody>
          <a:bodyPr wrap="square" rtlCol="0">
            <a:spAutoFit/>
          </a:bodyPr>
          <a:lstStyle/>
          <a:p>
            <a:r>
              <a:rPr lang="en-US" sz="1200" dirty="0">
                <a:latin typeface="Helvetica" pitchFamily="2" charset="0"/>
                <a:ea typeface="Helvetica" charset="0"/>
                <a:cs typeface="Calibri" panose="020F0502020204030204" pitchFamily="34" charset="0"/>
              </a:rPr>
              <a:t>Percent survival</a:t>
            </a:r>
          </a:p>
        </p:txBody>
      </p:sp>
      <p:sp>
        <p:nvSpPr>
          <p:cNvPr id="9" name="TextBox 8">
            <a:extLst>
              <a:ext uri="{FF2B5EF4-FFF2-40B4-BE49-F238E27FC236}">
                <a16:creationId xmlns:a16="http://schemas.microsoft.com/office/drawing/2014/main" id="{90D45C26-9481-D049-8A3E-3CE368DB785B}"/>
              </a:ext>
            </a:extLst>
          </p:cNvPr>
          <p:cNvSpPr txBox="1"/>
          <p:nvPr/>
        </p:nvSpPr>
        <p:spPr>
          <a:xfrm>
            <a:off x="1758537" y="3568339"/>
            <a:ext cx="2262981" cy="276999"/>
          </a:xfrm>
          <a:prstGeom prst="rect">
            <a:avLst/>
          </a:prstGeom>
          <a:noFill/>
        </p:spPr>
        <p:txBody>
          <a:bodyPr wrap="square" rtlCol="0">
            <a:spAutoFit/>
          </a:bodyPr>
          <a:lstStyle/>
          <a:p>
            <a:r>
              <a:rPr lang="en-US" sz="1200" dirty="0">
                <a:latin typeface="Helvetica" pitchFamily="2" charset="0"/>
                <a:ea typeface="Helvetica" charset="0"/>
                <a:cs typeface="Calibri" panose="020F0502020204030204" pitchFamily="34" charset="0"/>
              </a:rPr>
              <a:t>Days after implantation</a:t>
            </a:r>
          </a:p>
        </p:txBody>
      </p:sp>
      <p:sp>
        <p:nvSpPr>
          <p:cNvPr id="10" name="TextBox 9">
            <a:extLst>
              <a:ext uri="{FF2B5EF4-FFF2-40B4-BE49-F238E27FC236}">
                <a16:creationId xmlns:a16="http://schemas.microsoft.com/office/drawing/2014/main" id="{6626984D-811F-D34F-A99D-695867A2A005}"/>
              </a:ext>
            </a:extLst>
          </p:cNvPr>
          <p:cNvSpPr txBox="1"/>
          <p:nvPr/>
        </p:nvSpPr>
        <p:spPr>
          <a:xfrm>
            <a:off x="2874945" y="2131497"/>
            <a:ext cx="381136" cy="630942"/>
          </a:xfrm>
          <a:prstGeom prst="rect">
            <a:avLst/>
          </a:prstGeom>
          <a:noFill/>
        </p:spPr>
        <p:txBody>
          <a:bodyPr wrap="square" rtlCol="0">
            <a:spAutoFit/>
          </a:bodyPr>
          <a:lstStyle/>
          <a:p>
            <a:r>
              <a:rPr lang="en-US" sz="3500" dirty="0">
                <a:solidFill>
                  <a:srgbClr val="FF0000"/>
                </a:solidFill>
                <a:latin typeface="Helvetica" pitchFamily="2" charset="0"/>
                <a:ea typeface="Helvetica" charset="0"/>
                <a:cs typeface="Calibri" panose="020F0502020204030204" pitchFamily="34" charset="0"/>
              </a:rPr>
              <a:t>*</a:t>
            </a:r>
          </a:p>
        </p:txBody>
      </p:sp>
      <p:pic>
        <p:nvPicPr>
          <p:cNvPr id="11" name="Picture 10">
            <a:extLst>
              <a:ext uri="{FF2B5EF4-FFF2-40B4-BE49-F238E27FC236}">
                <a16:creationId xmlns:a16="http://schemas.microsoft.com/office/drawing/2014/main" id="{F7002847-D6A3-7344-B137-951B74281613}"/>
              </a:ext>
            </a:extLst>
          </p:cNvPr>
          <p:cNvPicPr>
            <a:picLocks noChangeAspect="1"/>
          </p:cNvPicPr>
          <p:nvPr/>
        </p:nvPicPr>
        <p:blipFill>
          <a:blip r:embed="rId3"/>
          <a:stretch>
            <a:fillRect/>
          </a:stretch>
        </p:blipFill>
        <p:spPr>
          <a:xfrm>
            <a:off x="5090182" y="1853266"/>
            <a:ext cx="2197298" cy="1898695"/>
          </a:xfrm>
          <a:prstGeom prst="rect">
            <a:avLst/>
          </a:prstGeom>
        </p:spPr>
      </p:pic>
      <p:sp>
        <p:nvSpPr>
          <p:cNvPr id="12" name="TextBox 11">
            <a:extLst>
              <a:ext uri="{FF2B5EF4-FFF2-40B4-BE49-F238E27FC236}">
                <a16:creationId xmlns:a16="http://schemas.microsoft.com/office/drawing/2014/main" id="{79F51CCB-0D22-024B-BCCE-007ECDBAB43B}"/>
              </a:ext>
            </a:extLst>
          </p:cNvPr>
          <p:cNvSpPr txBox="1"/>
          <p:nvPr/>
        </p:nvSpPr>
        <p:spPr>
          <a:xfrm>
            <a:off x="1720765" y="1214785"/>
            <a:ext cx="1759500" cy="338554"/>
          </a:xfrm>
          <a:prstGeom prst="rect">
            <a:avLst/>
          </a:prstGeom>
          <a:noFill/>
        </p:spPr>
        <p:txBody>
          <a:bodyPr wrap="square" rtlCol="0">
            <a:spAutoFit/>
          </a:bodyPr>
          <a:lstStyle/>
          <a:p>
            <a:r>
              <a:rPr lang="en-US" sz="1600" b="1" dirty="0">
                <a:latin typeface="Helvetica" pitchFamily="2" charset="0"/>
                <a:cs typeface="Calibri" panose="020F0502020204030204" pitchFamily="34" charset="0"/>
              </a:rPr>
              <a:t>KPC–p53-GOF</a:t>
            </a:r>
          </a:p>
        </p:txBody>
      </p:sp>
      <p:sp>
        <p:nvSpPr>
          <p:cNvPr id="15" name="TextBox 14">
            <a:extLst>
              <a:ext uri="{FF2B5EF4-FFF2-40B4-BE49-F238E27FC236}">
                <a16:creationId xmlns:a16="http://schemas.microsoft.com/office/drawing/2014/main" id="{FF1CA6DD-BA05-E94A-AF64-B72C0E0C46DD}"/>
              </a:ext>
            </a:extLst>
          </p:cNvPr>
          <p:cNvSpPr txBox="1"/>
          <p:nvPr/>
        </p:nvSpPr>
        <p:spPr>
          <a:xfrm>
            <a:off x="5351181" y="1194189"/>
            <a:ext cx="1537855" cy="338554"/>
          </a:xfrm>
          <a:prstGeom prst="rect">
            <a:avLst/>
          </a:prstGeom>
          <a:noFill/>
        </p:spPr>
        <p:txBody>
          <a:bodyPr wrap="square" rtlCol="0">
            <a:spAutoFit/>
          </a:bodyPr>
          <a:lstStyle/>
          <a:p>
            <a:r>
              <a:rPr lang="en-US" sz="1600" b="1" dirty="0">
                <a:latin typeface="Helvetica" pitchFamily="2" charset="0"/>
                <a:cs typeface="Calibri" panose="020F0502020204030204" pitchFamily="34" charset="0"/>
              </a:rPr>
              <a:t>HY—p53-Del</a:t>
            </a:r>
          </a:p>
        </p:txBody>
      </p:sp>
      <p:sp>
        <p:nvSpPr>
          <p:cNvPr id="17" name="TextBox 16">
            <a:extLst>
              <a:ext uri="{FF2B5EF4-FFF2-40B4-BE49-F238E27FC236}">
                <a16:creationId xmlns:a16="http://schemas.microsoft.com/office/drawing/2014/main" id="{5CBB01FE-E2C3-164B-B838-6EDC34AF8634}"/>
              </a:ext>
            </a:extLst>
          </p:cNvPr>
          <p:cNvSpPr txBox="1"/>
          <p:nvPr/>
        </p:nvSpPr>
        <p:spPr>
          <a:xfrm>
            <a:off x="6258694" y="2149101"/>
            <a:ext cx="702436" cy="338554"/>
          </a:xfrm>
          <a:prstGeom prst="rect">
            <a:avLst/>
          </a:prstGeom>
          <a:noFill/>
        </p:spPr>
        <p:txBody>
          <a:bodyPr wrap="square" rtlCol="0">
            <a:spAutoFit/>
          </a:bodyPr>
          <a:lstStyle/>
          <a:p>
            <a:r>
              <a:rPr lang="en-US" sz="1600" dirty="0" err="1">
                <a:solidFill>
                  <a:srgbClr val="FF0000"/>
                </a:solidFill>
                <a:latin typeface="Helvetica" pitchFamily="2" charset="0"/>
              </a:rPr>
              <a:t>n.s</a:t>
            </a:r>
            <a:r>
              <a:rPr lang="en-US" sz="1600" dirty="0">
                <a:solidFill>
                  <a:srgbClr val="FF0000"/>
                </a:solidFill>
                <a:latin typeface="Helvetica" pitchFamily="2" charset="0"/>
              </a:rPr>
              <a:t>.</a:t>
            </a:r>
          </a:p>
        </p:txBody>
      </p:sp>
      <p:sp>
        <p:nvSpPr>
          <p:cNvPr id="18" name="Rectangle 17">
            <a:extLst>
              <a:ext uri="{FF2B5EF4-FFF2-40B4-BE49-F238E27FC236}">
                <a16:creationId xmlns:a16="http://schemas.microsoft.com/office/drawing/2014/main" id="{A31650B9-1980-734C-AF37-5519236A0D3D}"/>
              </a:ext>
            </a:extLst>
          </p:cNvPr>
          <p:cNvSpPr/>
          <p:nvPr/>
        </p:nvSpPr>
        <p:spPr>
          <a:xfrm>
            <a:off x="1748333" y="1552691"/>
            <a:ext cx="2746461" cy="307777"/>
          </a:xfrm>
          <a:prstGeom prst="rect">
            <a:avLst/>
          </a:prstGeom>
        </p:spPr>
        <p:txBody>
          <a:bodyPr wrap="square">
            <a:spAutoFit/>
          </a:bodyPr>
          <a:lstStyle/>
          <a:p>
            <a:r>
              <a:rPr lang="en-US" sz="1400" b="1" dirty="0">
                <a:latin typeface="Helvetica" pitchFamily="2" charset="0"/>
                <a:cs typeface="Calibri" panose="020F0502020204030204" pitchFamily="34" charset="0"/>
              </a:rPr>
              <a:t>Kras</a:t>
            </a:r>
            <a:r>
              <a:rPr lang="en-US" sz="1400" b="1" baseline="30000" dirty="0">
                <a:latin typeface="Helvetica" pitchFamily="2" charset="0"/>
                <a:cs typeface="Calibri" panose="020F0502020204030204" pitchFamily="34" charset="0"/>
              </a:rPr>
              <a:t>G12D/+ </a:t>
            </a:r>
            <a:r>
              <a:rPr lang="en-US" sz="1400" b="1" dirty="0">
                <a:latin typeface="Helvetica" pitchFamily="2" charset="0"/>
                <a:cs typeface="Calibri" panose="020F0502020204030204" pitchFamily="34" charset="0"/>
              </a:rPr>
              <a:t>/ Trp53</a:t>
            </a:r>
            <a:r>
              <a:rPr lang="en-US" sz="1400" b="1" baseline="30000" dirty="0">
                <a:latin typeface="Helvetica" pitchFamily="2" charset="0"/>
                <a:cs typeface="Calibri" panose="020F0502020204030204" pitchFamily="34" charset="0"/>
              </a:rPr>
              <a:t>R172H /+</a:t>
            </a:r>
            <a:endParaRPr lang="en-US" sz="1400" dirty="0">
              <a:latin typeface="Helvetica" pitchFamily="2" charset="0"/>
            </a:endParaRPr>
          </a:p>
        </p:txBody>
      </p:sp>
      <p:sp>
        <p:nvSpPr>
          <p:cNvPr id="19" name="Rectangle 18">
            <a:extLst>
              <a:ext uri="{FF2B5EF4-FFF2-40B4-BE49-F238E27FC236}">
                <a16:creationId xmlns:a16="http://schemas.microsoft.com/office/drawing/2014/main" id="{E2A0B6AE-61DD-3D4C-AC21-EE5B3A7AF66B}"/>
              </a:ext>
            </a:extLst>
          </p:cNvPr>
          <p:cNvSpPr/>
          <p:nvPr/>
        </p:nvSpPr>
        <p:spPr>
          <a:xfrm>
            <a:off x="5351182" y="1545490"/>
            <a:ext cx="2203039" cy="307777"/>
          </a:xfrm>
          <a:prstGeom prst="rect">
            <a:avLst/>
          </a:prstGeom>
        </p:spPr>
        <p:txBody>
          <a:bodyPr wrap="square">
            <a:spAutoFit/>
          </a:bodyPr>
          <a:lstStyle/>
          <a:p>
            <a:r>
              <a:rPr lang="en-US" sz="1400" b="1" dirty="0">
                <a:latin typeface="Helvetica" pitchFamily="2" charset="0"/>
                <a:cs typeface="Calibri" panose="020F0502020204030204" pitchFamily="34" charset="0"/>
              </a:rPr>
              <a:t>Kras</a:t>
            </a:r>
            <a:r>
              <a:rPr lang="en-US" sz="1400" b="1" baseline="30000" dirty="0">
                <a:latin typeface="Helvetica" pitchFamily="2" charset="0"/>
                <a:cs typeface="Calibri" panose="020F0502020204030204" pitchFamily="34" charset="0"/>
              </a:rPr>
              <a:t>G12D/+ </a:t>
            </a:r>
            <a:r>
              <a:rPr lang="en-US" sz="1400" b="1" dirty="0">
                <a:latin typeface="Helvetica" pitchFamily="2" charset="0"/>
                <a:cs typeface="Calibri" panose="020F0502020204030204" pitchFamily="34" charset="0"/>
              </a:rPr>
              <a:t>/ Trp53</a:t>
            </a:r>
            <a:r>
              <a:rPr lang="en-US" sz="1400" b="1" baseline="30000" dirty="0">
                <a:latin typeface="Helvetica" pitchFamily="2" charset="0"/>
                <a:cs typeface="Calibri" panose="020F0502020204030204" pitchFamily="34" charset="0"/>
              </a:rPr>
              <a:t>-/+</a:t>
            </a:r>
          </a:p>
        </p:txBody>
      </p:sp>
      <p:sp>
        <p:nvSpPr>
          <p:cNvPr id="23" name="TextBox 22">
            <a:extLst>
              <a:ext uri="{FF2B5EF4-FFF2-40B4-BE49-F238E27FC236}">
                <a16:creationId xmlns:a16="http://schemas.microsoft.com/office/drawing/2014/main" id="{59EB073A-1692-E34A-9E2F-8650B2C14615}"/>
              </a:ext>
            </a:extLst>
          </p:cNvPr>
          <p:cNvSpPr txBox="1"/>
          <p:nvPr/>
        </p:nvSpPr>
        <p:spPr>
          <a:xfrm>
            <a:off x="3906728" y="3923864"/>
            <a:ext cx="4704998" cy="307777"/>
          </a:xfrm>
          <a:prstGeom prst="rect">
            <a:avLst/>
          </a:prstGeom>
          <a:noFill/>
        </p:spPr>
        <p:txBody>
          <a:bodyPr wrap="square" rtlCol="0">
            <a:spAutoFit/>
          </a:bodyPr>
          <a:lstStyle/>
          <a:p>
            <a:r>
              <a:rPr lang="en-US" sz="1400" b="1" dirty="0">
                <a:latin typeface="Helvetica" pitchFamily="2" charset="0"/>
                <a:ea typeface="Helvetica" charset="0"/>
                <a:cs typeface="Calibri" panose="020F0502020204030204" pitchFamily="34" charset="0"/>
              </a:rPr>
              <a:t>--- Control           </a:t>
            </a:r>
            <a:r>
              <a:rPr lang="en-US" sz="1400" b="1" dirty="0">
                <a:solidFill>
                  <a:srgbClr val="0D48F6"/>
                </a:solidFill>
                <a:latin typeface="Helvetica" pitchFamily="2" charset="0"/>
                <a:ea typeface="Helvetica" charset="0"/>
                <a:cs typeface="Calibri" panose="020F0502020204030204" pitchFamily="34" charset="0"/>
              </a:rPr>
              <a:t>--- a-PD-1 + a-CTLA4</a:t>
            </a:r>
          </a:p>
        </p:txBody>
      </p:sp>
      <p:pic>
        <p:nvPicPr>
          <p:cNvPr id="24" name="Picture 23">
            <a:extLst>
              <a:ext uri="{FF2B5EF4-FFF2-40B4-BE49-F238E27FC236}">
                <a16:creationId xmlns:a16="http://schemas.microsoft.com/office/drawing/2014/main" id="{B15F91DC-D0F1-3A46-8301-AE9DE7A667FF}"/>
              </a:ext>
            </a:extLst>
          </p:cNvPr>
          <p:cNvPicPr>
            <a:picLocks noChangeAspect="1"/>
          </p:cNvPicPr>
          <p:nvPr/>
        </p:nvPicPr>
        <p:blipFill>
          <a:blip r:embed="rId4"/>
          <a:stretch>
            <a:fillRect/>
          </a:stretch>
        </p:blipFill>
        <p:spPr>
          <a:xfrm>
            <a:off x="1487535" y="4355342"/>
            <a:ext cx="2440047" cy="2463523"/>
          </a:xfrm>
          <a:prstGeom prst="rect">
            <a:avLst/>
          </a:prstGeom>
        </p:spPr>
      </p:pic>
      <p:pic>
        <p:nvPicPr>
          <p:cNvPr id="26" name="Picture 25">
            <a:extLst>
              <a:ext uri="{FF2B5EF4-FFF2-40B4-BE49-F238E27FC236}">
                <a16:creationId xmlns:a16="http://schemas.microsoft.com/office/drawing/2014/main" id="{B9EC02A7-87E3-EF43-A8BE-899C55F35C27}"/>
              </a:ext>
            </a:extLst>
          </p:cNvPr>
          <p:cNvPicPr>
            <a:picLocks noChangeAspect="1"/>
          </p:cNvPicPr>
          <p:nvPr/>
        </p:nvPicPr>
        <p:blipFill>
          <a:blip r:embed="rId5"/>
          <a:stretch>
            <a:fillRect/>
          </a:stretch>
        </p:blipFill>
        <p:spPr>
          <a:xfrm>
            <a:off x="4565577" y="4380891"/>
            <a:ext cx="2323460" cy="2452691"/>
          </a:xfrm>
          <a:prstGeom prst="rect">
            <a:avLst/>
          </a:prstGeom>
        </p:spPr>
      </p:pic>
      <p:pic>
        <p:nvPicPr>
          <p:cNvPr id="30" name="Picture 29">
            <a:extLst>
              <a:ext uri="{FF2B5EF4-FFF2-40B4-BE49-F238E27FC236}">
                <a16:creationId xmlns:a16="http://schemas.microsoft.com/office/drawing/2014/main" id="{63DF55D2-7813-D344-9CD6-6BEEC89122B7}"/>
              </a:ext>
            </a:extLst>
          </p:cNvPr>
          <p:cNvPicPr>
            <a:picLocks noChangeAspect="1"/>
          </p:cNvPicPr>
          <p:nvPr/>
        </p:nvPicPr>
        <p:blipFill rotWithShape="1">
          <a:blip r:embed="rId6"/>
          <a:srcRect l="54330" b="84913"/>
          <a:stretch/>
        </p:blipFill>
        <p:spPr>
          <a:xfrm>
            <a:off x="7269573" y="5822558"/>
            <a:ext cx="1691282" cy="457139"/>
          </a:xfrm>
          <a:prstGeom prst="rect">
            <a:avLst/>
          </a:prstGeom>
        </p:spPr>
      </p:pic>
    </p:spTree>
    <p:extLst>
      <p:ext uri="{BB962C8B-B14F-4D97-AF65-F5344CB8AC3E}">
        <p14:creationId xmlns:p14="http://schemas.microsoft.com/office/powerpoint/2010/main" val="10539906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a:latin typeface="Helvetica" charset="0"/>
            <a:ea typeface="Helvetica" charset="0"/>
            <a:cs typeface="Helvetica" charset="0"/>
          </a:defRPr>
        </a:defPPr>
      </a:lstStyle>
    </a:txDef>
  </a:objectDefaults>
  <a:extraClrSchemeLst/>
  <a:extLst>
    <a:ext uri="{05A4C25C-085E-4340-85A3-A5531E510DB2}">
      <thm15:themeFamily xmlns:thm15="http://schemas.microsoft.com/office/thememl/2012/main" name="Presentation8" id="{3E72523C-9191-464A-BFE8-C3A8991977C1}" vid="{C52FAA98-2442-0A49-ABE6-9B65B4B18E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12522</TotalTime>
  <Words>3317</Words>
  <Application>Microsoft Macintosh PowerPoint</Application>
  <PresentationFormat>On-screen Show (4:3)</PresentationFormat>
  <Paragraphs>854</Paragraphs>
  <Slides>56</Slides>
  <Notes>35</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맑은 고딕</vt:lpstr>
      <vt:lpstr>Arial</vt:lpstr>
      <vt:lpstr>Calibri</vt:lpstr>
      <vt:lpstr>Helvetica</vt:lpstr>
      <vt:lpstr>Helvetica Neue</vt:lpstr>
      <vt:lpstr>Lato</vt:lpstr>
      <vt:lpstr>Times New Roman</vt:lpstr>
      <vt:lpstr>Wingdings</vt:lpstr>
      <vt:lpstr>Office Theme</vt:lpstr>
      <vt:lpstr>p53 mutation sensitizes PDAC to immunotherapy by eliciting Interferon response</vt:lpstr>
      <vt:lpstr>Presentation Outline</vt:lpstr>
      <vt:lpstr>Pancreatic Ductal Adenocarcinoma (PDAC)</vt:lpstr>
      <vt:lpstr>Immune checkpoint inhibitors (ICIs) to unleash antitumor immunity</vt:lpstr>
      <vt:lpstr>Immunotherapy is largely ineffective in PDAC</vt:lpstr>
      <vt:lpstr>Presentation Outline</vt:lpstr>
      <vt:lpstr>Transcriptional signatures to immunotherapy in PDAC</vt:lpstr>
      <vt:lpstr>Selective response of pre-clinical models of PDACs to immune checkpoint inhibitors (ICIs)</vt:lpstr>
      <vt:lpstr>Focus on KPC and HY due to model availability</vt:lpstr>
      <vt:lpstr>PowerPoint Presentation</vt:lpstr>
      <vt:lpstr>PowerPoint Presentation</vt:lpstr>
      <vt:lpstr>PowerPoint Presentation</vt:lpstr>
      <vt:lpstr>PowerPoint Presentation</vt:lpstr>
      <vt:lpstr>PowerPoint Presentation</vt:lpstr>
      <vt:lpstr>Presentation Outline</vt:lpstr>
      <vt:lpstr>Analysis Pipeline</vt:lpstr>
      <vt:lpstr>PowerPoint Presentation</vt:lpstr>
      <vt:lpstr>PowerPoint Presentation</vt:lpstr>
      <vt:lpstr>Analysis Pipeline</vt:lpstr>
      <vt:lpstr>DEseq2 Overview</vt:lpstr>
      <vt:lpstr>Analysis Pipeline</vt:lpstr>
      <vt:lpstr>PowerPoint Presentation</vt:lpstr>
      <vt:lpstr>PowerPoint Presentation</vt:lpstr>
      <vt:lpstr>PowerPoint Presentation</vt:lpstr>
      <vt:lpstr>Analysis Pipeline</vt:lpstr>
      <vt:lpstr>PowerPoint Presentation</vt:lpstr>
      <vt:lpstr>Individual component analysis</vt:lpstr>
      <vt:lpstr>PowerPoint Presentation</vt:lpstr>
      <vt:lpstr>PowerPoint Presentation</vt:lpstr>
      <vt:lpstr>Analysis Pipeline</vt:lpstr>
      <vt:lpstr>PowerPoint Presentation</vt:lpstr>
      <vt:lpstr>PowerPoint Presentation</vt:lpstr>
      <vt:lpstr>PowerPoint Presentation</vt:lpstr>
      <vt:lpstr>PowerPoint Presentation</vt:lpstr>
      <vt:lpstr>PowerPoint Presentation</vt:lpstr>
      <vt:lpstr>PowerPoint Presentation</vt:lpstr>
      <vt:lpstr>Analysis Pipeline</vt:lpstr>
      <vt:lpstr>Analysis Pipeline</vt:lpstr>
      <vt:lpstr>Clinical Validation using PDAC patient databases</vt:lpstr>
      <vt:lpstr>Clinical Validation using PDAC patient databases</vt:lpstr>
      <vt:lpstr>PowerPoint Presentation</vt:lpstr>
      <vt:lpstr>PowerPoint Presentation</vt:lpstr>
      <vt:lpstr>PowerPoint Presentation</vt:lpstr>
      <vt:lpstr>Presentation Outline</vt:lpstr>
      <vt:lpstr>PowerPoint Presentation</vt:lpstr>
      <vt:lpstr>PowerPoint Presentation</vt:lpstr>
      <vt:lpstr>Leading-edge analysis of driver genes in signatures associated with pre-clinical PDAC model &amp; patient samples</vt:lpstr>
      <vt:lpstr>Significant overlap in signature genes derived from PDAC mouse model and patient samples with p53 GOF</vt:lpstr>
      <vt:lpstr>Significant overlap in signature genes derived from PDAC mouse model and patient samples with p53 GOF</vt:lpstr>
      <vt:lpstr>IFN-related DNA damage resistance signature (IRDS)</vt:lpstr>
      <vt:lpstr>Survival of p53 GOF patients vs p53 null patients</vt:lpstr>
      <vt:lpstr>Survival of PDAC patients with ICI-responsive (KPC)-like gene expression</vt:lpstr>
      <vt:lpstr>PowerPoint Presentation</vt:lpstr>
      <vt:lpstr>Presentation Outline</vt:lpstr>
      <vt:lpstr>PowerPoint Presentation</vt:lpstr>
      <vt:lpstr>Future experiments: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meeting</dc:title>
  <dc:creator>Microsoft Office User</dc:creator>
  <cp:lastModifiedBy>Microsoft Office User</cp:lastModifiedBy>
  <cp:revision>145</cp:revision>
  <dcterms:created xsi:type="dcterms:W3CDTF">2019-02-14T14:02:04Z</dcterms:created>
  <dcterms:modified xsi:type="dcterms:W3CDTF">2021-09-15T21:55:03Z</dcterms:modified>
</cp:coreProperties>
</file>